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7" r:id="rId2"/>
    <p:sldId id="260" r:id="rId3"/>
    <p:sldId id="340" r:id="rId4"/>
    <p:sldId id="307" r:id="rId5"/>
    <p:sldId id="308" r:id="rId6"/>
    <p:sldId id="338" r:id="rId7"/>
    <p:sldId id="327" r:id="rId8"/>
    <p:sldId id="262" r:id="rId9"/>
    <p:sldId id="342" r:id="rId10"/>
    <p:sldId id="336" r:id="rId11"/>
    <p:sldId id="337" r:id="rId12"/>
    <p:sldId id="312" r:id="rId13"/>
    <p:sldId id="313" r:id="rId14"/>
    <p:sldId id="343" r:id="rId15"/>
    <p:sldId id="319" r:id="rId16"/>
    <p:sldId id="339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990099"/>
    <a:srgbClr val="CC0066"/>
    <a:srgbClr val="CC99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95" autoAdjust="0"/>
    <p:restoredTop sz="94660"/>
  </p:normalViewPr>
  <p:slideViewPr>
    <p:cSldViewPr>
      <p:cViewPr varScale="1">
        <p:scale>
          <a:sx n="81" d="100"/>
          <a:sy n="81" d="100"/>
        </p:scale>
        <p:origin x="2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763D0-CB83-46E3-B851-38BC858ED1E0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632"/>
            <a:ext cx="5438140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29670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9670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86BCA-CE99-4B14-A44A-11A7BD75C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60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FA9B2-E47E-46D3-B880-14F6FEA5780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491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86BCA-CE99-4B14-A44A-11A7BD75CE8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7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80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49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9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6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2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3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3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4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52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94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07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536504"/>
          </a:xfrm>
          <a:ln w="44450">
            <a:noFill/>
            <a:prstDash val="dash"/>
          </a:ln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b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ТЦСО «Сокольники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филиал «Соколиная гора»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работе в 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91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2008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B050"/>
                </a:solidFill>
                <a:effectLst/>
              </a:rPr>
              <a:t>       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социальной реабилитации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инвалидов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96753"/>
            <a:ext cx="86147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3400" algn="just" defTabSz="625475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Инвалиды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проживающие на территории района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гора,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 услуги по Комплексной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отделении социальной реабилитации инвалидов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адресу: г. Москва, ул.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Мироновская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дом 18.</a:t>
            </a:r>
          </a:p>
          <a:p>
            <a:pPr indent="533400" algn="just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2022 году услуги по реабилитации получили - 360 человек (адаптивная физическая культура, социально-психологическая реабилитация, социокультурная  реабилитация, социально - бытовая адаптация).</a:t>
            </a:r>
          </a:p>
          <a:p>
            <a:pPr indent="533400" algn="just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Оказано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получении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реабилитация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стационарной форме» в реабилитационных центрах Москвы и Московской области –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из них: взрослые инвалиды (от 18 лет) – 65 чел., дети-инвалиды (до 18 лет) – 35 чел.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3400" algn="just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Оказано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получении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реабилитация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стационарной форме» в реабилитационных центрах Крыма и Краснодарского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– 29 чел., из них: молодые инвалиды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чел.,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301208"/>
            <a:ext cx="8686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комплексной реабилитации оказываются на основании Индивидуальной программы реабилитации и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разработанной и выданной Бюро медико-социальной экспертизы. </a:t>
            </a:r>
          </a:p>
        </p:txBody>
      </p:sp>
    </p:spTree>
    <p:extLst>
      <p:ext uri="{BB962C8B-B14F-4D97-AF65-F5344CB8AC3E}">
        <p14:creationId xmlns:p14="http://schemas.microsoft.com/office/powerpoint/2010/main" val="12440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4686" y="1916832"/>
            <a:ext cx="87849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выдачи технических средств реабилитации</a:t>
            </a:r>
            <a:endParaRPr lang="ru-RU" sz="1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84976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на курс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«Комплексной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инвалидов в нестационарной форме» производится на основании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личного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гражданина или его законного представителя;</a:t>
            </a:r>
          </a:p>
          <a:p>
            <a:pPr algn="just">
              <a:buFontTx/>
              <a:buChar char="-"/>
            </a:pP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удостоверяющего личность;</a:t>
            </a:r>
          </a:p>
          <a:p>
            <a:pPr algn="just">
              <a:buFontTx/>
              <a:buChar char="-"/>
            </a:pP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справки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инвалидности;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индивидуальной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реабилитации и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медицинского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заключения, выдаваемого лечебно-профилактическим учреждением.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5702" y="2610683"/>
            <a:ext cx="878497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задачей работы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кабинета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выдачи технических средств реабилитации </a:t>
            </a:r>
            <a:b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инвалидов техническими средствами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реабилитации,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разработанной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и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3400"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Инвалиды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проживающие на территории района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гора,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состоят на обслуживании по вопросу оказания содействия в обеспечении техническими средствами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реабилитации,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абсорбирующим бельем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протезно-ортопедическими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изделиями.</a:t>
            </a:r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3400" algn="just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оказано содействие в получении 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6340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услуг: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абсорбирующее белье -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4816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услуг;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технические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реабилитации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239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услуг;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оформление компенсации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самостоятельно приобретенные технические средства реабилитации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804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услуг;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выдано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на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протезно-ортопедическими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изделиями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481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услуга.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7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08" y="17784"/>
            <a:ext cx="8784976" cy="117896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долголетия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32" y="1412776"/>
            <a:ext cx="83889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«Московское долголетие» — крупнейший оздоровительный, образовательный и досуговый проект для москвичей старшего возраста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1950" algn="ctr"/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algn="just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районе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проживает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17 762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пенсионера, из них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проекта «Московское долголетие» являются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3 343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 (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18,8%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пенсионеров района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361950" algn="just"/>
            <a:r>
              <a:rPr lang="ru-RU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в районе являются поставщиками услуг. </a:t>
            </a:r>
          </a:p>
          <a:p>
            <a:pPr indent="361950" algn="just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 по различным направлениям функционируют в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3-х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форматах (офлайн, онлайн, занятия на свежем воздухе).</a:t>
            </a:r>
          </a:p>
          <a:p>
            <a:pPr indent="361950" algn="just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автобусных экскурсий состоялось в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спецпроекту «Добрый автобус», который посетили более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222218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5426" y="55056"/>
            <a:ext cx="7432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Организации – поставщики в районе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Соколиная гора 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(28 организаций)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580317"/>
            <a:ext cx="4464496" cy="2993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ГБПОУ «МССУОР № 3» Москомспорта;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ДЦ «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Соколинка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Школа № 1362;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Школа № 429;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Школа № 444;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КИГМ № 23;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ГБПОУ КС № 54;</a:t>
            </a: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Артмосфера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РОО ЦФПС «Единение»;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Политех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Вардазарян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К.В.;</a:t>
            </a: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Лукин В.В.;</a:t>
            </a:r>
          </a:p>
          <a:p>
            <a:pPr marL="180975" indent="-180975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Соколова О.Л.;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5966" y="626471"/>
            <a:ext cx="5999271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5113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Артемова Ю.С.;</a:t>
            </a:r>
          </a:p>
          <a:p>
            <a:pPr marL="265113" indent="-169863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Гаврилюк Т.А.;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Мурашова О.Ю.; </a:t>
            </a:r>
          </a:p>
          <a:p>
            <a:pPr marL="265113" indent="-169863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Панчехина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А.А.;</a:t>
            </a: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«МСЛ»;</a:t>
            </a: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Просекова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Н.Г.;</a:t>
            </a: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Бобков В.В.;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«Точка Опоры»;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Чинкве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-Терре»;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 Эйхман В.В.;                    - ООО «Аукционный дом»;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 «Волна Жизни»;           - ГАОУ ДПО «МЦКО»;</a:t>
            </a:r>
          </a:p>
          <a:p>
            <a:pPr marL="265113" lvl="0" indent="-169863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«Синергия»;     - ИП ЭДИС Н.Е.  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2437" y="3442627"/>
            <a:ext cx="777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Активности в районе 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Соколиная гора </a:t>
            </a:r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 активности)</a:t>
            </a:r>
            <a:endParaRPr lang="ru-RU" sz="2400" b="1" dirty="0">
              <a:solidFill>
                <a:srgbClr val="00B05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518" y="3789040"/>
            <a:ext cx="412870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технологии; 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языки;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Кулинарные курсы;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Пение;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Художественно-прикладное творчество;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искусство, краеведение;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Домоводство;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Красота и стиль;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практикум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Шахматы и шашки;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кинематографа;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3787036"/>
            <a:ext cx="412870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ОФП;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Фитнес-тренажеры;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Скандинавская ходьба;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Танцы; 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Борьба;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и правовая грамотность;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 жить;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игры;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Московский театрал;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и коммуникации;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Пеший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лекторий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19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9" y="188640"/>
            <a:ext cx="8928991" cy="864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актуальные вопросы жителей в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году 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15009" y="1124744"/>
            <a:ext cx="8605464" cy="51125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Все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возникающие вопросы решались оперативно, в том числе и вопросы,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несвязанные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прямой деятельностью сотрудников учреждения, такие как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организация проведения вакцинации на дому граждан, оказание помощи родным и близким граждан, принявших участие в специальной военной операции.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</a:t>
            </a:r>
            <a:r>
              <a:rPr lang="ru-RU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филиал «Соколиная гора»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ТЦСО «Сокольники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поступали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проживающих в районе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Соколиная гора по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вопросам: выплата компенсации за самостоятельно приобретенное техническое средство реабилитации, обеспечение техническими средствами реабилитации, порядок оформления адресной социальной помощи в виде электронного социального сертификата, социальное обслуживание на дому, порядок выдачи подарочного набора «С заботой о здоровье», предоставление компенсационной выплаты вакцинированным и ревакцинированным гражданам старше 65 лет взамен получения подарочного набора, реабилитация инвалидов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 работе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московского долголетия. </a:t>
            </a:r>
            <a:endParaRPr lang="ru-RU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Поступившие в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филиала «Соколиная гора»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ТЦСО «Сокольники»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рассмотрены, на все обращения даны разъяснения в установленный срок.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В 2022 году зарегистрировано 56 благодарностей сотрудникам филиала от жителей района Соколиная гора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9" y="7485"/>
            <a:ext cx="8928991" cy="713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решении городских задач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7504" y="260648"/>
            <a:ext cx="8928992" cy="56886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Все поставленные городские задачи решались оперативно, в том числе и вопросы, несвязанные с прямой деятельностью  сотрудников учреждения, в том числе:</a:t>
            </a: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оставка лекарственных препаратов по реестрам Департамента здравоохранения города Москвы, не только жителям, находящимся на обслуживании в учреждении,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доставка лекарственных препаратов в Московскую область, доставка лекарственных препаратов родственникам обратившихся в учреждение, находящихся в больницах города и др. </a:t>
            </a: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объявленной в Российской Федерации частичной мобилизации с 21 сентября 2022 года сотрудники Центра оказывали всестороннюю помощь в работе Военному комиссариату района Преображенское ВАО города Москвы, работали во временном пункте мобилизации, который был организован в театре Романа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Виктюка.</a:t>
            </a:r>
          </a:p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сотрудник филиала был привлечен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работе Центра поддержки семей мобилизованных, который расположен по адресу: ул. Сергия Радонежского, д.1, стр.1.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настоящего времени в ежедневном режиме, включая выходные и праздничные дни, из Центра поддержки семей мобилизованных, поступают обращения от родственников мобилизованных по вопросам, касающимся нашей деятельности. Все обращения отрабатываются в незамедлительном порядке. </a:t>
            </a:r>
            <a:endParaRPr lang="ru-RU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с 15 по 30 декабря 2022 года сотрудники ГБУ ТЦСО «Сокольники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филиала «Соколиная гора»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приняли активное участие в новогодних активностях и поздравлениях для родственников мобилизованных москвичей.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 филиала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(Дед Мороз) поздравил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Новым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годом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 с детьми,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подарил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сладкие подарки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билеты на новогодние представления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–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билетов. Сотрудники филиала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доставили женам и родителям мобилизованных москвичей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праздничных наборов от Правительства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Москвы</a:t>
            </a:r>
          </a:p>
          <a:p>
            <a:pPr algn="just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городского проекта «Московский донор плазмы»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филиала сдали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плазму крови в московских учреждениях здравоохранения для ее последующего использования при производстве жизненно необходимых и важных лекарственных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596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15" y="3421"/>
            <a:ext cx="8784976" cy="5278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деятельности в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41208" y="531262"/>
            <a:ext cx="8461583" cy="32273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-457200" algn="just">
              <a:buFont typeface="+mj-lt"/>
              <a:buAutoNum type="arabicPeriod"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задание выполнено в полном объёме.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мониторинг, не менее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98%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количества пенсионеров в каждом районе (путём анкетирования и телефонных опросов), на предмет выявления наиболее востребованных социальных услуг.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Предоставлены платные услуги гражданам во всех формах социального обслуживания.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 у москвичей появилась возможность оформления на Портале Мэра Москвы онлайн заявления на обеспечение техническими средствами реабилитации (или оформления компенсации расходов, в случае самостоятельного приобретения ТСР), что позволило уменьшить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личных обращений граждан в кабинеты выдачи ТСР за получением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технических средств реабилитации и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оформлением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компенсации за самостоятельно приобретённые технические средства реабилитации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-457200" algn="just">
              <a:buFont typeface="+mj-lt"/>
              <a:buAutoNum type="arabicPeriod"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 работа по информированию граждан о необходимости вакцинации от новой </a:t>
            </a:r>
            <a:r>
              <a:rPr lang="ru-RU" sz="1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инфекции.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buFont typeface="+mj-lt"/>
              <a:buAutoNum type="arabicPeriod"/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Вакцинированным жителям района </a:t>
            </a: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оказана дополнительная адресная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виде «Коробок здоровья» или компенсационной выплаты.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1208" y="3586250"/>
            <a:ext cx="846158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 год</a:t>
            </a:r>
          </a:p>
          <a:p>
            <a:pPr algn="just"/>
            <a:endParaRPr lang="ru-RU" sz="8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Выполнение государственного задания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полном объёме и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оказываемых услуг.</a:t>
            </a:r>
          </a:p>
          <a:p>
            <a:pPr algn="just"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Продолжить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новых и реализацию действующих  социальных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проектов на основе современных технологий, направленных на развитие качественных и количественных показателей предоставления социальных услуг.</a:t>
            </a:r>
          </a:p>
          <a:p>
            <a:pPr algn="just"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кадровой политики.</a:t>
            </a:r>
          </a:p>
          <a:p>
            <a:pPr algn="just"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Улучшение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материально-технической базы учреждения.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73325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 algn="just"/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выступления хотелось бы отметить, что тесное взаимодействие с Советом депутатов, с у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правой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района, с Советом ветеранов, районными общественными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 непременным условием успеха в нашей работе.</a:t>
            </a:r>
          </a:p>
        </p:txBody>
      </p:sp>
    </p:spTree>
    <p:extLst>
      <p:ext uri="{BB962C8B-B14F-4D97-AF65-F5344CB8AC3E}">
        <p14:creationId xmlns:p14="http://schemas.microsoft.com/office/powerpoint/2010/main" val="37610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-171400"/>
            <a:ext cx="8877672" cy="79208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   ГБУ </a:t>
            </a:r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ТЦСО «Сокольники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филиал «Соколиная гора»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D423345-7CA2-46E8-924B-053B2CC4A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3690"/>
              </p:ext>
            </p:extLst>
          </p:nvPr>
        </p:nvGraphicFramePr>
        <p:xfrm>
          <a:off x="118282" y="620688"/>
          <a:ext cx="8928992" cy="5405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910055952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352190044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Сокращенное наименование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оказанной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помощи за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(чел.)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478084"/>
                  </a:ext>
                </a:extLst>
              </a:tr>
              <a:tr h="71271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 срочного социального обслуживания</a:t>
                      </a:r>
                      <a:r>
                        <a:rPr lang="ru-RU" sz="12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(ОССО)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продуктовой помощи </a:t>
                      </a:r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337 чел.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вещевой помощи</a:t>
                      </a:r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чел.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 товарами длительного пользования</a:t>
                      </a:r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чел.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компенсационной выплаты вакцинированным гражданам </a:t>
                      </a:r>
                      <a:r>
                        <a:rPr lang="ru-RU" sz="10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580 чел.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Предоставление подарочного набора вакцинированным гражданам </a:t>
                      </a:r>
                      <a:r>
                        <a:rPr lang="ru-RU" sz="10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 чел.</a:t>
                      </a:r>
                      <a:r>
                        <a:rPr lang="ru-RU" sz="10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оказанных услуг -  1102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116504"/>
                  </a:ext>
                </a:extLst>
              </a:tr>
              <a:tr h="32413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Отделения социального обслуживания на дому (ОСО)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обслуживание на дому </a:t>
                      </a:r>
                      <a:r>
                        <a:rPr lang="ru-RU" sz="1000" b="1" u="sng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 </a:t>
                      </a:r>
                      <a:r>
                        <a:rPr lang="ru-RU" sz="1000" b="1" u="sng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ru-RU" sz="1000" b="1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</a:t>
                      </a:r>
                      <a:r>
                        <a:rPr lang="ru-RU" sz="10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оказанных услуг – </a:t>
                      </a:r>
                      <a:r>
                        <a:rPr lang="en-US" sz="10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126719</a:t>
                      </a:r>
                      <a:r>
                        <a:rPr lang="ru-RU" sz="10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Предоставление срочных разовых социальных услуг на дому гражданам, признанным нуждающимися в социальном обслуживании –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1185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оказанных услуг -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1185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5103301"/>
                  </a:ext>
                </a:extLst>
              </a:tr>
              <a:tr h="72111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</a:t>
                      </a:r>
                      <a:r>
                        <a:rPr lang="ru-RU" sz="12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долголетия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Участников проекта «Московское долголетие» – </a:t>
                      </a:r>
                      <a:r>
                        <a:rPr lang="en-US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3343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оказанных услуг - </a:t>
                      </a:r>
                      <a:r>
                        <a:rPr lang="en-US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3343</a:t>
                      </a:r>
                      <a:endParaRPr lang="ru-RU" sz="1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64185"/>
                  </a:ext>
                </a:extLst>
              </a:tr>
              <a:tr h="647316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 социальной реабилитации инвалидов (ОСРИ)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реабилитационных услуг</a:t>
                      </a:r>
                      <a:r>
                        <a:rPr lang="ru-RU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</a:t>
                      </a:r>
                      <a:r>
                        <a:rPr lang="ru-RU" sz="1000" b="1" u="sng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,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Содействие в 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получении</a:t>
                      </a:r>
                      <a:r>
                        <a:rPr lang="en-US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услуг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комплексной реабилитации в 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различных формах (стационарной и нестационарной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форме, по форме мобильная бригада 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(направление </a:t>
                      </a: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санатории) 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_129 чел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оказанных услуг – 8148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0180182"/>
                  </a:ext>
                </a:extLst>
              </a:tr>
              <a:tr h="52221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Кабинет</a:t>
                      </a:r>
                      <a:r>
                        <a:rPr lang="ru-RU" sz="12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выдачи технических средств реабилитации </a:t>
                      </a:r>
                      <a:r>
                        <a:rPr lang="ru-RU" sz="12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(КВ </a:t>
                      </a:r>
                      <a:r>
                        <a:rPr lang="ru-RU" sz="12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ТСР)</a:t>
                      </a: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 ТСР, абсорбирующим бельем, оформление компенсации и направлений на изготовление протезно-ортопедическими изделиями</a:t>
                      </a:r>
                      <a:r>
                        <a:rPr lang="ru-RU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__693  </a:t>
                      </a:r>
                      <a:r>
                        <a:rPr lang="ru-RU" sz="1000" b="1" u="sng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b="1" u="sng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оказанных услуг -  6340</a:t>
                      </a:r>
                      <a:endParaRPr lang="ru-RU" sz="10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5121675"/>
                  </a:ext>
                </a:extLst>
              </a:tr>
              <a:tr h="52221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</a:t>
                      </a:r>
                      <a:r>
                        <a:rPr lang="ru-RU" sz="12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первичного приема, информации, анализа и прогнозирования (</a:t>
                      </a:r>
                      <a:r>
                        <a:rPr lang="ru-RU" sz="1200" b="1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ОППИАиП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Обследование группы риска – 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 чел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000" b="1" u="sng" kern="1200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Обследование </a:t>
                      </a: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ветеранов ВОВ –  </a:t>
                      </a:r>
                      <a:r>
                        <a:rPr lang="ru-RU" sz="1000" b="1" u="sng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288 </a:t>
                      </a:r>
                      <a:r>
                        <a:rPr lang="ru-RU" sz="10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</a:t>
                      </a:r>
                      <a:r>
                        <a:rPr lang="ru-RU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(инвалиды Великой Отечественной войны– 4 </a:t>
                      </a:r>
                      <a:r>
                        <a:rPr lang="ru-RU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чел., 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участники Великой Отечественной войны </a:t>
                      </a:r>
                      <a:r>
                        <a:rPr lang="ru-RU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чел., Труженики тыла – 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 чел., бывшие несовершеннолетние узники фашизма – 25 чел., вдовы  ветеранов Великой Отечественной войны-73 чел., лица, награжденные знаком «Жителю блокадного Ленинграда» - 7 чел.)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58824" y="6309320"/>
            <a:ext cx="887767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2022 г. оказано 146837социальных услуг. </a:t>
            </a:r>
            <a:endParaRPr lang="ru-RU" sz="1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19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 оптимизация формата оказания гражданам </a:t>
            </a:r>
            <a:b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услуг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соответствии с постановлением Правительства Москвы от 21.02.2022 №213-ПП « О порядке оказания в Москве адресной социальной помощи гражданам, находящимся в трудной жизненной ситуации, и семьям с детьми, находящимся в социально опасном положении» с 01.03.2022 г. утвержден новый порядок предоставления адресной социальной помощи, согласно которому, учреждения ТЦСО больше не принимают участия в оказании адресной социальной помощи с использованием электронных социальных сертификатов.</a:t>
            </a:r>
          </a:p>
          <a:p>
            <a:pPr marL="0" indent="0">
              <a:buNone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 июня 2022 года расформированы следующие отделения: </a:t>
            </a:r>
          </a:p>
          <a:p>
            <a:pPr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приема граждан, обработки информации, анализа и прогнозирования;</a:t>
            </a:r>
          </a:p>
          <a:p>
            <a:pPr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срочного социального обслуживания </a:t>
            </a:r>
          </a:p>
          <a:p>
            <a:pPr>
              <a:buFontTx/>
              <a:buChar char="-"/>
            </a:pPr>
            <a:endParaRPr lang="ru-RU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41" y="188640"/>
            <a:ext cx="8910990" cy="79208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Отделения социального обслуживания на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дому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836712"/>
            <a:ext cx="82651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 социальных услуг в форме социального обслуживания на дому являлись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822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жителей района Соколиная гора,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них: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ИВОВ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человека;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УВОВ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человек;</a:t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Тружеников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тыла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человек;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Инвалиды 1 группы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человек;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Инвалиды 2 группы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376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человека;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Инвалиды 3 группы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человек;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Пенсионеры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166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человек;</a:t>
            </a:r>
          </a:p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Вдовы ветеранов Великой Отечественной войны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6345" y="5229200"/>
            <a:ext cx="864096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3400" algn="just">
              <a:spcAft>
                <a:spcPts val="0"/>
              </a:spcAft>
            </a:pPr>
            <a:r>
              <a:rPr lang="ru-RU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обслуживание в форме оказания социальных услуг на дому в районе Соколиная гора обеспечивается деятельностью 2 отделений социального обслуживания на дому, в которых работает 34 социальных работника. С 01.05.2022 г. социальные услуги предоставляются 7 дней в неделю</a:t>
            </a:r>
            <a:r>
              <a:rPr lang="ru-RU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</a:rPr>
              <a:t>, с учетом индивидуальных потребностей получателей социальных услуг и в объеме, предусмотренном Индивидуальной программой предоставления социальных услуг. </a:t>
            </a:r>
            <a:endParaRPr lang="ru-RU" sz="15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ea typeface="Times New Roman"/>
            </a:endParaRPr>
          </a:p>
          <a:p>
            <a:pPr indent="533400" algn="just">
              <a:spcAft>
                <a:spcPts val="0"/>
              </a:spcAft>
            </a:pPr>
            <a:r>
              <a:rPr lang="ru-RU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заработная плата социального работника в 2022 г. составила 91 056,70руб. </a:t>
            </a:r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763352"/>
            <a:ext cx="833856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санитарно-гигиенических услуг и услуг по </a:t>
            </a:r>
            <a:r>
              <a:rPr lang="ru-RU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комплексной уборке </a:t>
            </a:r>
            <a:r>
              <a:rPr lang="ru-RU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квартир жителям района Соколиная гора</a:t>
            </a:r>
            <a:endParaRPr lang="ru-RU" sz="15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 во исполнение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осударственных контрактов Департамента труда и социальной защиты населения города Москвы были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оказаны следующие услуги: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комплексной уборке квартир –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 /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услуги </a:t>
            </a:r>
          </a:p>
          <a:p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санитарно-гигиенических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- 13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чел./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 услуги 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 noGrp="1"/>
          </p:cNvSpPr>
          <p:nvPr>
            <p:ph type="title"/>
          </p:nvPr>
        </p:nvSpPr>
        <p:spPr>
          <a:xfrm>
            <a:off x="611560" y="3383625"/>
            <a:ext cx="805232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Срочные социальные услуги в форме социального обслуживания на дому предоставлялись: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956" y="4077072"/>
            <a:ext cx="85329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получателям социальных услуг в форме социального обслуживания на дому негосударственных поставщиков социальных услуг;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гражданам, в отношении которых еще не установлены обстоятельства, подтверждающие нуждаемость в социальном обслуживании;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гражданам, соблюдающим режим самоизоляции;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гражданам, обратившимся для оформления доставки на дом праздничных наборов;</a:t>
            </a:r>
          </a:p>
          <a:p>
            <a:pPr algn="just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которым предоставляются услуги в соответствии с утвержденной программой реабилитации и </a:t>
            </a:r>
            <a:r>
              <a:rPr lang="ru-RU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14903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04111" indent="-204111" defTabSz="804565">
              <a:spcBef>
                <a:spcPts val="0"/>
              </a:spcBef>
            </a:pP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социальных услуг, </a:t>
            </a:r>
          </a:p>
          <a:p>
            <a:pPr marL="204111" indent="-204111" defTabSz="804565">
              <a:spcBef>
                <a:spcPts val="0"/>
              </a:spcBef>
            </a:pP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предоставляемых социальными работниками на дому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764704"/>
            <a:ext cx="875933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еды и помощь в приемах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пищи, кормление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Подготовка и контроль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и дозировки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лекарственных препаратов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Еженедельная и ежемесячная уборка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Сопровождение на прогулку и к врачу </a:t>
            </a:r>
          </a:p>
          <a:p>
            <a:pPr algn="just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и стирка постельного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белья 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Покупка продуктов, лекарств и других необходимых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</a:t>
            </a:r>
          </a:p>
          <a:p>
            <a:pPr algn="just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Оплата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коммунальных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Доставка технических средств реабилитации и абсорбирующего белья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Полное купание в ванной/душе</a:t>
            </a: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Одевание/переодевание.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6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532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разовых срочных социальных услуг, предоставляемых в форме социального обслуживания на дому 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57" y="895606"/>
            <a:ext cx="875933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80975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еды и помощь в приемах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пищи, кормление;</a:t>
            </a:r>
          </a:p>
          <a:p>
            <a:pPr algn="just" defTabSz="180975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Содействие в оказании медицинской помощи;</a:t>
            </a:r>
          </a:p>
          <a:p>
            <a:pPr algn="just" defTabSz="180975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Содействие в проведении </a:t>
            </a:r>
            <a:r>
              <a:rPr lang="ru-RU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социальной экспертизы;</a:t>
            </a:r>
          </a:p>
          <a:p>
            <a:pPr algn="just" defTabSz="180975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Содействие в </a:t>
            </a:r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обеспечении лекарственными препаратами по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заключению медицинской организации;</a:t>
            </a:r>
          </a:p>
          <a:p>
            <a:pPr algn="just" defTabSz="180975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Содействие в госпитализации в медицинские организации, сопровождение в медицинские организации;</a:t>
            </a:r>
          </a:p>
          <a:p>
            <a:pPr algn="just" defTabSz="180975"/>
            <a:r>
              <a:rPr lang="ru-RU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Посещение получателей социальных услуг, находящихся в медицинских организациях в стационарных условиях;</a:t>
            </a:r>
          </a:p>
          <a:p>
            <a:pPr algn="just" defTabSz="180975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</a:t>
            </a:r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гигиенические услуги; </a:t>
            </a:r>
          </a:p>
          <a:p>
            <a:pPr algn="just" defTabSz="180975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Доставка технических средств реабилитации и абсорбирующего белья;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17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376" y="436510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разовыми срочными социальными услугами было обеспечено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1185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человека,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них: пенсионеры –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934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чел., инвалиды 1, 2, 3 группы-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239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вдовы ветеранов Великой Отечественной войны –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1560" y="548680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расширения спектра предоставляемых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ТЦСО «Сокольники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филиал «Соколиная гора»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платные социальные услуги гражданам пожилого возраста и инвалидам, проживающим в семьях, имеющим родственников трудоспособного возраста, а также в других случаях по личному желанию заявителя или его законного представителя.</a:t>
            </a:r>
          </a:p>
          <a:p>
            <a:pPr indent="271463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услуг и тарифы утверждены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труда и социальной защиты населения города Москвы от 29.12.2020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1580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от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февраля 2021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труда и социальной защиты населения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75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271463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Платные социальные услуги оказываются на добровольной основе, в соответствии с договором на оказание социальных услуг, заключаемым между организацией социального обслуживания и гражданином (получателем социальной услуги) или его законным представителем. Объем платных социальных услуг, их качество, сроки оказания, иные обязательства должны соответствовать условиям договора.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востребованными  услугами в 2022 г. стали :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покупка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доставка за счет средств ПСУ на дом продуктов питания – 236,25 руб.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приготовление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горячей пищи – 315,00 руб.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сопровождение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поездках по городу на общественном транспорте - 315,00 руб.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влажная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уборка всех типов покрытия полов - 236,25 руб.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в проведении уборки жилых помещений -315,00 руб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содействие в проведении реабилитационных мероприятий (медицинских,  социальных), в том числе для инвалидов, на основании индивидуальных программ реабилитации – 315,00 руб.</a:t>
            </a:r>
          </a:p>
          <a:p>
            <a:pPr indent="271463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сопровождение на прогулку - 472,50 руб.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чистка раковин на кухне и в ванной комнате, чистка ванны и унитаза – 157,50 руб.</a:t>
            </a:r>
          </a:p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чистка кухонной плиты с духовым шкафом – 157,50 руб.</a:t>
            </a:r>
          </a:p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уборка ковров, ковровых дорожек, паласов пылесосом получателя социальных услуг во всей квартире – 236,25 руб.</a:t>
            </a: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полном перечне предоставляемых дополнительных платных услуг, с указанием стоимости услуг, представлена на нашем официальном сайте tcso-sokolniki.ru в разделе «Услуги», «Платные услуги».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1"/>
          <p:cNvSpPr txBox="1">
            <a:spLocks noGrp="1"/>
          </p:cNvSpPr>
          <p:nvPr>
            <p:ph type="title"/>
          </p:nvPr>
        </p:nvSpPr>
        <p:spPr>
          <a:xfrm>
            <a:off x="467544" y="5760"/>
            <a:ext cx="805232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платные социальные услуги: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5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срочного социального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3906" y="692696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01.06.2022 г. специалистами отделения оказаны следующие виды помощи:</a:t>
            </a:r>
          </a:p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продуктовые социальные сертификаты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337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шт.; </a:t>
            </a:r>
          </a:p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вещевая помощь в натуральном виде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услуг;</a:t>
            </a:r>
          </a:p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продуктовые наборы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шт.;</a:t>
            </a:r>
          </a:p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электронные сертификаты на приобретение товаров длительного пользования –   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шт., из них: холодильники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шт., стиральные машины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шт., телевизоры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шт., газовые и электрические плиты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шт.,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оутбуки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шт., пылесосы –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шт., СВЧ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шт.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3906" y="2508578"/>
            <a:ext cx="825889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формление компенсационной выплаты вакцинированным гражданам старшего поколения (в соответствии с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остановлением Правительства Москвы от 12.10.2021 года №1592-ПП 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580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  </a:t>
            </a:r>
          </a:p>
          <a:p>
            <a:pPr algn="just">
              <a:buFontTx/>
              <a:buChar char="-"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подарочными наборами граждан старшего поколения, прошедших в городе Москве вакцинацию от новой коронавирусной инфекции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соответствии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распоряжением Правительства Москвы от 22 июня  2021 г. № 422-РП)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 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 </a:t>
            </a:r>
          </a:p>
          <a:p>
            <a:pPr algn="just"/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363067"/>
            <a:ext cx="82772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Рассмотрение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 об оказании адресной социальной помощи Ветеранам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 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отнесено к компетенции Департамента труда и социальной защиты населения города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Москвы,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адресной помощи гражданам, оказавшимся в трудной жизненной ситуации отнесено к компетенции Управления социальной защиты населения Восточного административного округа города Москвы.</a:t>
            </a:r>
          </a:p>
        </p:txBody>
      </p:sp>
    </p:spTree>
    <p:extLst>
      <p:ext uri="{BB962C8B-B14F-4D97-AF65-F5344CB8AC3E}">
        <p14:creationId xmlns:p14="http://schemas.microsoft.com/office/powerpoint/2010/main" val="153356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10283"/>
            <a:ext cx="8496944" cy="6647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Правительства Москвы № 213-ПП </a:t>
            </a:r>
            <a:r>
              <a:rPr lang="ru-RU" sz="1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21 февраля 2022 </a:t>
            </a:r>
            <a:r>
              <a:rPr lang="ru-RU" sz="1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порядке оказания в городе Москве адресной социальной помощи гражданам, находящимся в трудной жизненной ситуации и семьям с детьми, находящимся в социально опасном положении»</a:t>
            </a:r>
            <a:endParaRPr lang="ru-RU" sz="14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Основанием для оказания адресной социальной помощи является возникновение трудной жизненной </a:t>
            </a:r>
            <a:r>
              <a:rPr lang="ru-RU" sz="1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ситуации вследствие </a:t>
            </a:r>
            <a:r>
              <a:rPr lang="ru-RU" sz="1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наступления одного или нескольких из следующих обстоятельств:</a:t>
            </a:r>
            <a:endParaRPr lang="ru-RU" sz="14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пожар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(ликвидация пожара), произошедший в единственном пригодном для проживания жилом помещении (при обращении в срок не позднее трёх месяцев со дня пожара (ликвидации пожара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утрата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 к существованию вследствие кражи, грабежа,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мошенничества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(при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условии обращения в срок не позднее трёх месяцев со дня вынесения постановления о возбуждении уголовного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дела);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смерть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одного из родителей несовершеннолетнего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ребенка/несовершеннолетних детей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(при условии обращения в срок не позднее трёх месяцев со дня смерти кормильца, либо в случае объявления гражданина в установленном законодательством РФ порядке умершим - в срок не позднее трех месяцев со дня вступления в законную силу решения суда об объявлении гражданина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умершим);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длительного периода доходов от трудовой или иной деятельности (при условии обращения в срок не позднее трёх месяцев со дня регистрации единственного родителя в органах службы занятости населения города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Москвы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целях поиска подходящей работы, а семье, участвующей в проекте "Социальный контракт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 срок не позднее трех месяцев со дня заключения соглашения в рамках проекта "Социальный контракт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");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материальной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обеспеченности.</a:t>
            </a:r>
          </a:p>
          <a:p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же адресная социальная помощь оказывается: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семьям с детьми, находящимся в социально опасном положении; </a:t>
            </a: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инвалидам Великой Отечественной войны;</a:t>
            </a: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ветеранам Великой Отечественной войны;</a:t>
            </a: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участникам обороны Москвы и бывшим несовершеннолетним узникам концлагерей, гетто, других мест принудительного содержания, созданных фашистами и их союзниками в период Второй мировой войны.</a:t>
            </a:r>
          </a:p>
          <a:p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Куда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с заявлением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заявлением необходимо в Центр Государственных услуг «Мои документы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Ветеранам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 необходимо обратиться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заявлением в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ТЦСО.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10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19948</TotalTime>
  <Words>2678</Words>
  <Application>Microsoft Office PowerPoint</Application>
  <PresentationFormat>Экран (4:3)</PresentationFormat>
  <Paragraphs>229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ИНФОРМАЦИЯ ГБУ ТЦСО «Сокольники» филиал «Соколиная гора»  о работе в 2022 году</vt:lpstr>
      <vt:lpstr>Структурные подразделения   ГБУ ТЦСО «Сокольники» филиал «Соколиная гора»</vt:lpstr>
      <vt:lpstr>Модернизация и оптимизация формата оказания гражданам  социальных услуг</vt:lpstr>
      <vt:lpstr>   Отделения социального обслуживания на дому</vt:lpstr>
      <vt:lpstr>Срочные социальные услуги в форме социального обслуживания на дому предоставлялись:</vt:lpstr>
      <vt:lpstr>Презентация PowerPoint</vt:lpstr>
      <vt:lpstr>Дополнительные платные социальные услуги:</vt:lpstr>
      <vt:lpstr>Отделение срочного социального обслуживания</vt:lpstr>
      <vt:lpstr>Презентация PowerPoint</vt:lpstr>
      <vt:lpstr>        Отделение социальной реабилитации инвалидов</vt:lpstr>
      <vt:lpstr>Презентация PowerPoint</vt:lpstr>
      <vt:lpstr>Отдел долголетия</vt:lpstr>
      <vt:lpstr>Презентация PowerPoint</vt:lpstr>
      <vt:lpstr>Наиболее актуальные вопросы жителей в 2022 году </vt:lpstr>
      <vt:lpstr>Участие в решении городских задач</vt:lpstr>
      <vt:lpstr>Результаты деятельности в 2022 году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директора Государственного бюджетного учреждения Территориальный центр социального обслуживания «Сокольники» Степановой О.А. об итогах работы филиала «Богородское» за 2019 год</dc:title>
  <dc:creator>user</dc:creator>
  <cp:lastModifiedBy>Уресметова Татьяна</cp:lastModifiedBy>
  <cp:revision>296</cp:revision>
  <cp:lastPrinted>2023-02-03T09:11:35Z</cp:lastPrinted>
  <dcterms:created xsi:type="dcterms:W3CDTF">2020-01-21T10:49:04Z</dcterms:created>
  <dcterms:modified xsi:type="dcterms:W3CDTF">2023-02-03T12:20:35Z</dcterms:modified>
</cp:coreProperties>
</file>