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304" r:id="rId3"/>
    <p:sldId id="314" r:id="rId4"/>
    <p:sldId id="316" r:id="rId5"/>
    <p:sldId id="263" r:id="rId6"/>
    <p:sldId id="259" r:id="rId7"/>
    <p:sldId id="264" r:id="rId8"/>
    <p:sldId id="305" r:id="rId9"/>
    <p:sldId id="307" r:id="rId10"/>
    <p:sldId id="311" r:id="rId11"/>
    <p:sldId id="312" r:id="rId12"/>
    <p:sldId id="313" r:id="rId13"/>
    <p:sldId id="267" r:id="rId14"/>
    <p:sldId id="308" r:id="rId15"/>
    <p:sldId id="309" r:id="rId16"/>
    <p:sldId id="306" r:id="rId17"/>
    <p:sldId id="277" r:id="rId18"/>
    <p:sldId id="303" r:id="rId19"/>
  </p:sldIdLst>
  <p:sldSz cx="12192000" cy="6858000"/>
  <p:notesSz cx="12192000" cy="6858000"/>
  <p:embeddedFontLst>
    <p:embeddedFont>
      <p:font typeface="Arial" panose="020B0604020202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,Bold" panose="020B0604020202020204" charset="0"/>
      <p:bold r:id="rId26"/>
    </p:embeddedFont>
    <p:embeddedFont>
      <p:font typeface="Montserrat" panose="00000500000000000000" pitchFamily="2" charset="-52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,Bold" panose="020B0604020202020204" charset="0"/>
      <p:bold r:id="rId35"/>
    </p:embeddedFont>
  </p:embeddedFontLst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21" autoAdjust="0"/>
  </p:normalViewPr>
  <p:slideViewPr>
    <p:cSldViewPr snapToGrid="0">
      <p:cViewPr varScale="1">
        <p:scale>
          <a:sx n="72" d="100"/>
          <a:sy n="72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53555024169093"/>
          <c:y val="4.27201056351703E-2"/>
          <c:w val="0.6123734350237644"/>
          <c:h val="0.499709949748067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8C-4273-A7FB-A90C2E5F6E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8C-4273-A7FB-A90C2E5F6E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8C-4273-A7FB-A90C2E5F6E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8C-4273-A7FB-A90C2E5F6E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68C-4273-A7FB-A90C2E5F6ED8}"/>
              </c:ext>
            </c:extLst>
          </c:dPt>
          <c:cat>
            <c:strRef>
              <c:f>Лист1!$A$2:$A$6</c:f>
              <c:strCache>
                <c:ptCount val="5"/>
                <c:pt idx="0">
                  <c:v>Неотложные</c:v>
                </c:pt>
                <c:pt idx="1">
                  <c:v>Активные</c:v>
                </c:pt>
                <c:pt idx="2">
                  <c:v>Диспансерное наблюдение</c:v>
                </c:pt>
                <c:pt idx="3">
                  <c:v>Первичные</c:v>
                </c:pt>
                <c:pt idx="4">
                  <c:v>Повторные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3.2</c:v>
                </c:pt>
                <c:pt idx="1">
                  <c:v>4.9000000000000004</c:v>
                </c:pt>
                <c:pt idx="2">
                  <c:v>11</c:v>
                </c:pt>
                <c:pt idx="3">
                  <c:v>34</c:v>
                </c:pt>
                <c:pt idx="4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5-4D98-96AE-E5FBE93CD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D6-4297-8D67-F5C64F3E5A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D6-4297-8D67-F5C64F3E5A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D6-4297-8D67-F5C64F3E5A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D6-4297-8D67-F5C64F3E5AA6}"/>
              </c:ext>
            </c:extLst>
          </c:dPt>
          <c:cat>
            <c:strRef>
              <c:f>Лист1!$A$2:$A$5</c:f>
              <c:strCache>
                <c:ptCount val="4"/>
                <c:pt idx="0">
                  <c:v>Профилактический осмотр</c:v>
                </c:pt>
                <c:pt idx="1">
                  <c:v>Диспансеризация</c:v>
                </c:pt>
                <c:pt idx="2">
                  <c:v>Вакцинация</c:v>
                </c:pt>
                <c:pt idx="3">
                  <c:v>Иное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5</c:v>
                </c:pt>
                <c:pt idx="2">
                  <c:v>59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D2-4A6D-A20E-32DA2F8E0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0.67392</cdr:x>
      <cdr:y>0.05308</cdr:y>
    </cdr:from>
    <cdr:to>
      <cdr:x>0.90419</cdr:x>
      <cdr:y>0.16674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84F6C57-77D1-4B3E-AE10-D6324A1FAFD6}"/>
            </a:ext>
          </a:extLst>
        </cdr:cNvPr>
        <cdr:cNvSpPr txBox="1"/>
      </cdr:nvSpPr>
      <cdr:spPr>
        <a:xfrm xmlns:a="http://schemas.openxmlformats.org/drawingml/2006/main">
          <a:off x="1798344" y="173565"/>
          <a:ext cx="614473" cy="3716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11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</cdr:x>
      <cdr:y>0.03599</cdr:y>
    </cdr:from>
    <cdr:to>
      <cdr:x>0.68532</cdr:x>
      <cdr:y>0.10526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1D53270-E22C-4F4A-AD23-200D07A43E5B}"/>
            </a:ext>
          </a:extLst>
        </cdr:cNvPr>
        <cdr:cNvSpPr txBox="1"/>
      </cdr:nvSpPr>
      <cdr:spPr>
        <a:xfrm xmlns:a="http://schemas.openxmlformats.org/drawingml/2006/main">
          <a:off x="1145768" y="79948"/>
          <a:ext cx="424664" cy="153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0.4176</cdr:x>
      <cdr:y>0</cdr:y>
    </cdr:from>
    <cdr:to>
      <cdr:x>0.67974</cdr:x>
      <cdr:y>0.14897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D8997DB-2292-48D0-9A6A-CCA1E1F9F13E}"/>
            </a:ext>
          </a:extLst>
        </cdr:cNvPr>
        <cdr:cNvSpPr txBox="1"/>
      </cdr:nvSpPr>
      <cdr:spPr>
        <a:xfrm xmlns:a="http://schemas.openxmlformats.org/drawingml/2006/main">
          <a:off x="1054275" y="0"/>
          <a:ext cx="661804" cy="409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E971E-7686-4078-88ED-27B98339C5EC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7501C-4BE2-4600-B944-E1A5DD9F0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2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501C-4BE2-4600-B944-E1A5DD9F08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1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4.png"/><Relationship Id="rId7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1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2" name="Rectangle 102"/>
          <p:cNvSpPr/>
          <p:nvPr/>
        </p:nvSpPr>
        <p:spPr>
          <a:xfrm>
            <a:off x="5190997" y="3429000"/>
            <a:ext cx="4104457" cy="10929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502" b="0" i="0" spc="0" baseline="0" dirty="0" err="1">
                <a:latin typeface="Roboto"/>
              </a:rPr>
              <a:t>Годовой</a:t>
            </a:r>
            <a:r>
              <a:rPr lang="en-US" sz="4502" b="0" i="0" spc="-19" baseline="0" dirty="0">
                <a:latin typeface="Roboto"/>
              </a:rPr>
              <a:t> </a:t>
            </a:r>
            <a:r>
              <a:rPr lang="en-US" sz="4502" b="0" i="0" spc="0" baseline="0" dirty="0" err="1">
                <a:latin typeface="Roboto"/>
              </a:rPr>
              <a:t>отчет</a:t>
            </a:r>
            <a:r>
              <a:rPr lang="ru-RU" sz="4502" b="0" i="0" spc="0" baseline="0" dirty="0">
                <a:latin typeface="Roboto"/>
              </a:rPr>
              <a:t> </a:t>
            </a:r>
          </a:p>
          <a:p>
            <a:pPr marL="0"/>
            <a:r>
              <a:rPr lang="ru-RU" sz="2600" b="0" i="0" spc="0" baseline="0" dirty="0">
                <a:latin typeface="Roboto"/>
              </a:rPr>
              <a:t>за 2022 год</a:t>
            </a:r>
            <a:endParaRPr lang="en-US" sz="2600" b="0" i="0" spc="0" baseline="0" dirty="0">
              <a:latin typeface="Roboto"/>
            </a:endParaRPr>
          </a:p>
        </p:txBody>
      </p:sp>
      <p:sp>
        <p:nvSpPr>
          <p:cNvPr id="104" name="Rectangle 104"/>
          <p:cNvSpPr/>
          <p:nvPr/>
        </p:nvSpPr>
        <p:spPr>
          <a:xfrm>
            <a:off x="5190997" y="4732769"/>
            <a:ext cx="6334253" cy="18473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3002" b="0" i="0" spc="0" baseline="0" dirty="0" err="1">
                <a:latin typeface="Roboto"/>
              </a:rPr>
              <a:t>Главного</a:t>
            </a:r>
            <a:r>
              <a:rPr lang="en-US" sz="3002" b="0" i="0" spc="-25" baseline="0" dirty="0">
                <a:latin typeface="Roboto"/>
              </a:rPr>
              <a:t> </a:t>
            </a:r>
            <a:r>
              <a:rPr lang="en-US" sz="3002" b="0" i="0" spc="0" baseline="0" dirty="0" err="1">
                <a:latin typeface="Roboto"/>
              </a:rPr>
              <a:t>врача</a:t>
            </a:r>
            <a:endParaRPr lang="ru-RU" sz="3002" b="0" i="0" spc="0" baseline="0" dirty="0">
              <a:latin typeface="Roboto"/>
            </a:endParaRPr>
          </a:p>
          <a:p>
            <a:r>
              <a:rPr lang="en-US" sz="3000" b="0" i="0" spc="0" baseline="0" dirty="0" err="1">
                <a:latin typeface="Roboto"/>
              </a:rPr>
              <a:t>Городской</a:t>
            </a:r>
            <a:r>
              <a:rPr lang="en-US" sz="3000" b="0" i="0" spc="0" baseline="0" dirty="0">
                <a:latin typeface="Roboto"/>
              </a:rPr>
              <a:t> </a:t>
            </a:r>
            <a:r>
              <a:rPr lang="en-US" sz="3000" b="0" i="0" spc="0" baseline="0" dirty="0" err="1">
                <a:latin typeface="Roboto"/>
              </a:rPr>
              <a:t>поликлиники</a:t>
            </a:r>
            <a:r>
              <a:rPr lang="en-US" sz="3000" b="0" i="0" spc="0" baseline="0" dirty="0">
                <a:latin typeface="Roboto"/>
              </a:rPr>
              <a:t> №</a:t>
            </a:r>
            <a:r>
              <a:rPr lang="ru-RU" sz="3000" dirty="0">
                <a:latin typeface="Roboto"/>
              </a:rPr>
              <a:t>64</a:t>
            </a:r>
            <a:r>
              <a:rPr lang="en-US" sz="3000" b="0" i="0" spc="0" baseline="0" dirty="0">
                <a:latin typeface="Roboto"/>
              </a:rPr>
              <a:t> ДЗМ</a:t>
            </a:r>
            <a:endParaRPr lang="ru-RU" sz="3000" dirty="0">
              <a:latin typeface="Roboto"/>
            </a:endParaRPr>
          </a:p>
          <a:p>
            <a:r>
              <a:rPr lang="ru-RU" sz="3000" dirty="0">
                <a:latin typeface="Roboto"/>
              </a:rPr>
              <a:t>					   </a:t>
            </a:r>
            <a:r>
              <a:rPr lang="ru-RU" sz="2000" dirty="0">
                <a:latin typeface="Roboto"/>
              </a:rPr>
              <a:t>М. В. Шутов </a:t>
            </a:r>
            <a:endParaRPr lang="en-US" sz="2000" b="0" i="0" spc="0" baseline="0" dirty="0">
              <a:latin typeface="Roboto"/>
            </a:endParaRPr>
          </a:p>
          <a:p>
            <a:pPr marL="0"/>
            <a:endParaRPr lang="en-US" sz="3002" b="0" i="0" spc="0" baseline="0" dirty="0">
              <a:latin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Freeform 57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9" name="Picture 57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81" name="Freeform 581"/>
          <p:cNvSpPr/>
          <p:nvPr/>
        </p:nvSpPr>
        <p:spPr>
          <a:xfrm>
            <a:off x="6096000" y="548641"/>
            <a:ext cx="5400675" cy="0"/>
          </a:xfrm>
          <a:custGeom>
            <a:avLst/>
            <a:gdLst/>
            <a:ahLst/>
            <a:cxnLst/>
            <a:rect l="0" t="0" r="0" b="0"/>
            <a:pathLst>
              <a:path w="5400675">
                <a:moveTo>
                  <a:pt x="0" y="0"/>
                </a:moveTo>
                <a:lnTo>
                  <a:pt x="5400675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Rectangle 582"/>
          <p:cNvSpPr/>
          <p:nvPr/>
        </p:nvSpPr>
        <p:spPr>
          <a:xfrm>
            <a:off x="6260338" y="757669"/>
            <a:ext cx="5022928" cy="430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002" b="0" i="0" spc="0" baseline="0" dirty="0">
                <a:latin typeface="Roboto"/>
              </a:rPr>
              <a:t>Участи</a:t>
            </a:r>
            <a:r>
              <a:rPr lang="ru-RU" sz="3002" b="0" i="0" spc="-13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 в</a:t>
            </a:r>
            <a:r>
              <a:rPr lang="ru-RU" sz="3002" b="0" i="0" spc="-13" baseline="0" dirty="0">
                <a:latin typeface="Roboto"/>
              </a:rPr>
              <a:t> </a:t>
            </a:r>
            <a:r>
              <a:rPr lang="ru-RU" sz="3002" b="0" i="0" spc="0" baseline="0" dirty="0">
                <a:latin typeface="Roboto"/>
              </a:rPr>
              <a:t>массовых акц</a:t>
            </a:r>
            <a:r>
              <a:rPr lang="ru-RU" sz="3002" b="0" i="0" spc="-13" baseline="0" dirty="0">
                <a:latin typeface="Roboto"/>
              </a:rPr>
              <a:t>и</a:t>
            </a:r>
            <a:r>
              <a:rPr lang="ru-RU" sz="3002" b="0" i="0" spc="0" baseline="0" dirty="0">
                <a:latin typeface="Roboto"/>
              </a:rPr>
              <a:t>ях</a:t>
            </a:r>
          </a:p>
        </p:txBody>
      </p:sp>
      <p:sp>
        <p:nvSpPr>
          <p:cNvPr id="583" name="Rectangle 583"/>
          <p:cNvSpPr/>
          <p:nvPr/>
        </p:nvSpPr>
        <p:spPr>
          <a:xfrm>
            <a:off x="6260338" y="1488023"/>
            <a:ext cx="580393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just">
              <a:tabLst>
                <a:tab pos="228600" algn="l"/>
                <a:tab pos="1361313" algn="l"/>
                <a:tab pos="2646044" algn="l"/>
                <a:tab pos="2966084" algn="l"/>
                <a:tab pos="4504055" algn="l"/>
              </a:tabLst>
            </a:pPr>
            <a:r>
              <a:rPr lang="ru-RU" sz="1800" b="0" i="0" spc="0" baseline="0" dirty="0">
                <a:latin typeface="Arial"/>
              </a:rPr>
              <a:t>•	</a:t>
            </a:r>
            <a:r>
              <a:rPr lang="ru-RU" sz="1800" b="1" i="0" spc="0" baseline="0" dirty="0">
                <a:latin typeface="Roboto,Bold"/>
              </a:rPr>
              <a:t>«Зд</a:t>
            </a:r>
            <a:r>
              <a:rPr lang="ru-RU" b="1" dirty="0">
                <a:latin typeface="Roboto,Bold"/>
              </a:rPr>
              <a:t>оровая Москва</a:t>
            </a:r>
            <a:r>
              <a:rPr lang="ru-RU" sz="1800" b="1" i="0" spc="0" baseline="0" dirty="0">
                <a:latin typeface="Roboto,Bold"/>
              </a:rPr>
              <a:t>»</a:t>
            </a:r>
            <a:r>
              <a:rPr lang="ru-RU" b="1" dirty="0">
                <a:latin typeface="Roboto,Bold"/>
              </a:rPr>
              <a:t>.</a:t>
            </a:r>
          </a:p>
          <a:p>
            <a:pPr marL="0" algn="just">
              <a:tabLst>
                <a:tab pos="228600" algn="l"/>
                <a:tab pos="1361313" algn="l"/>
                <a:tab pos="2646044" algn="l"/>
                <a:tab pos="2966084" algn="l"/>
                <a:tab pos="4504055" algn="l"/>
              </a:tabLst>
            </a:pPr>
            <a:r>
              <a:rPr lang="ru-RU" sz="1800" b="1" i="0" spc="0" baseline="0" dirty="0">
                <a:latin typeface="Roboto,Bold"/>
              </a:rPr>
              <a:t>    </a:t>
            </a:r>
            <a:r>
              <a:rPr lang="ru-RU" sz="1800" b="0" i="0" spc="0" baseline="0" dirty="0">
                <a:latin typeface="Roboto"/>
              </a:rPr>
              <a:t>В рамках проекта проводилась </a:t>
            </a:r>
            <a:r>
              <a:rPr lang="ru-RU" dirty="0">
                <a:latin typeface="Roboto"/>
              </a:rPr>
              <a:t>расширенная программа обследования пациентов в павильоне парка «Сокольники»</a:t>
            </a:r>
            <a:endParaRPr lang="ru-RU" sz="1800" b="0" i="0" spc="0" baseline="0" dirty="0">
              <a:latin typeface="Roboto"/>
            </a:endParaRPr>
          </a:p>
        </p:txBody>
      </p:sp>
      <p:sp>
        <p:nvSpPr>
          <p:cNvPr id="585" name="Rectangle 585"/>
          <p:cNvSpPr/>
          <p:nvPr/>
        </p:nvSpPr>
        <p:spPr>
          <a:xfrm>
            <a:off x="6307201" y="4387292"/>
            <a:ext cx="580393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just">
              <a:tabLst>
                <a:tab pos="228600" algn="l"/>
              </a:tabLst>
            </a:pPr>
            <a:r>
              <a:rPr lang="ru-RU" dirty="0"/>
              <a:t> </a:t>
            </a:r>
            <a:r>
              <a:rPr lang="ru-RU" sz="1800" b="0" i="0" spc="0" baseline="0" dirty="0">
                <a:latin typeface="Arial"/>
              </a:rPr>
              <a:t>	</a:t>
            </a:r>
            <a:endParaRPr lang="ru-RU" sz="1802" b="0" i="0" spc="0" baseline="0" dirty="0">
              <a:latin typeface="Robot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6BC2E5-4FD3-FEE0-4180-FAD810C1D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9" y="486999"/>
            <a:ext cx="5549583" cy="28136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EE64CE-2BEA-6FB2-4C15-37EB0E1CF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97" y="3787608"/>
            <a:ext cx="2610178" cy="2143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E94E95-13C3-15FE-0FFD-8790B96CF625}"/>
              </a:ext>
            </a:extLst>
          </p:cNvPr>
          <p:cNvSpPr txBox="1"/>
          <p:nvPr/>
        </p:nvSpPr>
        <p:spPr>
          <a:xfrm>
            <a:off x="6307202" y="4525791"/>
            <a:ext cx="5623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    С конца июня по октябрь 2022 года пилотный проект по направлению пациентов со стенозом </a:t>
            </a:r>
            <a:r>
              <a:rPr lang="ru-RU" dirty="0" err="1"/>
              <a:t>Брахиоцефальных</a:t>
            </a:r>
            <a:r>
              <a:rPr lang="ru-RU" dirty="0"/>
              <a:t> артерий более 60 % в ГБУЗ «НИИ СП им. Н. В. Склифосовского ДЗМ»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Freeform 62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4" name="Picture 62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450"/>
            <a:ext cx="12192000" cy="6858000"/>
          </a:xfrm>
          <a:prstGeom prst="rect">
            <a:avLst/>
          </a:prstGeom>
          <a:noFill/>
        </p:spPr>
      </p:pic>
      <p:sp>
        <p:nvSpPr>
          <p:cNvPr id="625" name="Freeform 625"/>
          <p:cNvSpPr/>
          <p:nvPr/>
        </p:nvSpPr>
        <p:spPr>
          <a:xfrm>
            <a:off x="694944" y="548641"/>
            <a:ext cx="10801349" cy="0"/>
          </a:xfrm>
          <a:custGeom>
            <a:avLst/>
            <a:gdLst/>
            <a:ahLst/>
            <a:cxnLst/>
            <a:rect l="0" t="0" r="0" b="0"/>
            <a:pathLst>
              <a:path w="10801349">
                <a:moveTo>
                  <a:pt x="0" y="0"/>
                </a:moveTo>
                <a:lnTo>
                  <a:pt x="10801349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Freeform 629"/>
          <p:cNvSpPr/>
          <p:nvPr/>
        </p:nvSpPr>
        <p:spPr>
          <a:xfrm>
            <a:off x="6314940" y="1690116"/>
            <a:ext cx="5467951" cy="5039866"/>
          </a:xfrm>
          <a:custGeom>
            <a:avLst/>
            <a:gdLst/>
            <a:ahLst/>
            <a:cxnLst/>
            <a:rect l="0" t="0" r="0" b="0"/>
            <a:pathLst>
              <a:path w="2052829" h="5039866">
                <a:moveTo>
                  <a:pt x="0" y="71119"/>
                </a:moveTo>
                <a:cubicBezTo>
                  <a:pt x="0" y="31876"/>
                  <a:pt x="31877" y="0"/>
                  <a:pt x="71121" y="0"/>
                </a:cubicBezTo>
                <a:lnTo>
                  <a:pt x="1981709" y="0"/>
                </a:lnTo>
                <a:cubicBezTo>
                  <a:pt x="2020951" y="0"/>
                  <a:pt x="2052829" y="31876"/>
                  <a:pt x="2052829" y="71119"/>
                </a:cubicBezTo>
                <a:lnTo>
                  <a:pt x="2052829" y="4968773"/>
                </a:lnTo>
                <a:cubicBezTo>
                  <a:pt x="2052829" y="5008041"/>
                  <a:pt x="2020951" y="5039866"/>
                  <a:pt x="1981709" y="5039866"/>
                </a:cubicBezTo>
                <a:lnTo>
                  <a:pt x="71121" y="5039866"/>
                </a:lnTo>
                <a:cubicBezTo>
                  <a:pt x="31877" y="5039866"/>
                  <a:pt x="0" y="5008041"/>
                  <a:pt x="0" y="4968773"/>
                </a:cubicBezTo>
                <a:close/>
                <a:moveTo>
                  <a:pt x="-2157475" y="5157215"/>
                </a:moveTo>
              </a:path>
            </a:pathLst>
          </a:custGeom>
          <a:solidFill>
            <a:srgbClr val="F2F2F2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Freeform 635"/>
          <p:cNvSpPr/>
          <p:nvPr/>
        </p:nvSpPr>
        <p:spPr>
          <a:xfrm>
            <a:off x="836578" y="1690116"/>
            <a:ext cx="4789986" cy="5039868"/>
          </a:xfrm>
          <a:custGeom>
            <a:avLst/>
            <a:gdLst/>
            <a:ahLst/>
            <a:cxnLst/>
            <a:rect l="0" t="0" r="0" b="0"/>
            <a:pathLst>
              <a:path w="4070605" h="5039868">
                <a:moveTo>
                  <a:pt x="0" y="140970"/>
                </a:moveTo>
                <a:cubicBezTo>
                  <a:pt x="0" y="63119"/>
                  <a:pt x="63120" y="0"/>
                  <a:pt x="140970" y="0"/>
                </a:cubicBezTo>
                <a:lnTo>
                  <a:pt x="3929635" y="0"/>
                </a:lnTo>
                <a:cubicBezTo>
                  <a:pt x="4007486" y="0"/>
                  <a:pt x="4070605" y="63119"/>
                  <a:pt x="4070605" y="140970"/>
                </a:cubicBezTo>
                <a:lnTo>
                  <a:pt x="4070605" y="4898899"/>
                </a:lnTo>
                <a:cubicBezTo>
                  <a:pt x="4070605" y="4976749"/>
                  <a:pt x="4007486" y="5039868"/>
                  <a:pt x="3929635" y="5039868"/>
                </a:cubicBezTo>
                <a:lnTo>
                  <a:pt x="140970" y="5039868"/>
                </a:lnTo>
                <a:cubicBezTo>
                  <a:pt x="63120" y="5039868"/>
                  <a:pt x="0" y="4976749"/>
                  <a:pt x="0" y="4898899"/>
                </a:cubicBezTo>
                <a:close/>
                <a:moveTo>
                  <a:pt x="4185667" y="5177028"/>
                </a:moveTo>
              </a:path>
            </a:pathLst>
          </a:custGeom>
          <a:solidFill>
            <a:srgbClr val="F2F2F2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Rectangle 638"/>
          <p:cNvSpPr/>
          <p:nvPr/>
        </p:nvSpPr>
        <p:spPr>
          <a:xfrm>
            <a:off x="786993" y="596633"/>
            <a:ext cx="10656251" cy="461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002" b="0" i="0" spc="0" baseline="0" dirty="0">
                <a:latin typeface="Roboto"/>
              </a:rPr>
              <a:t>М</a:t>
            </a:r>
            <a:r>
              <a:rPr lang="ru-RU" sz="3002" b="0" i="0" spc="-13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ропр</a:t>
            </a:r>
            <a:r>
              <a:rPr lang="ru-RU" sz="3002" b="0" i="0" spc="-13" baseline="0" dirty="0">
                <a:latin typeface="Roboto"/>
              </a:rPr>
              <a:t>и</a:t>
            </a:r>
            <a:r>
              <a:rPr lang="ru-RU" sz="3002" b="0" i="0" spc="0" baseline="0" dirty="0">
                <a:latin typeface="Roboto"/>
              </a:rPr>
              <a:t>ятия в</a:t>
            </a:r>
            <a:r>
              <a:rPr lang="ru-RU" sz="3002" b="0" i="0" spc="-13" baseline="0" dirty="0">
                <a:latin typeface="Roboto"/>
              </a:rPr>
              <a:t> </a:t>
            </a:r>
            <a:r>
              <a:rPr lang="ru-RU" sz="3002" b="0" i="0" spc="0" baseline="0" dirty="0">
                <a:latin typeface="Roboto"/>
              </a:rPr>
              <a:t>поликлинике, р</a:t>
            </a:r>
            <a:r>
              <a:rPr lang="ru-RU" sz="3002" b="0" i="0" spc="-13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ализованны</a:t>
            </a:r>
            <a:r>
              <a:rPr lang="ru-RU" sz="3002" b="0" i="0" spc="-16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 в</a:t>
            </a:r>
            <a:r>
              <a:rPr lang="ru-RU" sz="3002" b="0" i="0" spc="-13" baseline="0" dirty="0">
                <a:latin typeface="Roboto"/>
              </a:rPr>
              <a:t> </a:t>
            </a:r>
            <a:r>
              <a:rPr lang="ru-RU" sz="3002" b="0" i="0" spc="0" baseline="0" dirty="0">
                <a:latin typeface="Roboto"/>
              </a:rPr>
              <a:t>2</a:t>
            </a:r>
            <a:r>
              <a:rPr lang="ru-RU" sz="3002" spc="-16" dirty="0">
                <a:latin typeface="Roboto"/>
              </a:rPr>
              <a:t>022</a:t>
            </a:r>
            <a:r>
              <a:rPr lang="ru-RU" sz="3002" b="0" i="0" spc="0" baseline="0" dirty="0">
                <a:latin typeface="Roboto"/>
              </a:rPr>
              <a:t> году</a:t>
            </a:r>
          </a:p>
        </p:txBody>
      </p:sp>
      <p:sp>
        <p:nvSpPr>
          <p:cNvPr id="640" name="Rectangle 640"/>
          <p:cNvSpPr/>
          <p:nvPr/>
        </p:nvSpPr>
        <p:spPr>
          <a:xfrm>
            <a:off x="5148707" y="3109900"/>
            <a:ext cx="3847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r>
              <a:rPr lang="ru-RU" sz="1200" b="0" i="0" spc="0" baseline="0" dirty="0">
                <a:latin typeface="Roboto"/>
              </a:rPr>
              <a:t> </a:t>
            </a:r>
          </a:p>
        </p:txBody>
      </p:sp>
      <p:sp>
        <p:nvSpPr>
          <p:cNvPr id="643" name="Rectangle 643"/>
          <p:cNvSpPr/>
          <p:nvPr/>
        </p:nvSpPr>
        <p:spPr>
          <a:xfrm>
            <a:off x="5148707" y="4389970"/>
            <a:ext cx="173766" cy="1849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r>
              <a:rPr lang="ru-RU" sz="1202" b="0" i="0" spc="0" baseline="0" dirty="0">
                <a:latin typeface="Arial"/>
              </a:rPr>
              <a:t>	</a:t>
            </a:r>
            <a:endParaRPr lang="ru-RU" sz="1200" b="0" i="0" spc="0" baseline="0" dirty="0">
              <a:latin typeface="Roboto"/>
            </a:endParaRPr>
          </a:p>
        </p:txBody>
      </p:sp>
      <p:sp>
        <p:nvSpPr>
          <p:cNvPr id="658" name="Rectangle 658"/>
          <p:cNvSpPr/>
          <p:nvPr/>
        </p:nvSpPr>
        <p:spPr>
          <a:xfrm>
            <a:off x="942746" y="2478075"/>
            <a:ext cx="1716328" cy="3486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1" i="0" spc="0" baseline="0" dirty="0">
                <a:latin typeface="Roboto,Bold"/>
              </a:rPr>
              <a:t>Открытая </a:t>
            </a:r>
          </a:p>
          <a:p>
            <a:pPr marL="0">
              <a:lnSpc>
                <a:spcPts val="1439"/>
              </a:lnSpc>
            </a:pPr>
            <a:r>
              <a:rPr lang="ru-RU" sz="1200" b="1" i="0" spc="0" baseline="0" dirty="0">
                <a:latin typeface="Roboto,Bold"/>
              </a:rPr>
              <a:t>информационная</a:t>
            </a:r>
            <a:r>
              <a:rPr lang="ru-RU" sz="1200" b="1" i="0" spc="-34" baseline="0" dirty="0">
                <a:latin typeface="Roboto,Bold"/>
              </a:rPr>
              <a:t> </a:t>
            </a:r>
            <a:r>
              <a:rPr lang="ru-RU" sz="1200" b="1" i="0" spc="0" baseline="0" dirty="0">
                <a:latin typeface="Roboto,Bold"/>
              </a:rPr>
              <a:t>среда</a:t>
            </a:r>
          </a:p>
        </p:txBody>
      </p:sp>
      <p:sp>
        <p:nvSpPr>
          <p:cNvPr id="659" name="Rectangle 659"/>
          <p:cNvSpPr/>
          <p:nvPr/>
        </p:nvSpPr>
        <p:spPr>
          <a:xfrm>
            <a:off x="945995" y="3909299"/>
            <a:ext cx="4571152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1400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ациента появилась возможность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получить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выписанный льготный лекарственный препарат в мобильном приложении ЕМИАС.ИНФО и Личном кабинете пациента на портале mos.ru, который пациент может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скачать или распечатать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предъявления в аптечном пункте.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tabLst>
                <a:tab pos="172211" algn="l"/>
              </a:tabLst>
            </a:pPr>
            <a:endParaRPr lang="ru-RU" sz="1200" b="0" i="0" spc="0" baseline="0" dirty="0">
              <a:latin typeface="Roboto"/>
            </a:endParaRPr>
          </a:p>
        </p:txBody>
      </p:sp>
      <p:sp>
        <p:nvSpPr>
          <p:cNvPr id="660" name="Rectangle 660"/>
          <p:cNvSpPr/>
          <p:nvPr/>
        </p:nvSpPr>
        <p:spPr>
          <a:xfrm>
            <a:off x="1114958" y="3502825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661" name="Rectangle 661"/>
          <p:cNvSpPr/>
          <p:nvPr/>
        </p:nvSpPr>
        <p:spPr>
          <a:xfrm>
            <a:off x="942746" y="4379646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endParaRPr lang="ru-RU" sz="1200" b="0" i="0" spc="0" baseline="0" dirty="0">
              <a:latin typeface="Roboto"/>
            </a:endParaRPr>
          </a:p>
        </p:txBody>
      </p:sp>
      <p:sp>
        <p:nvSpPr>
          <p:cNvPr id="662" name="Rectangle 662"/>
          <p:cNvSpPr/>
          <p:nvPr/>
        </p:nvSpPr>
        <p:spPr>
          <a:xfrm>
            <a:off x="1114958" y="4783239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663" name="Rectangle 663"/>
          <p:cNvSpPr/>
          <p:nvPr/>
        </p:nvSpPr>
        <p:spPr>
          <a:xfrm>
            <a:off x="2961132" y="3093136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endParaRPr lang="ru-RU" sz="1200" b="0" i="0" spc="0" baseline="0" dirty="0">
              <a:latin typeface="Roboto"/>
            </a:endParaRPr>
          </a:p>
        </p:txBody>
      </p:sp>
      <p:sp>
        <p:nvSpPr>
          <p:cNvPr id="664" name="Rectangle 664"/>
          <p:cNvSpPr/>
          <p:nvPr/>
        </p:nvSpPr>
        <p:spPr>
          <a:xfrm>
            <a:off x="3133344" y="3496729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665" name="Rectangle 665"/>
          <p:cNvSpPr/>
          <p:nvPr/>
        </p:nvSpPr>
        <p:spPr>
          <a:xfrm>
            <a:off x="2961132" y="4007790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endParaRPr lang="ru-RU" sz="1200" b="0" i="0" spc="0" baseline="0" dirty="0">
              <a:latin typeface="Roboto"/>
            </a:endParaRPr>
          </a:p>
        </p:txBody>
      </p:sp>
      <p:sp>
        <p:nvSpPr>
          <p:cNvPr id="666" name="Rectangle 666"/>
          <p:cNvSpPr/>
          <p:nvPr/>
        </p:nvSpPr>
        <p:spPr>
          <a:xfrm>
            <a:off x="3133344" y="4411650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667" name="Rectangle 667"/>
          <p:cNvSpPr/>
          <p:nvPr/>
        </p:nvSpPr>
        <p:spPr>
          <a:xfrm>
            <a:off x="2961132" y="5105451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endParaRPr lang="ru-RU" sz="1200" b="0" i="0" spc="0" baseline="0" dirty="0">
              <a:latin typeface="Roboto"/>
            </a:endParaRPr>
          </a:p>
        </p:txBody>
      </p:sp>
      <p:sp>
        <p:nvSpPr>
          <p:cNvPr id="668" name="Rectangle 668"/>
          <p:cNvSpPr/>
          <p:nvPr/>
        </p:nvSpPr>
        <p:spPr>
          <a:xfrm>
            <a:off x="3133344" y="5326431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pic>
        <p:nvPicPr>
          <p:cNvPr id="50" name=" 4" descr="https://mosgorzdrav.ru/uploads/imperavi/ru-RU/%D0%AD%D0%9C%D0%9A_%D1%84%D0%B5%D0%B2%D1%80%D0%B0%D0%BB%D1%8C_%D0%905_%D1%8D%D0%BB%20%D1%80%D0%B5%D1%86%D0%B5%D0%BF%D1%824-1.jpg">
            <a:extLst>
              <a:ext uri="{FF2B5EF4-FFF2-40B4-BE49-F238E27FC236}">
                <a16:creationId xmlns:a16="http://schemas.microsoft.com/office/drawing/2014/main" id="{9C23E641-FCDA-45CA-8525-698B6716AC04}"/>
              </a:ext>
            </a:extLst>
          </p:cNvPr>
          <p:cNvPicPr>
            <a:picLocks noGr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r="4964"/>
          <a:stretch>
            <a:fillRect/>
          </a:stretch>
        </p:blipFill>
        <p:spPr bwMode="auto">
          <a:xfrm>
            <a:off x="658848" y="1172861"/>
            <a:ext cx="2446488" cy="25006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74980E-2EF2-4A27-AB94-91CE39D3BD9A}"/>
              </a:ext>
            </a:extLst>
          </p:cNvPr>
          <p:cNvSpPr txBox="1"/>
          <p:nvPr/>
        </p:nvSpPr>
        <p:spPr>
          <a:xfrm>
            <a:off x="6444003" y="3907039"/>
            <a:ext cx="44970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врача появилась возможность </a:t>
            </a:r>
            <a:r>
              <a:rPr lang="ru-RU" sz="1200" b="1" u="sng" dirty="0">
                <a:solidFill>
                  <a:srgbClr val="FF0000"/>
                </a:solidFill>
              </a:rPr>
              <a:t>назначения лекарственных препаратов на курс лечения до одного года с оформлением</a:t>
            </a:r>
            <a:r>
              <a:rPr lang="ru-RU" sz="1200" dirty="0"/>
              <a:t> рецептов на лекарственные препараты для медицинского применения, сформированных в форме электронного документа в рамках эксперимента по организации </a:t>
            </a:r>
            <a:r>
              <a:rPr lang="ru-RU" sz="1200" b="1" u="sng" dirty="0">
                <a:solidFill>
                  <a:srgbClr val="FF0000"/>
                </a:solidFill>
              </a:rPr>
              <a:t>лекарственного обеспечения граждан, находящихся под диспансерным наблюдением, имеющих право на получение лекарственных препаратов бесплатно или со скидкой</a:t>
            </a:r>
            <a:r>
              <a:rPr lang="ru-RU" sz="1200" dirty="0"/>
              <a:t>, </a:t>
            </a:r>
            <a:r>
              <a:rPr lang="ru-RU" sz="1200" b="1" u="sng" dirty="0">
                <a:solidFill>
                  <a:srgbClr val="FF0000"/>
                </a:solidFill>
              </a:rPr>
              <a:t>при необходимости проведения им длительного курсового лечения </a:t>
            </a:r>
            <a:r>
              <a:rPr lang="ru-RU" sz="1200" dirty="0"/>
              <a:t>на базе медицинских организаций государственной системы здравоохранения города Москвы, оказывающих первичную медико-санитарную помощь.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2A97B5-F98A-5E46-514A-D46730E44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40" y="1079593"/>
            <a:ext cx="2011741" cy="26018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Freeform 62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4" name="Picture 62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450"/>
            <a:ext cx="12192000" cy="6858000"/>
          </a:xfrm>
          <a:prstGeom prst="rect">
            <a:avLst/>
          </a:prstGeom>
          <a:noFill/>
        </p:spPr>
      </p:pic>
      <p:sp>
        <p:nvSpPr>
          <p:cNvPr id="625" name="Freeform 625"/>
          <p:cNvSpPr/>
          <p:nvPr/>
        </p:nvSpPr>
        <p:spPr>
          <a:xfrm>
            <a:off x="694944" y="548641"/>
            <a:ext cx="10801349" cy="0"/>
          </a:xfrm>
          <a:custGeom>
            <a:avLst/>
            <a:gdLst/>
            <a:ahLst/>
            <a:cxnLst/>
            <a:rect l="0" t="0" r="0" b="0"/>
            <a:pathLst>
              <a:path w="10801349">
                <a:moveTo>
                  <a:pt x="0" y="0"/>
                </a:moveTo>
                <a:lnTo>
                  <a:pt x="10801349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Freeform 629"/>
          <p:cNvSpPr/>
          <p:nvPr/>
        </p:nvSpPr>
        <p:spPr>
          <a:xfrm>
            <a:off x="6314940" y="1690116"/>
            <a:ext cx="5467951" cy="5039866"/>
          </a:xfrm>
          <a:custGeom>
            <a:avLst/>
            <a:gdLst/>
            <a:ahLst/>
            <a:cxnLst/>
            <a:rect l="0" t="0" r="0" b="0"/>
            <a:pathLst>
              <a:path w="2052829" h="5039866">
                <a:moveTo>
                  <a:pt x="0" y="71119"/>
                </a:moveTo>
                <a:cubicBezTo>
                  <a:pt x="0" y="31876"/>
                  <a:pt x="31877" y="0"/>
                  <a:pt x="71121" y="0"/>
                </a:cubicBezTo>
                <a:lnTo>
                  <a:pt x="1981709" y="0"/>
                </a:lnTo>
                <a:cubicBezTo>
                  <a:pt x="2020951" y="0"/>
                  <a:pt x="2052829" y="31876"/>
                  <a:pt x="2052829" y="71119"/>
                </a:cubicBezTo>
                <a:lnTo>
                  <a:pt x="2052829" y="4968773"/>
                </a:lnTo>
                <a:cubicBezTo>
                  <a:pt x="2052829" y="5008041"/>
                  <a:pt x="2020951" y="5039866"/>
                  <a:pt x="1981709" y="5039866"/>
                </a:cubicBezTo>
                <a:lnTo>
                  <a:pt x="71121" y="5039866"/>
                </a:lnTo>
                <a:cubicBezTo>
                  <a:pt x="31877" y="5039866"/>
                  <a:pt x="0" y="5008041"/>
                  <a:pt x="0" y="4968773"/>
                </a:cubicBezTo>
                <a:close/>
                <a:moveTo>
                  <a:pt x="-2157475" y="5157215"/>
                </a:moveTo>
              </a:path>
            </a:pathLst>
          </a:custGeom>
          <a:solidFill>
            <a:srgbClr val="F2F2F2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Freeform 635"/>
          <p:cNvSpPr/>
          <p:nvPr/>
        </p:nvSpPr>
        <p:spPr>
          <a:xfrm>
            <a:off x="742017" y="3845456"/>
            <a:ext cx="5023049" cy="2884528"/>
          </a:xfrm>
          <a:custGeom>
            <a:avLst/>
            <a:gdLst/>
            <a:ahLst/>
            <a:cxnLst/>
            <a:rect l="0" t="0" r="0" b="0"/>
            <a:pathLst>
              <a:path w="4070605" h="5039868">
                <a:moveTo>
                  <a:pt x="0" y="140970"/>
                </a:moveTo>
                <a:cubicBezTo>
                  <a:pt x="0" y="63119"/>
                  <a:pt x="63120" y="0"/>
                  <a:pt x="140970" y="0"/>
                </a:cubicBezTo>
                <a:lnTo>
                  <a:pt x="3929635" y="0"/>
                </a:lnTo>
                <a:cubicBezTo>
                  <a:pt x="4007486" y="0"/>
                  <a:pt x="4070605" y="63119"/>
                  <a:pt x="4070605" y="140970"/>
                </a:cubicBezTo>
                <a:lnTo>
                  <a:pt x="4070605" y="4898899"/>
                </a:lnTo>
                <a:cubicBezTo>
                  <a:pt x="4070605" y="4976749"/>
                  <a:pt x="4007486" y="5039868"/>
                  <a:pt x="3929635" y="5039868"/>
                </a:cubicBezTo>
                <a:lnTo>
                  <a:pt x="140970" y="5039868"/>
                </a:lnTo>
                <a:cubicBezTo>
                  <a:pt x="63120" y="5039868"/>
                  <a:pt x="0" y="4976749"/>
                  <a:pt x="0" y="4898899"/>
                </a:cubicBezTo>
                <a:close/>
                <a:moveTo>
                  <a:pt x="4185667" y="5177028"/>
                </a:moveTo>
              </a:path>
            </a:pathLst>
          </a:custGeom>
          <a:solidFill>
            <a:srgbClr val="F2F2F2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ru-RU" sz="1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проактивного</a:t>
            </a:r>
            <a:r>
              <a:rPr lang="ru-RU" sz="1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диспансерного динамического </a:t>
            </a:r>
          </a:p>
          <a:p>
            <a:pPr algn="just"/>
            <a:r>
              <a:rPr lang="ru-RU" sz="1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пациентов с хроническими заболеваниями:</a:t>
            </a:r>
          </a:p>
          <a:p>
            <a:pPr algn="l">
              <a:buFont typeface="+mj-lt"/>
              <a:buAutoNum type="arabicPeriod"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Сахарный диабет II типа</a:t>
            </a:r>
          </a:p>
          <a:p>
            <a:pPr algn="l">
              <a:buFont typeface="+mj-lt"/>
              <a:buAutoNum type="arabicPeriod"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Гиперхолестеринемия</a:t>
            </a:r>
            <a:endParaRPr lang="ru-RU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Артериальная гипертония</a:t>
            </a:r>
          </a:p>
          <a:p>
            <a:pPr algn="l">
              <a:buFont typeface="+mj-lt"/>
              <a:buAutoNum type="arabicPeriod"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Ишемическая болезнь сердца и инфаркт миокарда</a:t>
            </a:r>
          </a:p>
          <a:p>
            <a:pPr algn="l">
              <a:buFont typeface="+mj-lt"/>
              <a:buAutoNum type="arabicPeriod"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Фибрилляция и трепетание предсердий</a:t>
            </a:r>
          </a:p>
          <a:p>
            <a:pPr algn="l">
              <a:buFont typeface="+mj-lt"/>
              <a:buAutoNum type="arabicPeriod"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Хроническая сердечная недостаточность</a:t>
            </a:r>
          </a:p>
          <a:p>
            <a:pPr algn="l">
              <a:buFont typeface="+mj-lt"/>
              <a:buAutoNum type="arabicPeriod"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Острое нарушение мозгового кровообращения</a:t>
            </a:r>
          </a:p>
          <a:p>
            <a:pPr algn="l">
              <a:buFont typeface="+mj-lt"/>
              <a:buAutoNum type="arabicPeriod"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Хроническая обструктивная болезнь легких</a:t>
            </a:r>
          </a:p>
          <a:p>
            <a:pPr algn="l">
              <a:buFont typeface="+mj-lt"/>
              <a:buAutoNum type="arabicPeriod"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Язвенная болезнь</a:t>
            </a:r>
          </a:p>
          <a:p>
            <a:pPr algn="just"/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помощи врачам и пациентам организованы </a:t>
            </a:r>
            <a:r>
              <a:rPr lang="ru-RU" sz="1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помощников</a:t>
            </a:r>
          </a:p>
          <a:p>
            <a:pPr algn="just"/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специалистов поликлиник со средним медицинским образованием</a:t>
            </a:r>
            <a:r>
              <a:rPr lang="ru-RU" sz="105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.</a:t>
            </a:r>
          </a:p>
        </p:txBody>
      </p:sp>
      <p:sp>
        <p:nvSpPr>
          <p:cNvPr id="638" name="Rectangle 638"/>
          <p:cNvSpPr/>
          <p:nvPr/>
        </p:nvSpPr>
        <p:spPr>
          <a:xfrm>
            <a:off x="786993" y="596633"/>
            <a:ext cx="10656251" cy="461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002" b="0" i="0" spc="0" baseline="0" dirty="0">
                <a:latin typeface="Roboto"/>
              </a:rPr>
              <a:t>М</a:t>
            </a:r>
            <a:r>
              <a:rPr lang="ru-RU" sz="3002" b="0" i="0" spc="-13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ропр</a:t>
            </a:r>
            <a:r>
              <a:rPr lang="ru-RU" sz="3002" b="0" i="0" spc="-13" baseline="0" dirty="0">
                <a:latin typeface="Roboto"/>
              </a:rPr>
              <a:t>и</a:t>
            </a:r>
            <a:r>
              <a:rPr lang="ru-RU" sz="3002" b="0" i="0" spc="0" baseline="0" dirty="0">
                <a:latin typeface="Roboto"/>
              </a:rPr>
              <a:t>ятия в</a:t>
            </a:r>
            <a:r>
              <a:rPr lang="ru-RU" sz="3002" b="0" i="0" spc="-13" baseline="0" dirty="0">
                <a:latin typeface="Roboto"/>
              </a:rPr>
              <a:t> </a:t>
            </a:r>
            <a:r>
              <a:rPr lang="ru-RU" sz="3002" b="0" i="0" spc="0" baseline="0" dirty="0">
                <a:latin typeface="Roboto"/>
              </a:rPr>
              <a:t>поликлинике, р</a:t>
            </a:r>
            <a:r>
              <a:rPr lang="ru-RU" sz="3002" b="0" i="0" spc="-13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ализованны</a:t>
            </a:r>
            <a:r>
              <a:rPr lang="ru-RU" sz="3002" b="0" i="0" spc="-16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 в</a:t>
            </a:r>
            <a:r>
              <a:rPr lang="ru-RU" sz="3002" b="0" i="0" spc="-13" baseline="0" dirty="0">
                <a:latin typeface="Roboto"/>
              </a:rPr>
              <a:t> </a:t>
            </a:r>
            <a:r>
              <a:rPr lang="ru-RU" sz="3002" b="0" i="0" spc="0" baseline="0" dirty="0">
                <a:latin typeface="Roboto"/>
              </a:rPr>
              <a:t>2</a:t>
            </a:r>
            <a:r>
              <a:rPr lang="ru-RU" sz="3002" spc="-16" dirty="0">
                <a:latin typeface="Roboto"/>
              </a:rPr>
              <a:t>022</a:t>
            </a:r>
            <a:r>
              <a:rPr lang="ru-RU" sz="3002" b="0" i="0" spc="0" baseline="0" dirty="0">
                <a:latin typeface="Roboto"/>
              </a:rPr>
              <a:t> году</a:t>
            </a:r>
          </a:p>
        </p:txBody>
      </p:sp>
      <p:sp>
        <p:nvSpPr>
          <p:cNvPr id="640" name="Rectangle 640"/>
          <p:cNvSpPr/>
          <p:nvPr/>
        </p:nvSpPr>
        <p:spPr>
          <a:xfrm>
            <a:off x="5148707" y="3109900"/>
            <a:ext cx="3847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r>
              <a:rPr lang="ru-RU" sz="1200" b="0" i="0" spc="0" baseline="0" dirty="0">
                <a:latin typeface="Roboto"/>
              </a:rPr>
              <a:t> </a:t>
            </a:r>
          </a:p>
        </p:txBody>
      </p:sp>
      <p:sp>
        <p:nvSpPr>
          <p:cNvPr id="643" name="Rectangle 643"/>
          <p:cNvSpPr/>
          <p:nvPr/>
        </p:nvSpPr>
        <p:spPr>
          <a:xfrm>
            <a:off x="5148707" y="4389970"/>
            <a:ext cx="173766" cy="1849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r>
              <a:rPr lang="ru-RU" sz="1202" b="0" i="0" spc="0" baseline="0" dirty="0">
                <a:latin typeface="Arial"/>
              </a:rPr>
              <a:t>	</a:t>
            </a:r>
            <a:endParaRPr lang="ru-RU" sz="1200" b="0" i="0" spc="0" baseline="0" dirty="0">
              <a:latin typeface="Roboto"/>
            </a:endParaRPr>
          </a:p>
        </p:txBody>
      </p:sp>
      <p:sp>
        <p:nvSpPr>
          <p:cNvPr id="658" name="Rectangle 658"/>
          <p:cNvSpPr/>
          <p:nvPr/>
        </p:nvSpPr>
        <p:spPr>
          <a:xfrm>
            <a:off x="942746" y="2478075"/>
            <a:ext cx="1716328" cy="3486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1" i="0" spc="0" baseline="0" dirty="0">
                <a:latin typeface="Roboto,Bold"/>
              </a:rPr>
              <a:t>Открытая </a:t>
            </a:r>
          </a:p>
          <a:p>
            <a:pPr marL="0">
              <a:lnSpc>
                <a:spcPts val="1439"/>
              </a:lnSpc>
            </a:pPr>
            <a:r>
              <a:rPr lang="ru-RU" sz="1200" b="1" i="0" spc="0" baseline="0" dirty="0">
                <a:latin typeface="Roboto,Bold"/>
              </a:rPr>
              <a:t>информационная</a:t>
            </a:r>
            <a:r>
              <a:rPr lang="ru-RU" sz="1200" b="1" i="0" spc="-34" baseline="0" dirty="0">
                <a:latin typeface="Roboto,Bold"/>
              </a:rPr>
              <a:t> </a:t>
            </a:r>
            <a:r>
              <a:rPr lang="ru-RU" sz="1200" b="1" i="0" spc="0" baseline="0" dirty="0">
                <a:latin typeface="Roboto,Bold"/>
              </a:rPr>
              <a:t>среда</a:t>
            </a:r>
          </a:p>
        </p:txBody>
      </p:sp>
      <p:sp>
        <p:nvSpPr>
          <p:cNvPr id="660" name="Rectangle 660"/>
          <p:cNvSpPr/>
          <p:nvPr/>
        </p:nvSpPr>
        <p:spPr>
          <a:xfrm>
            <a:off x="1114958" y="3502825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661" name="Rectangle 661"/>
          <p:cNvSpPr/>
          <p:nvPr/>
        </p:nvSpPr>
        <p:spPr>
          <a:xfrm>
            <a:off x="942746" y="4379646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endParaRPr lang="ru-RU" sz="1200" b="0" i="0" spc="0" baseline="0" dirty="0">
              <a:latin typeface="Roboto"/>
            </a:endParaRPr>
          </a:p>
        </p:txBody>
      </p:sp>
      <p:sp>
        <p:nvSpPr>
          <p:cNvPr id="662" name="Rectangle 662"/>
          <p:cNvSpPr/>
          <p:nvPr/>
        </p:nvSpPr>
        <p:spPr>
          <a:xfrm>
            <a:off x="1114958" y="4783239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663" name="Rectangle 663"/>
          <p:cNvSpPr/>
          <p:nvPr/>
        </p:nvSpPr>
        <p:spPr>
          <a:xfrm>
            <a:off x="2961132" y="3093136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endParaRPr lang="ru-RU" sz="1200" b="0" i="0" spc="0" baseline="0" dirty="0">
              <a:latin typeface="Roboto"/>
            </a:endParaRPr>
          </a:p>
        </p:txBody>
      </p:sp>
      <p:sp>
        <p:nvSpPr>
          <p:cNvPr id="664" name="Rectangle 664"/>
          <p:cNvSpPr/>
          <p:nvPr/>
        </p:nvSpPr>
        <p:spPr>
          <a:xfrm>
            <a:off x="3133344" y="3496729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665" name="Rectangle 665"/>
          <p:cNvSpPr/>
          <p:nvPr/>
        </p:nvSpPr>
        <p:spPr>
          <a:xfrm>
            <a:off x="2961132" y="4007790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endParaRPr lang="ru-RU" sz="1200" b="0" i="0" spc="0" baseline="0" dirty="0">
              <a:latin typeface="Roboto"/>
            </a:endParaRPr>
          </a:p>
        </p:txBody>
      </p:sp>
      <p:sp>
        <p:nvSpPr>
          <p:cNvPr id="666" name="Rectangle 666"/>
          <p:cNvSpPr/>
          <p:nvPr/>
        </p:nvSpPr>
        <p:spPr>
          <a:xfrm>
            <a:off x="3133344" y="4411650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667" name="Rectangle 667"/>
          <p:cNvSpPr/>
          <p:nvPr/>
        </p:nvSpPr>
        <p:spPr>
          <a:xfrm>
            <a:off x="2961132" y="5105451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2211" algn="l"/>
              </a:tabLst>
            </a:pPr>
            <a:endParaRPr lang="ru-RU" sz="1200" b="0" i="0" spc="0" baseline="0" dirty="0">
              <a:latin typeface="Roboto"/>
            </a:endParaRPr>
          </a:p>
        </p:txBody>
      </p:sp>
      <p:sp>
        <p:nvSpPr>
          <p:cNvPr id="668" name="Rectangle 668"/>
          <p:cNvSpPr/>
          <p:nvPr/>
        </p:nvSpPr>
        <p:spPr>
          <a:xfrm>
            <a:off x="3133344" y="5326431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4980E-2EF2-4A27-AB94-91CE39D3BD9A}"/>
              </a:ext>
            </a:extLst>
          </p:cNvPr>
          <p:cNvSpPr txBox="1"/>
          <p:nvPr/>
        </p:nvSpPr>
        <p:spPr>
          <a:xfrm>
            <a:off x="6444003" y="3907039"/>
            <a:ext cx="4497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конца 2021 г. был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осуществлен полный переход 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листки нетрудоспособности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отказ от бумажных носителей позволил в непростой эпидемиологической ситуации  закрывать ЭЛН дистанционно врачами – специалистами ТМЦ, в случаях когда пациенту не требуется посещать МО.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6ED524-FF34-4874-8585-E54D3691A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620" y="1222683"/>
            <a:ext cx="2702205" cy="2450823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AE059E1-4307-8E83-B84E-BD15F4DEF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825" y="1222683"/>
            <a:ext cx="2941869" cy="24587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8268C9-2E6C-0C91-20D8-F74034CF3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7" y="1222683"/>
            <a:ext cx="4775130" cy="24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43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Freeform 43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3" name="Picture 43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2" y="518"/>
            <a:ext cx="12192000" cy="6858000"/>
          </a:xfrm>
          <a:prstGeom prst="rect">
            <a:avLst/>
          </a:prstGeom>
          <a:noFill/>
        </p:spPr>
      </p:pic>
      <p:sp>
        <p:nvSpPr>
          <p:cNvPr id="434" name="Freeform 434"/>
          <p:cNvSpPr/>
          <p:nvPr/>
        </p:nvSpPr>
        <p:spPr>
          <a:xfrm>
            <a:off x="694944" y="548641"/>
            <a:ext cx="10801349" cy="0"/>
          </a:xfrm>
          <a:custGeom>
            <a:avLst/>
            <a:gdLst/>
            <a:ahLst/>
            <a:cxnLst/>
            <a:rect l="0" t="0" r="0" b="0"/>
            <a:pathLst>
              <a:path w="10801349">
                <a:moveTo>
                  <a:pt x="0" y="0"/>
                </a:moveTo>
                <a:lnTo>
                  <a:pt x="10801349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5" name="Picture 43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603" y="4844796"/>
            <a:ext cx="1502663" cy="1502663"/>
          </a:xfrm>
          <a:prstGeom prst="rect">
            <a:avLst/>
          </a:prstGeom>
          <a:noFill/>
        </p:spPr>
      </p:pic>
      <p:sp>
        <p:nvSpPr>
          <p:cNvPr id="436" name="Freeform 436"/>
          <p:cNvSpPr/>
          <p:nvPr/>
        </p:nvSpPr>
        <p:spPr>
          <a:xfrm>
            <a:off x="892277" y="1204464"/>
            <a:ext cx="10802112" cy="3023616"/>
          </a:xfrm>
          <a:custGeom>
            <a:avLst/>
            <a:gdLst/>
            <a:ahLst/>
            <a:cxnLst/>
            <a:rect l="0" t="0" r="0" b="0"/>
            <a:pathLst>
              <a:path w="10802112" h="3023616">
                <a:moveTo>
                  <a:pt x="0" y="59055"/>
                </a:moveTo>
                <a:cubicBezTo>
                  <a:pt x="0" y="26417"/>
                  <a:pt x="26454" y="0"/>
                  <a:pt x="59080" y="0"/>
                </a:cubicBezTo>
                <a:lnTo>
                  <a:pt x="10743057" y="0"/>
                </a:lnTo>
                <a:cubicBezTo>
                  <a:pt x="10775696" y="0"/>
                  <a:pt x="10802112" y="26417"/>
                  <a:pt x="10802112" y="59055"/>
                </a:cubicBezTo>
                <a:lnTo>
                  <a:pt x="10802112" y="2964562"/>
                </a:lnTo>
                <a:cubicBezTo>
                  <a:pt x="10802112" y="2997200"/>
                  <a:pt x="10775696" y="3023616"/>
                  <a:pt x="10743057" y="3023616"/>
                </a:cubicBezTo>
                <a:lnTo>
                  <a:pt x="59080" y="3023616"/>
                </a:lnTo>
                <a:cubicBezTo>
                  <a:pt x="26454" y="3023616"/>
                  <a:pt x="0" y="2997200"/>
                  <a:pt x="0" y="2964562"/>
                </a:cubicBezTo>
                <a:close/>
                <a:moveTo>
                  <a:pt x="4979289" y="5733288"/>
                </a:moveTo>
              </a:path>
            </a:pathLst>
          </a:custGeom>
          <a:solidFill>
            <a:srgbClr val="B6E5E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Freeform 437"/>
          <p:cNvSpPr/>
          <p:nvPr/>
        </p:nvSpPr>
        <p:spPr>
          <a:xfrm>
            <a:off x="4997196" y="1976629"/>
            <a:ext cx="1440180" cy="1979676"/>
          </a:xfrm>
          <a:custGeom>
            <a:avLst/>
            <a:gdLst/>
            <a:ahLst/>
            <a:cxnLst/>
            <a:rect l="0" t="0" r="0" b="0"/>
            <a:pathLst>
              <a:path w="1440180" h="1979676">
                <a:moveTo>
                  <a:pt x="0" y="64769"/>
                </a:moveTo>
                <a:cubicBezTo>
                  <a:pt x="0" y="28956"/>
                  <a:pt x="28956" y="0"/>
                  <a:pt x="64769" y="0"/>
                </a:cubicBezTo>
                <a:lnTo>
                  <a:pt x="1375409" y="0"/>
                </a:lnTo>
                <a:cubicBezTo>
                  <a:pt x="1411224" y="0"/>
                  <a:pt x="1440180" y="28956"/>
                  <a:pt x="1440180" y="64769"/>
                </a:cubicBezTo>
                <a:lnTo>
                  <a:pt x="1440180" y="1914905"/>
                </a:lnTo>
                <a:cubicBezTo>
                  <a:pt x="1440180" y="1950720"/>
                  <a:pt x="1411224" y="1979676"/>
                  <a:pt x="1375409" y="1979676"/>
                </a:cubicBezTo>
                <a:lnTo>
                  <a:pt x="64769" y="1979676"/>
                </a:lnTo>
                <a:cubicBezTo>
                  <a:pt x="28956" y="1979676"/>
                  <a:pt x="0" y="1950720"/>
                  <a:pt x="0" y="1914905"/>
                </a:cubicBezTo>
                <a:close/>
                <a:moveTo>
                  <a:pt x="-180594" y="4881371"/>
                </a:moveTo>
              </a:path>
            </a:pathLst>
          </a:custGeom>
          <a:solidFill>
            <a:srgbClr val="DBF2F7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Freeform 438"/>
          <p:cNvSpPr/>
          <p:nvPr/>
        </p:nvSpPr>
        <p:spPr>
          <a:xfrm>
            <a:off x="7164323" y="1976629"/>
            <a:ext cx="1440181" cy="1979676"/>
          </a:xfrm>
          <a:custGeom>
            <a:avLst/>
            <a:gdLst/>
            <a:ahLst/>
            <a:cxnLst/>
            <a:rect l="0" t="0" r="0" b="0"/>
            <a:pathLst>
              <a:path w="1440181" h="1979676">
                <a:moveTo>
                  <a:pt x="0" y="64769"/>
                </a:moveTo>
                <a:cubicBezTo>
                  <a:pt x="0" y="28956"/>
                  <a:pt x="28957" y="0"/>
                  <a:pt x="64770" y="0"/>
                </a:cubicBezTo>
                <a:lnTo>
                  <a:pt x="1375410" y="0"/>
                </a:lnTo>
                <a:cubicBezTo>
                  <a:pt x="1411224" y="0"/>
                  <a:pt x="1440181" y="28956"/>
                  <a:pt x="1440181" y="64769"/>
                </a:cubicBezTo>
                <a:lnTo>
                  <a:pt x="1440181" y="1914905"/>
                </a:lnTo>
                <a:cubicBezTo>
                  <a:pt x="1440181" y="1950720"/>
                  <a:pt x="1411224" y="1979676"/>
                  <a:pt x="1375410" y="1979676"/>
                </a:cubicBezTo>
                <a:lnTo>
                  <a:pt x="64770" y="1979676"/>
                </a:lnTo>
                <a:cubicBezTo>
                  <a:pt x="28957" y="1979676"/>
                  <a:pt x="0" y="1950720"/>
                  <a:pt x="0" y="1914905"/>
                </a:cubicBezTo>
                <a:close/>
                <a:moveTo>
                  <a:pt x="-2347721" y="4881371"/>
                </a:moveTo>
              </a:path>
            </a:pathLst>
          </a:custGeom>
          <a:solidFill>
            <a:srgbClr val="DBF2F7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Freeform 439"/>
          <p:cNvSpPr/>
          <p:nvPr/>
        </p:nvSpPr>
        <p:spPr>
          <a:xfrm>
            <a:off x="9334500" y="1967485"/>
            <a:ext cx="1440180" cy="1981199"/>
          </a:xfrm>
          <a:custGeom>
            <a:avLst/>
            <a:gdLst/>
            <a:ahLst/>
            <a:cxnLst/>
            <a:rect l="0" t="0" r="0" b="0"/>
            <a:pathLst>
              <a:path w="1440180" h="1981199">
                <a:moveTo>
                  <a:pt x="0" y="64769"/>
                </a:moveTo>
                <a:cubicBezTo>
                  <a:pt x="0" y="28956"/>
                  <a:pt x="28956" y="0"/>
                  <a:pt x="64769" y="0"/>
                </a:cubicBezTo>
                <a:lnTo>
                  <a:pt x="1375409" y="0"/>
                </a:lnTo>
                <a:cubicBezTo>
                  <a:pt x="1411223" y="0"/>
                  <a:pt x="1440180" y="28956"/>
                  <a:pt x="1440180" y="64769"/>
                </a:cubicBezTo>
                <a:lnTo>
                  <a:pt x="1440180" y="1916430"/>
                </a:lnTo>
                <a:cubicBezTo>
                  <a:pt x="1440180" y="1952243"/>
                  <a:pt x="1411223" y="1981199"/>
                  <a:pt x="1375409" y="1981199"/>
                </a:cubicBezTo>
                <a:lnTo>
                  <a:pt x="64769" y="1981199"/>
                </a:lnTo>
                <a:cubicBezTo>
                  <a:pt x="28956" y="1981199"/>
                  <a:pt x="0" y="1952243"/>
                  <a:pt x="0" y="1916430"/>
                </a:cubicBezTo>
                <a:close/>
                <a:moveTo>
                  <a:pt x="-4508754" y="4890515"/>
                </a:moveTo>
              </a:path>
            </a:pathLst>
          </a:custGeom>
          <a:solidFill>
            <a:srgbClr val="DBF2F7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Freeform 440"/>
          <p:cNvSpPr/>
          <p:nvPr/>
        </p:nvSpPr>
        <p:spPr>
          <a:xfrm>
            <a:off x="2835494" y="1993843"/>
            <a:ext cx="1440180" cy="1979675"/>
          </a:xfrm>
          <a:custGeom>
            <a:avLst/>
            <a:gdLst/>
            <a:ahLst/>
            <a:cxnLst/>
            <a:rect l="0" t="0" r="0" b="0"/>
            <a:pathLst>
              <a:path w="1440180" h="1979675">
                <a:moveTo>
                  <a:pt x="0" y="64770"/>
                </a:moveTo>
                <a:cubicBezTo>
                  <a:pt x="0" y="28956"/>
                  <a:pt x="28956" y="0"/>
                  <a:pt x="64771" y="0"/>
                </a:cubicBezTo>
                <a:lnTo>
                  <a:pt x="1375410" y="0"/>
                </a:lnTo>
                <a:cubicBezTo>
                  <a:pt x="1411224" y="0"/>
                  <a:pt x="1440180" y="28956"/>
                  <a:pt x="1440180" y="64770"/>
                </a:cubicBezTo>
                <a:lnTo>
                  <a:pt x="1440180" y="1914906"/>
                </a:lnTo>
                <a:cubicBezTo>
                  <a:pt x="1440180" y="1950719"/>
                  <a:pt x="1411224" y="1979675"/>
                  <a:pt x="1375410" y="1979675"/>
                </a:cubicBezTo>
                <a:lnTo>
                  <a:pt x="64771" y="1979675"/>
                </a:lnTo>
                <a:cubicBezTo>
                  <a:pt x="28956" y="1979675"/>
                  <a:pt x="0" y="1950719"/>
                  <a:pt x="0" y="1914906"/>
                </a:cubicBezTo>
                <a:close/>
                <a:moveTo>
                  <a:pt x="1841754" y="4860035"/>
                </a:moveTo>
              </a:path>
            </a:pathLst>
          </a:custGeom>
          <a:solidFill>
            <a:srgbClr val="DBF2F7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441" name="Freeform 441"/>
          <p:cNvSpPr/>
          <p:nvPr/>
        </p:nvSpPr>
        <p:spPr>
          <a:xfrm>
            <a:off x="3075432" y="1566672"/>
            <a:ext cx="885444" cy="885444"/>
          </a:xfrm>
          <a:custGeom>
            <a:avLst/>
            <a:gdLst/>
            <a:ahLst/>
            <a:cxnLst/>
            <a:rect l="0" t="0" r="0" b="0"/>
            <a:pathLst>
              <a:path w="885444" h="885444">
                <a:moveTo>
                  <a:pt x="0" y="442723"/>
                </a:moveTo>
                <a:cubicBezTo>
                  <a:pt x="0" y="198248"/>
                  <a:pt x="198246" y="0"/>
                  <a:pt x="442721" y="0"/>
                </a:cubicBezTo>
                <a:cubicBezTo>
                  <a:pt x="687196" y="0"/>
                  <a:pt x="885444" y="198248"/>
                  <a:pt x="885444" y="442723"/>
                </a:cubicBezTo>
                <a:cubicBezTo>
                  <a:pt x="885444" y="687198"/>
                  <a:pt x="687196" y="885444"/>
                  <a:pt x="442721" y="885444"/>
                </a:cubicBezTo>
                <a:cubicBezTo>
                  <a:pt x="198246" y="885444"/>
                  <a:pt x="0" y="687198"/>
                  <a:pt x="0" y="442723"/>
                </a:cubicBezTo>
                <a:close/>
                <a:moveTo>
                  <a:pt x="1773173" y="5291328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2" name="Picture 40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0023" y="1731264"/>
            <a:ext cx="556259" cy="556259"/>
          </a:xfrm>
          <a:prstGeom prst="rect">
            <a:avLst/>
          </a:prstGeom>
          <a:noFill/>
        </p:spPr>
      </p:pic>
      <p:sp>
        <p:nvSpPr>
          <p:cNvPr id="443" name="Freeform 443"/>
          <p:cNvSpPr/>
          <p:nvPr/>
        </p:nvSpPr>
        <p:spPr>
          <a:xfrm>
            <a:off x="5120640" y="1545336"/>
            <a:ext cx="886968" cy="885444"/>
          </a:xfrm>
          <a:custGeom>
            <a:avLst/>
            <a:gdLst/>
            <a:ahLst/>
            <a:cxnLst/>
            <a:rect l="0" t="0" r="0" b="0"/>
            <a:pathLst>
              <a:path w="886968" h="885444">
                <a:moveTo>
                  <a:pt x="0" y="442723"/>
                </a:moveTo>
                <a:cubicBezTo>
                  <a:pt x="0" y="198248"/>
                  <a:pt x="198500" y="0"/>
                  <a:pt x="443483" y="0"/>
                </a:cubicBezTo>
                <a:cubicBezTo>
                  <a:pt x="688467" y="0"/>
                  <a:pt x="886968" y="198248"/>
                  <a:pt x="886968" y="442723"/>
                </a:cubicBezTo>
                <a:cubicBezTo>
                  <a:pt x="886968" y="687198"/>
                  <a:pt x="688467" y="885444"/>
                  <a:pt x="443483" y="885444"/>
                </a:cubicBezTo>
                <a:cubicBezTo>
                  <a:pt x="198500" y="885444"/>
                  <a:pt x="0" y="687198"/>
                  <a:pt x="0" y="442723"/>
                </a:cubicBezTo>
                <a:close/>
                <a:moveTo>
                  <a:pt x="-250699" y="5312664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Freeform 444"/>
          <p:cNvSpPr/>
          <p:nvPr/>
        </p:nvSpPr>
        <p:spPr>
          <a:xfrm>
            <a:off x="7283195" y="1545336"/>
            <a:ext cx="885445" cy="885444"/>
          </a:xfrm>
          <a:custGeom>
            <a:avLst/>
            <a:gdLst/>
            <a:ahLst/>
            <a:cxnLst/>
            <a:rect l="0" t="0" r="0" b="0"/>
            <a:pathLst>
              <a:path w="885445" h="885444">
                <a:moveTo>
                  <a:pt x="0" y="442723"/>
                </a:moveTo>
                <a:cubicBezTo>
                  <a:pt x="0" y="198248"/>
                  <a:pt x="198248" y="0"/>
                  <a:pt x="442723" y="0"/>
                </a:cubicBezTo>
                <a:cubicBezTo>
                  <a:pt x="687198" y="0"/>
                  <a:pt x="885445" y="198248"/>
                  <a:pt x="885445" y="442723"/>
                </a:cubicBezTo>
                <a:cubicBezTo>
                  <a:pt x="885445" y="687198"/>
                  <a:pt x="687198" y="885444"/>
                  <a:pt x="442723" y="885444"/>
                </a:cubicBezTo>
                <a:cubicBezTo>
                  <a:pt x="198248" y="885444"/>
                  <a:pt x="0" y="687198"/>
                  <a:pt x="0" y="442723"/>
                </a:cubicBezTo>
                <a:close/>
                <a:moveTo>
                  <a:pt x="-2413254" y="5312664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Freeform 445"/>
          <p:cNvSpPr/>
          <p:nvPr/>
        </p:nvSpPr>
        <p:spPr>
          <a:xfrm>
            <a:off x="9459468" y="1536192"/>
            <a:ext cx="885443" cy="885444"/>
          </a:xfrm>
          <a:custGeom>
            <a:avLst/>
            <a:gdLst/>
            <a:ahLst/>
            <a:cxnLst/>
            <a:rect l="0" t="0" r="0" b="0"/>
            <a:pathLst>
              <a:path w="885443" h="885444">
                <a:moveTo>
                  <a:pt x="0" y="442723"/>
                </a:moveTo>
                <a:cubicBezTo>
                  <a:pt x="0" y="198248"/>
                  <a:pt x="198247" y="0"/>
                  <a:pt x="442722" y="0"/>
                </a:cubicBezTo>
                <a:cubicBezTo>
                  <a:pt x="687197" y="0"/>
                  <a:pt x="885443" y="198248"/>
                  <a:pt x="885443" y="442723"/>
                </a:cubicBezTo>
                <a:cubicBezTo>
                  <a:pt x="885443" y="687198"/>
                  <a:pt x="687197" y="885444"/>
                  <a:pt x="442722" y="885444"/>
                </a:cubicBezTo>
                <a:cubicBezTo>
                  <a:pt x="198247" y="885444"/>
                  <a:pt x="0" y="687198"/>
                  <a:pt x="0" y="442723"/>
                </a:cubicBezTo>
                <a:close/>
                <a:moveTo>
                  <a:pt x="-4580383" y="5321808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6" name="Picture 44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3332" y="1746505"/>
            <a:ext cx="481583" cy="481583"/>
          </a:xfrm>
          <a:prstGeom prst="rect">
            <a:avLst/>
          </a:prstGeom>
          <a:noFill/>
        </p:spPr>
      </p:pic>
      <p:pic>
        <p:nvPicPr>
          <p:cNvPr id="447" name="Picture 44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8268" y="1746505"/>
            <a:ext cx="483108" cy="481583"/>
          </a:xfrm>
          <a:prstGeom prst="rect">
            <a:avLst/>
          </a:prstGeom>
          <a:noFill/>
        </p:spPr>
      </p:pic>
      <p:pic>
        <p:nvPicPr>
          <p:cNvPr id="448" name="Picture 44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1304" y="1737360"/>
            <a:ext cx="483108" cy="483108"/>
          </a:xfrm>
          <a:prstGeom prst="rect">
            <a:avLst/>
          </a:prstGeom>
          <a:noFill/>
        </p:spPr>
      </p:pic>
      <p:sp>
        <p:nvSpPr>
          <p:cNvPr id="449" name="Rectangle 449"/>
          <p:cNvSpPr/>
          <p:nvPr/>
        </p:nvSpPr>
        <p:spPr>
          <a:xfrm>
            <a:off x="786993" y="596633"/>
            <a:ext cx="9866643" cy="430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002" b="0" i="0" spc="0" baseline="0" dirty="0">
                <a:latin typeface="Roboto"/>
              </a:rPr>
              <a:t>Работа по расс</a:t>
            </a:r>
            <a:r>
              <a:rPr lang="ru-RU" sz="3002" b="0" i="0" spc="-13" baseline="0" dirty="0">
                <a:latin typeface="Roboto"/>
              </a:rPr>
              <a:t>м</a:t>
            </a:r>
            <a:r>
              <a:rPr lang="ru-RU" sz="3002" b="0" i="0" spc="0" baseline="0" dirty="0">
                <a:latin typeface="Roboto"/>
              </a:rPr>
              <a:t>отре</a:t>
            </a:r>
            <a:r>
              <a:rPr lang="ru-RU" sz="3002" b="0" i="0" spc="-13" baseline="0" dirty="0">
                <a:latin typeface="Roboto"/>
              </a:rPr>
              <a:t>н</a:t>
            </a:r>
            <a:r>
              <a:rPr lang="ru-RU" sz="3002" b="0" i="0" spc="0" baseline="0" dirty="0">
                <a:latin typeface="Roboto"/>
              </a:rPr>
              <a:t>ию жалоб и обращени</a:t>
            </a:r>
            <a:r>
              <a:rPr lang="ru-RU" sz="3002" b="0" i="0" spc="-13" baseline="0" dirty="0">
                <a:latin typeface="Roboto"/>
              </a:rPr>
              <a:t>й</a:t>
            </a:r>
            <a:r>
              <a:rPr lang="ru-RU" sz="3002" b="0" i="0" spc="0" baseline="0" dirty="0">
                <a:latin typeface="Roboto"/>
              </a:rPr>
              <a:t> гра</a:t>
            </a:r>
            <a:r>
              <a:rPr lang="ru-RU" sz="3002" b="0" i="0" spc="-13" baseline="0" dirty="0">
                <a:latin typeface="Roboto"/>
              </a:rPr>
              <a:t>ж</a:t>
            </a:r>
            <a:r>
              <a:rPr lang="ru-RU" sz="3002" b="0" i="0" spc="0" baseline="0" dirty="0">
                <a:latin typeface="Roboto"/>
              </a:rPr>
              <a:t>дан</a:t>
            </a:r>
          </a:p>
        </p:txBody>
      </p:sp>
      <p:sp>
        <p:nvSpPr>
          <p:cNvPr id="450" name="Rectangle 450"/>
          <p:cNvSpPr/>
          <p:nvPr/>
        </p:nvSpPr>
        <p:spPr>
          <a:xfrm>
            <a:off x="3019679" y="4832822"/>
            <a:ext cx="7384553" cy="5672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16407" algn="l"/>
              </a:tabLst>
            </a:pPr>
            <a:r>
              <a:rPr lang="ru-RU" sz="1596" b="0" i="0" spc="0" baseline="0" dirty="0">
                <a:latin typeface="Arial"/>
              </a:rPr>
              <a:t>•	</a:t>
            </a:r>
            <a:r>
              <a:rPr lang="ru-RU" sz="1596" b="0" i="0" spc="0" baseline="0" dirty="0">
                <a:latin typeface="Roboto"/>
              </a:rPr>
              <a:t>Все обращения пациентов рассматриваются в индивидуальном порядке</a:t>
            </a:r>
          </a:p>
          <a:p>
            <a:pPr marL="0">
              <a:lnSpc>
                <a:spcPts val="2330"/>
              </a:lnSpc>
              <a:tabLst>
                <a:tab pos="216407" algn="l"/>
              </a:tabLst>
            </a:pPr>
            <a:r>
              <a:rPr lang="ru-RU" sz="1596" b="0" i="0" spc="0" baseline="0" dirty="0">
                <a:latin typeface="Arial"/>
              </a:rPr>
              <a:t>•	</a:t>
            </a:r>
            <a:r>
              <a:rPr lang="ru-RU" sz="1596" b="0" i="0" spc="0" baseline="0" dirty="0">
                <a:latin typeface="Roboto"/>
              </a:rPr>
              <a:t>В случае негативного содержания обращения, специалисты поликлиники </a:t>
            </a:r>
          </a:p>
        </p:txBody>
      </p:sp>
      <p:sp>
        <p:nvSpPr>
          <p:cNvPr id="452" name="Rectangle 452"/>
          <p:cNvSpPr/>
          <p:nvPr/>
        </p:nvSpPr>
        <p:spPr>
          <a:xfrm>
            <a:off x="3019679" y="5398988"/>
            <a:ext cx="7405671" cy="5161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6407"/>
            <a:r>
              <a:rPr lang="ru-RU" sz="1596" b="0" i="0" spc="0" baseline="0" dirty="0">
                <a:latin typeface="Roboto"/>
              </a:rPr>
              <a:t>вступают в диалог с пациентом и детализируют проблему для ее решения</a:t>
            </a:r>
          </a:p>
          <a:p>
            <a:pPr marL="0">
              <a:lnSpc>
                <a:spcPts val="2327"/>
              </a:lnSpc>
              <a:tabLst>
                <a:tab pos="216407" algn="l"/>
              </a:tabLst>
            </a:pPr>
            <a:r>
              <a:rPr lang="ru-RU" sz="1596" b="0" i="0" spc="0" baseline="0" dirty="0">
                <a:latin typeface="Arial"/>
              </a:rPr>
              <a:t>•	</a:t>
            </a:r>
            <a:r>
              <a:rPr lang="ru-RU" sz="1596" b="0" i="0" spc="0" baseline="0" dirty="0">
                <a:latin typeface="Roboto"/>
              </a:rPr>
              <a:t>Изучаются предложения граждан по улучшению работы поликлиники, </a:t>
            </a:r>
          </a:p>
        </p:txBody>
      </p:sp>
      <p:sp>
        <p:nvSpPr>
          <p:cNvPr id="453" name="Rectangle 453"/>
          <p:cNvSpPr/>
          <p:nvPr/>
        </p:nvSpPr>
        <p:spPr>
          <a:xfrm>
            <a:off x="3236086" y="5914075"/>
            <a:ext cx="7745796" cy="440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596" b="0" i="0" spc="0" baseline="0" dirty="0">
                <a:latin typeface="Roboto"/>
              </a:rPr>
              <a:t>руководство использует обратную связь от пациентов для совершенствования </a:t>
            </a:r>
          </a:p>
          <a:p>
            <a:pPr marL="0">
              <a:lnSpc>
                <a:spcPts val="1728"/>
              </a:lnSpc>
            </a:pPr>
            <a:r>
              <a:rPr lang="ru-RU" sz="1598" b="0" i="0" spc="0" baseline="0" dirty="0">
                <a:latin typeface="Roboto"/>
              </a:rPr>
              <a:t>оказания медицинской помощи</a:t>
            </a:r>
          </a:p>
        </p:txBody>
      </p:sp>
      <p:sp>
        <p:nvSpPr>
          <p:cNvPr id="454" name="Rectangle 454"/>
          <p:cNvSpPr/>
          <p:nvPr/>
        </p:nvSpPr>
        <p:spPr>
          <a:xfrm>
            <a:off x="5089271" y="2618904"/>
            <a:ext cx="804707" cy="4082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ГП № </a:t>
            </a:r>
            <a:r>
              <a:rPr lang="ru-RU" sz="1403" dirty="0">
                <a:latin typeface="Roboto"/>
              </a:rPr>
              <a:t>64</a:t>
            </a:r>
            <a:endParaRPr lang="ru-RU" sz="1403" b="0" i="0" spc="0" baseline="0" dirty="0">
              <a:latin typeface="Roboto"/>
            </a:endParaRPr>
          </a:p>
          <a:p>
            <a:pPr marL="0">
              <a:lnSpc>
                <a:spcPts val="1511"/>
              </a:lnSpc>
            </a:pPr>
            <a:r>
              <a:rPr lang="ru-RU" sz="1403" b="0" i="0" spc="0" baseline="0" dirty="0">
                <a:latin typeface="Roboto"/>
              </a:rPr>
              <a:t>Филиал</a:t>
            </a:r>
            <a:r>
              <a:rPr lang="ru-RU" sz="1403" b="0" i="0" spc="-24" baseline="0" dirty="0">
                <a:latin typeface="Roboto"/>
              </a:rPr>
              <a:t> 1</a:t>
            </a:r>
          </a:p>
        </p:txBody>
      </p:sp>
      <p:sp>
        <p:nvSpPr>
          <p:cNvPr id="456" name="Rectangle 456"/>
          <p:cNvSpPr/>
          <p:nvPr/>
        </p:nvSpPr>
        <p:spPr>
          <a:xfrm>
            <a:off x="1055827" y="3034996"/>
            <a:ext cx="1128588" cy="4405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40842"/>
            <a:r>
              <a:rPr lang="ru-RU" sz="1598" b="0" i="0" spc="0" baseline="0" dirty="0">
                <a:latin typeface="Roboto"/>
              </a:rPr>
              <a:t>Число </a:t>
            </a:r>
          </a:p>
          <a:p>
            <a:pPr marL="0">
              <a:lnSpc>
                <a:spcPts val="1729"/>
              </a:lnSpc>
            </a:pPr>
            <a:r>
              <a:rPr lang="ru-RU" sz="1596" b="0" i="0" spc="0" baseline="0" dirty="0">
                <a:latin typeface="Roboto"/>
              </a:rPr>
              <a:t>обращений </a:t>
            </a:r>
          </a:p>
        </p:txBody>
      </p:sp>
      <p:sp>
        <p:nvSpPr>
          <p:cNvPr id="457" name="Rectangle 457"/>
          <p:cNvSpPr/>
          <p:nvPr/>
        </p:nvSpPr>
        <p:spPr>
          <a:xfrm>
            <a:off x="1046683" y="3340623"/>
            <a:ext cx="9866642" cy="43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4042588" algn="l"/>
                <a:tab pos="6209334" algn="l"/>
                <a:tab pos="8380526" algn="l"/>
              </a:tabLst>
            </a:pPr>
            <a:r>
              <a:rPr lang="ru-RU" sz="1596" b="0" i="0" spc="0" baseline="0" dirty="0">
                <a:latin typeface="Roboto"/>
              </a:rPr>
              <a:t>за 2022 год                    	      </a:t>
            </a:r>
            <a:r>
              <a:rPr lang="ru-RU" b="0" i="0" spc="0" baseline="0" dirty="0">
                <a:latin typeface="Roboto"/>
              </a:rPr>
              <a:t>234</a:t>
            </a:r>
            <a:r>
              <a:rPr lang="ru-RU" sz="4234" b="0" i="0" spc="0" baseline="3183" dirty="0">
                <a:latin typeface="Roboto"/>
              </a:rPr>
              <a:t>	    </a:t>
            </a:r>
            <a:r>
              <a:rPr lang="ru-RU" sz="2800" baseline="31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353</a:t>
            </a:r>
            <a:r>
              <a:rPr lang="ru-RU" sz="4234" b="0" i="0" spc="0" baseline="3183" dirty="0">
                <a:latin typeface="Roboto"/>
              </a:rPr>
              <a:t>	</a:t>
            </a:r>
            <a:endParaRPr lang="ru-RU" sz="4234" b="0" i="0" spc="0" baseline="1466" dirty="0">
              <a:latin typeface="Roboto"/>
            </a:endParaRPr>
          </a:p>
        </p:txBody>
      </p:sp>
      <p:sp>
        <p:nvSpPr>
          <p:cNvPr id="458" name="Rectangle 458"/>
          <p:cNvSpPr/>
          <p:nvPr/>
        </p:nvSpPr>
        <p:spPr>
          <a:xfrm>
            <a:off x="3044698" y="2640621"/>
            <a:ext cx="896015" cy="4082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ГП № </a:t>
            </a:r>
            <a:r>
              <a:rPr lang="ru-RU" sz="1403" dirty="0">
                <a:latin typeface="Roboto"/>
              </a:rPr>
              <a:t>64</a:t>
            </a:r>
            <a:r>
              <a:rPr lang="ru-RU" sz="1403" b="0" i="0" spc="0" baseline="0" dirty="0">
                <a:latin typeface="Roboto"/>
              </a:rPr>
              <a:t> </a:t>
            </a:r>
          </a:p>
          <a:p>
            <a:pPr marL="0">
              <a:lnSpc>
                <a:spcPts val="1511"/>
              </a:lnSpc>
            </a:pPr>
            <a:r>
              <a:rPr lang="ru-RU" sz="1403" b="0" i="0" spc="0" baseline="0" dirty="0">
                <a:latin typeface="Roboto"/>
              </a:rPr>
              <a:t>Гл.</a:t>
            </a:r>
            <a:r>
              <a:rPr lang="ru-RU" sz="1403" b="0" i="0" spc="-13" baseline="0" dirty="0">
                <a:latin typeface="Roboto"/>
              </a:rPr>
              <a:t> </a:t>
            </a:r>
            <a:r>
              <a:rPr lang="ru-RU" sz="1403" b="0" i="0" spc="0" baseline="0" dirty="0">
                <a:latin typeface="Roboto"/>
              </a:rPr>
              <a:t>здание</a:t>
            </a:r>
          </a:p>
        </p:txBody>
      </p:sp>
      <p:sp>
        <p:nvSpPr>
          <p:cNvPr id="459" name="Rectangle 459"/>
          <p:cNvSpPr/>
          <p:nvPr/>
        </p:nvSpPr>
        <p:spPr>
          <a:xfrm>
            <a:off x="7255764" y="2618904"/>
            <a:ext cx="791948" cy="4082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ГП № </a:t>
            </a:r>
            <a:r>
              <a:rPr lang="ru-RU" sz="1403" dirty="0">
                <a:latin typeface="Roboto"/>
              </a:rPr>
              <a:t>64</a:t>
            </a:r>
            <a:r>
              <a:rPr lang="ru-RU" sz="1403" b="0" i="0" spc="0" baseline="0" dirty="0">
                <a:latin typeface="Roboto"/>
              </a:rPr>
              <a:t> </a:t>
            </a:r>
          </a:p>
          <a:p>
            <a:pPr marL="0">
              <a:lnSpc>
                <a:spcPts val="1511"/>
              </a:lnSpc>
            </a:pPr>
            <a:r>
              <a:rPr lang="ru-RU" sz="1403" b="0" i="0" spc="0" baseline="0" dirty="0">
                <a:latin typeface="Roboto"/>
              </a:rPr>
              <a:t>Филиал</a:t>
            </a:r>
            <a:r>
              <a:rPr lang="ru-RU" sz="1403" b="0" i="0" spc="-31" baseline="0" dirty="0">
                <a:latin typeface="Roboto"/>
              </a:rPr>
              <a:t> 2</a:t>
            </a:r>
          </a:p>
        </p:txBody>
      </p:sp>
      <p:sp>
        <p:nvSpPr>
          <p:cNvPr id="460" name="Rectangle 460"/>
          <p:cNvSpPr/>
          <p:nvPr/>
        </p:nvSpPr>
        <p:spPr>
          <a:xfrm>
            <a:off x="9431401" y="2610776"/>
            <a:ext cx="795026" cy="4082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ГП № </a:t>
            </a:r>
            <a:r>
              <a:rPr lang="ru-RU" sz="1403" dirty="0">
                <a:latin typeface="Roboto"/>
              </a:rPr>
              <a:t>64</a:t>
            </a:r>
            <a:r>
              <a:rPr lang="ru-RU" sz="1403" b="0" i="0" spc="0" baseline="0" dirty="0">
                <a:latin typeface="Roboto"/>
              </a:rPr>
              <a:t> </a:t>
            </a:r>
          </a:p>
          <a:p>
            <a:pPr marL="0">
              <a:lnSpc>
                <a:spcPts val="1511"/>
              </a:lnSpc>
            </a:pPr>
            <a:r>
              <a:rPr lang="ru-RU" sz="1403" b="0" i="0" spc="0" baseline="0" dirty="0">
                <a:latin typeface="Roboto"/>
              </a:rPr>
              <a:t>Филиал</a:t>
            </a:r>
            <a:r>
              <a:rPr lang="ru-RU" sz="1403" b="0" i="0" spc="-19" baseline="0" dirty="0">
                <a:latin typeface="Roboto"/>
              </a:rPr>
              <a:t>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4F8F7-0EA7-4FA1-A38E-78F5D2640CE4}"/>
              </a:ext>
            </a:extLst>
          </p:cNvPr>
          <p:cNvSpPr txBox="1"/>
          <p:nvPr/>
        </p:nvSpPr>
        <p:spPr>
          <a:xfrm>
            <a:off x="9671304" y="340564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331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CE85A-5CE3-441C-9E42-4D92DDD049DB}"/>
              </a:ext>
            </a:extLst>
          </p:cNvPr>
          <p:cNvSpPr txBox="1"/>
          <p:nvPr/>
        </p:nvSpPr>
        <p:spPr>
          <a:xfrm>
            <a:off x="3152871" y="341935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459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Freeform 39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1" name="Picture 39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92" name="Freeform 392"/>
          <p:cNvSpPr/>
          <p:nvPr/>
        </p:nvSpPr>
        <p:spPr>
          <a:xfrm>
            <a:off x="694944" y="548641"/>
            <a:ext cx="10801349" cy="0"/>
          </a:xfrm>
          <a:custGeom>
            <a:avLst/>
            <a:gdLst/>
            <a:ahLst/>
            <a:cxnLst/>
            <a:rect l="0" t="0" r="0" b="0"/>
            <a:pathLst>
              <a:path w="10801349">
                <a:moveTo>
                  <a:pt x="0" y="0"/>
                </a:moveTo>
                <a:lnTo>
                  <a:pt x="10801349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Freeform 393"/>
          <p:cNvSpPr/>
          <p:nvPr/>
        </p:nvSpPr>
        <p:spPr>
          <a:xfrm>
            <a:off x="694943" y="1058619"/>
            <a:ext cx="11259001" cy="5322153"/>
          </a:xfrm>
          <a:custGeom>
            <a:avLst/>
            <a:gdLst/>
            <a:ahLst/>
            <a:cxnLst/>
            <a:rect l="0" t="0" r="0" b="0"/>
            <a:pathLst>
              <a:path w="3672840" h="1792225">
                <a:moveTo>
                  <a:pt x="0" y="74296"/>
                </a:moveTo>
                <a:cubicBezTo>
                  <a:pt x="0" y="33274"/>
                  <a:pt x="33235" y="0"/>
                  <a:pt x="74231" y="0"/>
                </a:cubicBezTo>
                <a:lnTo>
                  <a:pt x="3598545" y="0"/>
                </a:lnTo>
                <a:cubicBezTo>
                  <a:pt x="3639565" y="0"/>
                  <a:pt x="3672840" y="33274"/>
                  <a:pt x="3672840" y="74296"/>
                </a:cubicBezTo>
                <a:lnTo>
                  <a:pt x="3672840" y="1717929"/>
                </a:lnTo>
                <a:cubicBezTo>
                  <a:pt x="3672840" y="1758950"/>
                  <a:pt x="3639565" y="1792225"/>
                  <a:pt x="3598545" y="1792225"/>
                </a:cubicBezTo>
                <a:lnTo>
                  <a:pt x="74231" y="1792225"/>
                </a:lnTo>
                <a:cubicBezTo>
                  <a:pt x="33235" y="1792225"/>
                  <a:pt x="0" y="1758950"/>
                  <a:pt x="0" y="1717929"/>
                </a:cubicBezTo>
                <a:close/>
                <a:moveTo>
                  <a:pt x="4249292" y="5018532"/>
                </a:moveTo>
              </a:path>
            </a:pathLst>
          </a:custGeom>
          <a:solidFill>
            <a:srgbClr val="B7E4E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94" name="Freeform 394"/>
          <p:cNvSpPr/>
          <p:nvPr/>
        </p:nvSpPr>
        <p:spPr>
          <a:xfrm>
            <a:off x="1056894" y="1270254"/>
            <a:ext cx="1078991" cy="1078993"/>
          </a:xfrm>
          <a:custGeom>
            <a:avLst/>
            <a:gdLst/>
            <a:ahLst/>
            <a:cxnLst/>
            <a:rect l="0" t="0" r="0" b="0"/>
            <a:pathLst>
              <a:path w="1078991" h="1078993">
                <a:moveTo>
                  <a:pt x="0" y="539496"/>
                </a:moveTo>
                <a:cubicBezTo>
                  <a:pt x="0" y="241555"/>
                  <a:pt x="241553" y="0"/>
                  <a:pt x="539495" y="0"/>
                </a:cubicBezTo>
                <a:cubicBezTo>
                  <a:pt x="837438" y="0"/>
                  <a:pt x="1078991" y="241555"/>
                  <a:pt x="1078991" y="539496"/>
                </a:cubicBezTo>
                <a:cubicBezTo>
                  <a:pt x="1078991" y="837438"/>
                  <a:pt x="837438" y="1078993"/>
                  <a:pt x="539495" y="1078993"/>
                </a:cubicBezTo>
                <a:cubicBezTo>
                  <a:pt x="241553" y="1078993"/>
                  <a:pt x="0" y="837438"/>
                  <a:pt x="0" y="539496"/>
                </a:cubicBezTo>
                <a:close/>
                <a:moveTo>
                  <a:pt x="3991356" y="5587746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" name="Freeform 395"/>
          <p:cNvSpPr/>
          <p:nvPr/>
        </p:nvSpPr>
        <p:spPr>
          <a:xfrm>
            <a:off x="1056894" y="1270254"/>
            <a:ext cx="1078991" cy="1078993"/>
          </a:xfrm>
          <a:custGeom>
            <a:avLst/>
            <a:gdLst/>
            <a:ahLst/>
            <a:cxnLst/>
            <a:rect l="0" t="0" r="0" b="0"/>
            <a:pathLst>
              <a:path w="1078991" h="1078993">
                <a:moveTo>
                  <a:pt x="0" y="539496"/>
                </a:moveTo>
                <a:cubicBezTo>
                  <a:pt x="0" y="241555"/>
                  <a:pt x="241553" y="0"/>
                  <a:pt x="539495" y="0"/>
                </a:cubicBezTo>
                <a:cubicBezTo>
                  <a:pt x="837438" y="0"/>
                  <a:pt x="1078991" y="241555"/>
                  <a:pt x="1078991" y="539496"/>
                </a:cubicBezTo>
                <a:cubicBezTo>
                  <a:pt x="1078991" y="837438"/>
                  <a:pt x="837438" y="1078993"/>
                  <a:pt x="539495" y="1078993"/>
                </a:cubicBezTo>
                <a:cubicBezTo>
                  <a:pt x="241553" y="1078993"/>
                  <a:pt x="0" y="837438"/>
                  <a:pt x="0" y="539496"/>
                </a:cubicBezTo>
                <a:close/>
                <a:moveTo>
                  <a:pt x="3991356" y="5587746"/>
                </a:moveTo>
              </a:path>
            </a:pathLst>
          </a:custGeom>
          <a:noFill/>
          <a:ln w="28955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7" name="Picture 39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6632" y="1408176"/>
            <a:ext cx="737616" cy="739140"/>
          </a:xfrm>
          <a:prstGeom prst="rect">
            <a:avLst/>
          </a:prstGeom>
          <a:noFill/>
        </p:spPr>
      </p:pic>
      <p:sp>
        <p:nvSpPr>
          <p:cNvPr id="401" name="Rectangle 401"/>
          <p:cNvSpPr/>
          <p:nvPr/>
        </p:nvSpPr>
        <p:spPr>
          <a:xfrm>
            <a:off x="786993" y="596633"/>
            <a:ext cx="6376746" cy="461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002" dirty="0">
                <a:latin typeface="Roboto"/>
              </a:rPr>
              <a:t>Целевая подготовка специалистов</a:t>
            </a:r>
            <a:endParaRPr lang="ru-RU" sz="3002" b="0" i="0" spc="0" baseline="0" dirty="0">
              <a:latin typeface="Roboto"/>
            </a:endParaRPr>
          </a:p>
        </p:txBody>
      </p:sp>
      <p:sp>
        <p:nvSpPr>
          <p:cNvPr id="402" name="Rectangle 402"/>
          <p:cNvSpPr/>
          <p:nvPr/>
        </p:nvSpPr>
        <p:spPr>
          <a:xfrm>
            <a:off x="132695" y="2099976"/>
            <a:ext cx="233155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/>
              <a:t> </a:t>
            </a:r>
            <a:endParaRPr lang="ru-RU" sz="1200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CEB886-9B72-4BAD-B00F-193BC59314C5}"/>
              </a:ext>
            </a:extLst>
          </p:cNvPr>
          <p:cNvSpPr txBox="1"/>
          <p:nvPr/>
        </p:nvSpPr>
        <p:spPr>
          <a:xfrm>
            <a:off x="2193495" y="1191057"/>
            <a:ext cx="9702838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b="1" dirty="0"/>
              <a:t>В процентном отношении показатель занятости на 2022 год составил 85 %.</a:t>
            </a:r>
            <a:endParaRPr lang="ru-RU" sz="1600" b="1" dirty="0">
              <a:effectLst/>
            </a:endParaRPr>
          </a:p>
          <a:p>
            <a:pPr>
              <a:spcBef>
                <a:spcPts val="600"/>
              </a:spcBef>
            </a:pPr>
            <a:r>
              <a:rPr lang="ru-RU" sz="1600" dirty="0"/>
              <a:t>При этом в штатном расписании ГП № 64  - на 31.12.2022 г. всего – 686,75 штатных единиц, в том числе врачи – 291,25; средний медицинский персонал – 253,75; прочий персонал – 141,75 штатных единиц.</a:t>
            </a:r>
          </a:p>
          <a:p>
            <a:pPr lvl="1">
              <a:spcBef>
                <a:spcPts val="600"/>
              </a:spcBef>
            </a:pPr>
            <a:endParaRPr lang="ru-RU" sz="1600" b="1" dirty="0"/>
          </a:p>
          <a:p>
            <a:pPr lvl="1">
              <a:spcBef>
                <a:spcPts val="600"/>
              </a:spcBef>
            </a:pPr>
            <a:endParaRPr lang="ru-RU" sz="1600" b="1" dirty="0"/>
          </a:p>
          <a:p>
            <a:pPr lvl="1">
              <a:spcBef>
                <a:spcPts val="600"/>
              </a:spcBef>
            </a:pPr>
            <a:r>
              <a:rPr lang="ru-RU" sz="1600" b="1" dirty="0"/>
              <a:t>Целевая подготовка специалистов</a:t>
            </a:r>
            <a:endParaRPr lang="ru-RU" sz="1600" dirty="0">
              <a:effectLst/>
            </a:endParaRPr>
          </a:p>
          <a:p>
            <a:pPr algn="just">
              <a:spcBef>
                <a:spcPts val="600"/>
              </a:spcBef>
            </a:pPr>
            <a:r>
              <a:rPr lang="ru-RU" sz="1600" dirty="0"/>
              <a:t>В 2022 году прошли переподготовку: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«Общая врачебная практика» – 2 врача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«Гериатрия» - 1 врач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«Функциональная диагностика» - 1 врач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«Организация здравоохранения и общественное здоровье» - 2  врача. </a:t>
            </a:r>
            <a:endParaRPr lang="ru-RU" sz="1600" dirty="0">
              <a:effectLst/>
            </a:endParaRPr>
          </a:p>
          <a:p>
            <a:pPr algn="just">
              <a:spcBef>
                <a:spcPts val="600"/>
              </a:spcBef>
            </a:pPr>
            <a:r>
              <a:rPr lang="ru-RU" sz="1600" dirty="0"/>
              <a:t>На базе</a:t>
            </a:r>
            <a:r>
              <a:rPr lang="ru-RU" sz="1600" b="1" dirty="0"/>
              <a:t> </a:t>
            </a:r>
            <a:r>
              <a:rPr lang="ru-RU" sz="1600" dirty="0"/>
              <a:t>Учебно-аккредитационного центра департамента и Медицинского </a:t>
            </a:r>
            <a:r>
              <a:rPr lang="ru-RU" sz="1600" dirty="0" err="1"/>
              <a:t>симуляционного</a:t>
            </a:r>
            <a:r>
              <a:rPr lang="ru-RU" sz="1600" dirty="0"/>
              <a:t> центра Боткинской городской больницы отработали практические навыки 67 врачей и 45 медицинских сестер.</a:t>
            </a:r>
            <a:endParaRPr lang="ru-RU" sz="1600" dirty="0">
              <a:effectLst/>
            </a:endParaRPr>
          </a:p>
          <a:p>
            <a:pPr algn="just">
              <a:spcBef>
                <a:spcPts val="600"/>
              </a:spcBef>
            </a:pPr>
            <a:r>
              <a:rPr lang="ru-RU" sz="1600" dirty="0"/>
              <a:t>В целом повысили свою квалификацию в течение этого года 186 врачей и 126 сотрудников из числа среднего медицинского персонала.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Freeform 50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2" name="Picture 50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03" name="Freeform 503"/>
          <p:cNvSpPr/>
          <p:nvPr/>
        </p:nvSpPr>
        <p:spPr>
          <a:xfrm>
            <a:off x="694944" y="548641"/>
            <a:ext cx="5688710" cy="0"/>
          </a:xfrm>
          <a:custGeom>
            <a:avLst/>
            <a:gdLst/>
            <a:ahLst/>
            <a:cxnLst/>
            <a:rect l="0" t="0" r="0" b="0"/>
            <a:pathLst>
              <a:path w="5688710">
                <a:moveTo>
                  <a:pt x="0" y="0"/>
                </a:moveTo>
                <a:lnTo>
                  <a:pt x="5688710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4" name="Picture 5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7407" y="0"/>
            <a:ext cx="5244592" cy="6858000"/>
          </a:xfrm>
          <a:prstGeom prst="rect">
            <a:avLst/>
          </a:prstGeom>
          <a:noFill/>
        </p:spPr>
      </p:pic>
      <p:sp>
        <p:nvSpPr>
          <p:cNvPr id="505" name="Freeform 505"/>
          <p:cNvSpPr/>
          <p:nvPr/>
        </p:nvSpPr>
        <p:spPr>
          <a:xfrm>
            <a:off x="694944" y="1557529"/>
            <a:ext cx="4105656" cy="3030888"/>
          </a:xfrm>
          <a:custGeom>
            <a:avLst/>
            <a:gdLst/>
            <a:ahLst/>
            <a:cxnLst/>
            <a:rect l="0" t="0" r="0" b="0"/>
            <a:pathLst>
              <a:path w="4105656" h="4030980">
                <a:moveTo>
                  <a:pt x="0" y="78739"/>
                </a:moveTo>
                <a:cubicBezTo>
                  <a:pt x="0" y="35306"/>
                  <a:pt x="35267" y="0"/>
                  <a:pt x="78765" y="0"/>
                </a:cubicBezTo>
                <a:lnTo>
                  <a:pt x="4026915" y="0"/>
                </a:lnTo>
                <a:cubicBezTo>
                  <a:pt x="4070350" y="0"/>
                  <a:pt x="4105656" y="35306"/>
                  <a:pt x="4105656" y="78739"/>
                </a:cubicBezTo>
                <a:lnTo>
                  <a:pt x="4105656" y="3952239"/>
                </a:lnTo>
                <a:cubicBezTo>
                  <a:pt x="4105656" y="3995674"/>
                  <a:pt x="4070350" y="4030980"/>
                  <a:pt x="4026915" y="4030980"/>
                </a:cubicBezTo>
                <a:lnTo>
                  <a:pt x="78765" y="4030980"/>
                </a:lnTo>
                <a:cubicBezTo>
                  <a:pt x="35267" y="4030980"/>
                  <a:pt x="0" y="3995674"/>
                  <a:pt x="0" y="3952239"/>
                </a:cubicBezTo>
                <a:close/>
                <a:moveTo>
                  <a:pt x="4526788" y="5300471"/>
                </a:moveTo>
              </a:path>
            </a:pathLst>
          </a:custGeom>
          <a:solidFill>
            <a:srgbClr val="F2F2F2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" name="Rectangle 506"/>
          <p:cNvSpPr/>
          <p:nvPr/>
        </p:nvSpPr>
        <p:spPr>
          <a:xfrm>
            <a:off x="786993" y="577723"/>
            <a:ext cx="5082819" cy="4297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000" b="0" i="0" spc="0" baseline="0" dirty="0">
                <a:latin typeface="Roboto"/>
              </a:rPr>
              <a:t>Оборудование поликлиники</a:t>
            </a:r>
          </a:p>
        </p:txBody>
      </p:sp>
      <p:sp>
        <p:nvSpPr>
          <p:cNvPr id="507" name="Rectangle 507"/>
          <p:cNvSpPr/>
          <p:nvPr/>
        </p:nvSpPr>
        <p:spPr>
          <a:xfrm>
            <a:off x="1003096" y="1799246"/>
            <a:ext cx="3377528" cy="30308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228600" algn="l"/>
                <a:tab pos="2743530" algn="l"/>
              </a:tabLst>
            </a:pPr>
            <a:r>
              <a:rPr lang="ru-RU" sz="1403" b="0" i="0" spc="0" baseline="0" dirty="0">
                <a:latin typeface="Arial"/>
              </a:rPr>
              <a:t>•	</a:t>
            </a:r>
            <a:r>
              <a:rPr lang="ru-RU" sz="1403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	2</a:t>
            </a:r>
            <a:r>
              <a:rPr lang="ru-RU" sz="14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3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 </a:t>
            </a:r>
          </a:p>
          <a:p>
            <a:pPr marL="285750" indent="-285750">
              <a:lnSpc>
                <a:spcPts val="3191"/>
              </a:lnSpc>
              <a:buFont typeface="Arial" panose="020B0604020202020204" pitchFamily="34" charset="0"/>
              <a:buChar char="•"/>
              <a:tabLst>
                <a:tab pos="228600" algn="l"/>
                <a:tab pos="2743530" algn="l"/>
              </a:tabLst>
            </a:pPr>
            <a:r>
              <a:rPr lang="ru-RU" sz="1403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	</a:t>
            </a:r>
            <a:r>
              <a:rPr lang="ru-RU" sz="14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3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</a:t>
            </a:r>
          </a:p>
          <a:p>
            <a:pPr marL="285750" indent="-285750">
              <a:lnSpc>
                <a:spcPts val="3191"/>
              </a:lnSpc>
              <a:buFont typeface="Arial" panose="020B0604020202020204" pitchFamily="34" charset="0"/>
              <a:buChar char="•"/>
              <a:tabLst>
                <a:tab pos="228600" algn="l"/>
                <a:tab pos="2743530" algn="l"/>
              </a:tabLst>
            </a:pPr>
            <a:r>
              <a:rPr lang="ru-RU" sz="1400" b="1" dirty="0">
                <a:latin typeface="Times New Roman" panose="02020603050405020304" pitchFamily="18" charset="0"/>
                <a:ea typeface="Roboto,Bold" panose="020B0604020202020204" charset="0"/>
                <a:cs typeface="Times New Roman" panose="02020603050405020304" pitchFamily="18" charset="0"/>
              </a:rPr>
              <a:t>Маммограф                             </a:t>
            </a:r>
            <a:r>
              <a:rPr lang="en-US" sz="1400" b="1" dirty="0">
                <a:latin typeface="Times New Roman" panose="02020603050405020304" pitchFamily="18" charset="0"/>
                <a:ea typeface="Roboto,Bold" panose="020B0604020202020204" charset="0"/>
                <a:cs typeface="Times New Roman" panose="02020603050405020304" pitchFamily="18" charset="0"/>
              </a:rPr>
              <a:t>    </a:t>
            </a:r>
            <a:r>
              <a:rPr lang="ru-RU" sz="1400" b="1" dirty="0">
                <a:latin typeface="Times New Roman" panose="02020603050405020304" pitchFamily="18" charset="0"/>
                <a:ea typeface="Roboto,Bold" panose="020B0604020202020204" charset="0"/>
                <a:cs typeface="Times New Roman" panose="02020603050405020304" pitchFamily="18" charset="0"/>
              </a:rPr>
              <a:t>2 ед.      </a:t>
            </a:r>
            <a:endParaRPr lang="ru-RU" sz="1400" b="1" i="0" spc="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3180"/>
              </a:lnSpc>
              <a:buFont typeface="Arial" panose="020B0604020202020204" pitchFamily="34" charset="0"/>
              <a:buChar char="•"/>
              <a:tabLst>
                <a:tab pos="228600" algn="l"/>
                <a:tab pos="2743530" algn="l"/>
              </a:tabLst>
            </a:pPr>
            <a:r>
              <a:rPr lang="ru-RU" sz="1406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УЗИ	</a:t>
            </a:r>
            <a:r>
              <a:rPr lang="ru-RU" sz="140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1406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ед. </a:t>
            </a:r>
          </a:p>
          <a:p>
            <a:pPr marL="285750" indent="-285750">
              <a:lnSpc>
                <a:spcPts val="3181"/>
              </a:lnSpc>
              <a:buFont typeface="Arial" panose="020B0604020202020204" pitchFamily="34" charset="0"/>
              <a:buChar char="•"/>
              <a:tabLst>
                <a:tab pos="228600" algn="l"/>
                <a:tab pos="2743530" algn="l"/>
              </a:tabLst>
            </a:pPr>
            <a:r>
              <a:rPr lang="ru-RU" sz="1403" b="1" i="0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Холтер</a:t>
            </a:r>
            <a:r>
              <a:rPr lang="ru-RU" sz="1403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403" b="1" i="0" spc="-14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3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</a:t>
            </a:r>
          </a:p>
          <a:p>
            <a:pPr marL="285750" indent="-285750">
              <a:lnSpc>
                <a:spcPts val="3181"/>
              </a:lnSpc>
              <a:buFont typeface="Arial" panose="020B0604020202020204" pitchFamily="34" charset="0"/>
              <a:buChar char="•"/>
              <a:tabLst>
                <a:tab pos="228600" algn="l"/>
                <a:tab pos="2743530" algn="l"/>
              </a:tabLst>
            </a:pPr>
            <a:r>
              <a:rPr lang="ru-RU" sz="1403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СМАД	</a:t>
            </a:r>
            <a:r>
              <a:rPr lang="ru-RU" sz="14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1403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ед</a:t>
            </a:r>
            <a:r>
              <a:rPr lang="ru-RU" sz="14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ts val="3181"/>
              </a:lnSpc>
              <a:buFont typeface="Arial" panose="020B0604020202020204" pitchFamily="34" charset="0"/>
              <a:buChar char="•"/>
              <a:tabLst>
                <a:tab pos="228600" algn="l"/>
                <a:tab pos="2743530" algn="l"/>
              </a:tabLst>
            </a:pPr>
            <a:r>
              <a:rPr lang="ru-RU" sz="14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Холтер</a:t>
            </a:r>
            <a:r>
              <a:rPr lang="ru-RU" sz="14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/СМАД	12 ед.</a:t>
            </a:r>
          </a:p>
          <a:p>
            <a:pPr marL="0">
              <a:lnSpc>
                <a:spcPts val="3181"/>
              </a:lnSpc>
              <a:tabLst>
                <a:tab pos="228600" algn="l"/>
                <a:tab pos="2743530" algn="l"/>
              </a:tabLst>
            </a:pPr>
            <a:endParaRPr lang="ru-RU" sz="1403" b="1" i="0" spc="0" baseline="0" dirty="0">
              <a:latin typeface="Roboto,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Freeform 40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0" name="Picture 4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0093"/>
            <a:ext cx="12192000" cy="6858000"/>
          </a:xfrm>
          <a:prstGeom prst="rect">
            <a:avLst/>
          </a:prstGeom>
          <a:noFill/>
        </p:spPr>
      </p:pic>
      <p:sp>
        <p:nvSpPr>
          <p:cNvPr id="411" name="Freeform 411"/>
          <p:cNvSpPr/>
          <p:nvPr/>
        </p:nvSpPr>
        <p:spPr>
          <a:xfrm>
            <a:off x="694944" y="548641"/>
            <a:ext cx="10801349" cy="0"/>
          </a:xfrm>
          <a:custGeom>
            <a:avLst/>
            <a:gdLst/>
            <a:ahLst/>
            <a:cxnLst/>
            <a:rect l="0" t="0" r="0" b="0"/>
            <a:pathLst>
              <a:path w="10801349">
                <a:moveTo>
                  <a:pt x="0" y="0"/>
                </a:moveTo>
                <a:lnTo>
                  <a:pt x="10801349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776AF-7889-41F2-8829-C3BADC63072D}"/>
              </a:ext>
            </a:extLst>
          </p:cNvPr>
          <p:cNvSpPr txBox="1"/>
          <p:nvPr/>
        </p:nvSpPr>
        <p:spPr>
          <a:xfrm>
            <a:off x="694943" y="721187"/>
            <a:ext cx="1080134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</a:t>
            </a:r>
          </a:p>
          <a:p>
            <a:pPr indent="228600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Текущий ремонт кровельного покрытия Филиала № 2 ГБУЗ «ГП № 64 ДЗМ» по адресу: г. Москва, ул. Ладожская, д. 4-6, стр.1 на сумму 170276,27 руб.</a:t>
            </a:r>
          </a:p>
          <a:p>
            <a:pPr indent="228600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Текущий ремонт ограждений филиала № 2 ГБУЗ «ГП №64 ДЗМ» по адресу: г. Москва, ул. Ладожская, д. 4-6, стр.1 на сумму 1076849,42 руб.</a:t>
            </a:r>
          </a:p>
          <a:p>
            <a:pPr indent="22860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Выполнение работ по реконструкции системы электроснабжения по адресу: г. Москва, ул. Ладожская, д. 4-6, стр.1 на сумму 1626777,10 руб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</a:p>
          <a:p>
            <a:pPr marL="285750" indent="-285750" algn="just">
              <a:buFontTx/>
              <a:buChar char="-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ультразвуковая диагностическая медицинская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Logiq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S8 с принадлежностями, Аппарат ультразвуковой диагностический серии М с принадлежностями, Система ультразвуковая диагностическая медицинская Philips EPIQ 7, с принадлежностями, ГМТ Аппарат рентгенографический цифровой РЕНЕКС-2, Система ультразвуковая диагностическая медицинская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Logiq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S8 с принадлежностями; Система ультразвуковая диагностическая медицинская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Vivid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iq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 принадлежностями, Система ультразвуковая диагностическая медицинская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Logiq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S8 с принадлежностями; Маммограф: Система цифровая маммографическая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Senographe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Pristina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принадлежностями; Аппарат ультразвуковой диагностический серии М с принадлежностями; Система ультразвуковая диагностическая медицинская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Logiq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S8 с принадлежностями; Аппарат ультразвуковой диагностический серии М с принадлежностями, Аппарат рентгенографический типа U-дуга "РЕНЕКС- РЦ"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сумму: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 695237,57 руб.) 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Поставлено безвозмездно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МФУ Philips MED 6020, Дефибриллятор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BeneHeart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 с принадлежностями, Машины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моюще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дезинфицирующие для обработки гибких эндоскопов, Аппарат для гальванизации и лекарственного электрофореза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ПоТок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АРМ повышенной производительности; Модульная система для регистрации и дистанционной передачи ЭКГ «EASY ECG,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Отдельностоящий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модуль каркасный со стеклом с колесными опорами тип 1А, Аппарат для гальванизации и лекарственного электрофореза "По Ток«, Регистратор суточного мониторирования ЭКГ и АД "Медиком-комби; Аппарат электротерапевтический Мустанг-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Физио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ит.д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(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сумму: 2559862,78 руб.).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52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40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" y="18871"/>
            <a:ext cx="4267159" cy="3454579"/>
          </a:xfrm>
          <a:prstGeom prst="rect">
            <a:avLst/>
          </a:prstGeom>
          <a:noFill/>
        </p:spPr>
      </p:pic>
      <p:pic>
        <p:nvPicPr>
          <p:cNvPr id="408" name="Picture 40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5253" y="6176005"/>
            <a:ext cx="24196" cy="24196"/>
          </a:xfrm>
          <a:prstGeom prst="rect">
            <a:avLst/>
          </a:prstGeom>
          <a:noFill/>
        </p:spPr>
      </p:pic>
      <p:pic>
        <p:nvPicPr>
          <p:cNvPr id="409" name="Picture 40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6713" y="6176448"/>
            <a:ext cx="24196" cy="24196"/>
          </a:xfrm>
          <a:prstGeom prst="rect">
            <a:avLst/>
          </a:prstGeom>
          <a:noFill/>
        </p:spPr>
      </p:pic>
      <p:pic>
        <p:nvPicPr>
          <p:cNvPr id="410" name="Picture 4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32372"/>
            <a:ext cx="12098" cy="24196"/>
          </a:xfrm>
          <a:prstGeom prst="rect">
            <a:avLst/>
          </a:prstGeom>
          <a:noFill/>
        </p:spPr>
      </p:pic>
      <p:pic>
        <p:nvPicPr>
          <p:cNvPr id="411" name="Picture 4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8512" y="633835"/>
            <a:ext cx="24196" cy="24196"/>
          </a:xfrm>
          <a:prstGeom prst="rect">
            <a:avLst/>
          </a:prstGeom>
          <a:noFill/>
        </p:spPr>
      </p:pic>
      <p:pic>
        <p:nvPicPr>
          <p:cNvPr id="412" name="Picture 4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2530" y="266685"/>
            <a:ext cx="24196" cy="24196"/>
          </a:xfrm>
          <a:prstGeom prst="rect">
            <a:avLst/>
          </a:prstGeom>
          <a:noFill/>
        </p:spPr>
      </p:pic>
      <p:pic>
        <p:nvPicPr>
          <p:cNvPr id="413" name="Picture 41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3732" y="4676144"/>
            <a:ext cx="24196" cy="24196"/>
          </a:xfrm>
          <a:prstGeom prst="rect">
            <a:avLst/>
          </a:prstGeom>
          <a:noFill/>
        </p:spPr>
      </p:pic>
      <p:pic>
        <p:nvPicPr>
          <p:cNvPr id="414" name="Picture 4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3219" y="6239193"/>
            <a:ext cx="24196" cy="24196"/>
          </a:xfrm>
          <a:prstGeom prst="rect">
            <a:avLst/>
          </a:prstGeom>
          <a:noFill/>
        </p:spPr>
      </p:pic>
      <p:pic>
        <p:nvPicPr>
          <p:cNvPr id="415" name="Picture 4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0076" y="2249523"/>
            <a:ext cx="24196" cy="24196"/>
          </a:xfrm>
          <a:prstGeom prst="rect">
            <a:avLst/>
          </a:prstGeom>
          <a:noFill/>
        </p:spPr>
      </p:pic>
      <p:pic>
        <p:nvPicPr>
          <p:cNvPr id="416" name="Picture 4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7462" y="2690637"/>
            <a:ext cx="24196" cy="24196"/>
          </a:xfrm>
          <a:prstGeom prst="rect">
            <a:avLst/>
          </a:prstGeom>
          <a:noFill/>
        </p:spPr>
      </p:pic>
      <p:pic>
        <p:nvPicPr>
          <p:cNvPr id="417" name="Picture 41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7155" y="2272530"/>
            <a:ext cx="24196" cy="24196"/>
          </a:xfrm>
          <a:prstGeom prst="rect">
            <a:avLst/>
          </a:prstGeom>
          <a:noFill/>
        </p:spPr>
      </p:pic>
      <p:sp>
        <p:nvSpPr>
          <p:cNvPr id="419" name="Freeform 419"/>
          <p:cNvSpPr/>
          <p:nvPr/>
        </p:nvSpPr>
        <p:spPr>
          <a:xfrm>
            <a:off x="6534827" y="5958783"/>
            <a:ext cx="314351" cy="323255"/>
          </a:xfrm>
          <a:custGeom>
            <a:avLst/>
            <a:gdLst/>
            <a:ahLst/>
            <a:cxnLst/>
            <a:rect l="0" t="0" r="0" b="0"/>
            <a:pathLst>
              <a:path w="329996" h="339343">
                <a:moveTo>
                  <a:pt x="105270" y="339343"/>
                </a:moveTo>
                <a:lnTo>
                  <a:pt x="329996" y="241312"/>
                </a:lnTo>
                <a:lnTo>
                  <a:pt x="224726" y="0"/>
                </a:lnTo>
                <a:lnTo>
                  <a:pt x="0" y="98043"/>
                </a:lnTo>
                <a:close/>
                <a:moveTo>
                  <a:pt x="105270" y="339343"/>
                </a:moveTo>
              </a:path>
            </a:pathLst>
          </a:custGeom>
          <a:solidFill>
            <a:srgbClr val="4FC4D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" name="Freeform 420"/>
          <p:cNvSpPr/>
          <p:nvPr/>
        </p:nvSpPr>
        <p:spPr>
          <a:xfrm>
            <a:off x="6635107" y="5997859"/>
            <a:ext cx="313262" cy="284179"/>
          </a:xfrm>
          <a:custGeom>
            <a:avLst/>
            <a:gdLst/>
            <a:ahLst/>
            <a:cxnLst/>
            <a:rect l="0" t="0" r="0" b="0"/>
            <a:pathLst>
              <a:path w="328853" h="298322">
                <a:moveTo>
                  <a:pt x="0" y="298322"/>
                </a:moveTo>
                <a:lnTo>
                  <a:pt x="36804" y="98043"/>
                </a:lnTo>
                <a:lnTo>
                  <a:pt x="261531" y="0"/>
                </a:lnTo>
                <a:lnTo>
                  <a:pt x="328853" y="154304"/>
                </a:lnTo>
                <a:close/>
                <a:moveTo>
                  <a:pt x="0" y="298322"/>
                </a:moveTo>
              </a:path>
            </a:pathLst>
          </a:custGeom>
          <a:solidFill>
            <a:srgbClr val="43A4B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Freeform 421"/>
          <p:cNvSpPr/>
          <p:nvPr/>
        </p:nvSpPr>
        <p:spPr>
          <a:xfrm>
            <a:off x="6670172" y="5997859"/>
            <a:ext cx="314351" cy="323255"/>
          </a:xfrm>
          <a:custGeom>
            <a:avLst/>
            <a:gdLst/>
            <a:ahLst/>
            <a:cxnLst/>
            <a:rect l="0" t="0" r="0" b="0"/>
            <a:pathLst>
              <a:path w="329996" h="339343">
                <a:moveTo>
                  <a:pt x="105270" y="339343"/>
                </a:moveTo>
                <a:lnTo>
                  <a:pt x="329996" y="241312"/>
                </a:lnTo>
                <a:lnTo>
                  <a:pt x="224726" y="0"/>
                </a:lnTo>
                <a:lnTo>
                  <a:pt x="0" y="98043"/>
                </a:lnTo>
                <a:close/>
                <a:moveTo>
                  <a:pt x="105270" y="339343"/>
                </a:moveTo>
              </a:path>
            </a:pathLst>
          </a:custGeom>
          <a:solidFill>
            <a:srgbClr val="4FC4D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Freeform 422"/>
          <p:cNvSpPr/>
          <p:nvPr/>
        </p:nvSpPr>
        <p:spPr>
          <a:xfrm>
            <a:off x="6931894" y="6186406"/>
            <a:ext cx="150436" cy="373837"/>
          </a:xfrm>
          <a:custGeom>
            <a:avLst/>
            <a:gdLst/>
            <a:ahLst/>
            <a:cxnLst/>
            <a:rect l="0" t="0" r="0" b="0"/>
            <a:pathLst>
              <a:path w="157923" h="392442">
                <a:moveTo>
                  <a:pt x="72275" y="344284"/>
                </a:moveTo>
                <a:cubicBezTo>
                  <a:pt x="66218" y="346900"/>
                  <a:pt x="63436" y="353935"/>
                  <a:pt x="66052" y="359993"/>
                </a:cubicBezTo>
                <a:cubicBezTo>
                  <a:pt x="68669" y="366051"/>
                  <a:pt x="75704" y="368845"/>
                  <a:pt x="81761" y="366216"/>
                </a:cubicBezTo>
                <a:cubicBezTo>
                  <a:pt x="87819" y="363600"/>
                  <a:pt x="90601" y="356564"/>
                  <a:pt x="87984" y="350507"/>
                </a:cubicBezTo>
                <a:cubicBezTo>
                  <a:pt x="85368" y="344449"/>
                  <a:pt x="78332" y="341668"/>
                  <a:pt x="72275" y="344284"/>
                </a:cubicBezTo>
                <a:moveTo>
                  <a:pt x="8052" y="256667"/>
                </a:moveTo>
                <a:cubicBezTo>
                  <a:pt x="2553" y="259042"/>
                  <a:pt x="0" y="265481"/>
                  <a:pt x="2387" y="270993"/>
                </a:cubicBezTo>
                <a:lnTo>
                  <a:pt x="51435" y="384416"/>
                </a:lnTo>
                <a:cubicBezTo>
                  <a:pt x="53810" y="389915"/>
                  <a:pt x="60299" y="392442"/>
                  <a:pt x="65760" y="390092"/>
                </a:cubicBezTo>
                <a:lnTo>
                  <a:pt x="109219" y="371296"/>
                </a:lnTo>
                <a:cubicBezTo>
                  <a:pt x="114680" y="368934"/>
                  <a:pt x="117258" y="362432"/>
                  <a:pt x="114883" y="356971"/>
                </a:cubicBezTo>
                <a:lnTo>
                  <a:pt x="65837" y="243548"/>
                </a:lnTo>
                <a:cubicBezTo>
                  <a:pt x="63474" y="238074"/>
                  <a:pt x="57010" y="235484"/>
                  <a:pt x="51511" y="237871"/>
                </a:cubicBezTo>
                <a:lnTo>
                  <a:pt x="39370" y="243116"/>
                </a:lnTo>
                <a:lnTo>
                  <a:pt x="30594" y="222847"/>
                </a:lnTo>
                <a:lnTo>
                  <a:pt x="154558" y="105194"/>
                </a:lnTo>
                <a:lnTo>
                  <a:pt x="146735" y="98324"/>
                </a:lnTo>
                <a:lnTo>
                  <a:pt x="154583" y="105194"/>
                </a:lnTo>
                <a:cubicBezTo>
                  <a:pt x="157542" y="101829"/>
                  <a:pt x="157923" y="97079"/>
                  <a:pt x="155904" y="93345"/>
                </a:cubicBezTo>
                <a:lnTo>
                  <a:pt x="121995" y="14986"/>
                </a:lnTo>
                <a:lnTo>
                  <a:pt x="112457" y="19114"/>
                </a:lnTo>
                <a:lnTo>
                  <a:pt x="122020" y="14961"/>
                </a:lnTo>
                <a:cubicBezTo>
                  <a:pt x="119734" y="9678"/>
                  <a:pt x="113600" y="7252"/>
                  <a:pt x="108304" y="9538"/>
                </a:cubicBezTo>
                <a:lnTo>
                  <a:pt x="78751" y="22314"/>
                </a:lnTo>
                <a:lnTo>
                  <a:pt x="73265" y="9639"/>
                </a:lnTo>
                <a:cubicBezTo>
                  <a:pt x="70421" y="3061"/>
                  <a:pt x="62712" y="0"/>
                  <a:pt x="56134" y="2845"/>
                </a:cubicBezTo>
                <a:lnTo>
                  <a:pt x="48323" y="6223"/>
                </a:lnTo>
                <a:lnTo>
                  <a:pt x="79285" y="77813"/>
                </a:lnTo>
                <a:lnTo>
                  <a:pt x="87095" y="74435"/>
                </a:lnTo>
                <a:cubicBezTo>
                  <a:pt x="93661" y="71603"/>
                  <a:pt x="96722" y="63881"/>
                  <a:pt x="93877" y="57303"/>
                </a:cubicBezTo>
                <a:lnTo>
                  <a:pt x="87032" y="41466"/>
                </a:lnTo>
                <a:lnTo>
                  <a:pt x="107060" y="32804"/>
                </a:lnTo>
                <a:lnTo>
                  <a:pt x="134581" y="96393"/>
                </a:lnTo>
                <a:lnTo>
                  <a:pt x="11074" y="213551"/>
                </a:lnTo>
                <a:cubicBezTo>
                  <a:pt x="8102" y="216484"/>
                  <a:pt x="7074" y="221031"/>
                  <a:pt x="8826" y="225095"/>
                </a:cubicBezTo>
                <a:lnTo>
                  <a:pt x="20206" y="251409"/>
                </a:lnTo>
                <a:close/>
                <a:moveTo>
                  <a:pt x="159892" y="344284"/>
                </a:moveTo>
              </a:path>
            </a:pathLst>
          </a:custGeom>
          <a:solidFill>
            <a:srgbClr val="4D4D4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Freeform 423"/>
          <p:cNvSpPr/>
          <p:nvPr/>
        </p:nvSpPr>
        <p:spPr>
          <a:xfrm>
            <a:off x="6753510" y="6187282"/>
            <a:ext cx="248562" cy="176192"/>
          </a:xfrm>
          <a:custGeom>
            <a:avLst/>
            <a:gdLst/>
            <a:ahLst/>
            <a:cxnLst/>
            <a:rect l="0" t="0" r="0" b="0"/>
            <a:pathLst>
              <a:path w="260933" h="184961">
                <a:moveTo>
                  <a:pt x="214312" y="2120"/>
                </a:moveTo>
                <a:lnTo>
                  <a:pt x="7188" y="91693"/>
                </a:lnTo>
                <a:cubicBezTo>
                  <a:pt x="2286" y="93813"/>
                  <a:pt x="0" y="99592"/>
                  <a:pt x="2121" y="104507"/>
                </a:cubicBezTo>
                <a:lnTo>
                  <a:pt x="33807" y="177760"/>
                </a:lnTo>
                <a:cubicBezTo>
                  <a:pt x="35928" y="182663"/>
                  <a:pt x="41694" y="184961"/>
                  <a:pt x="46609" y="182828"/>
                </a:cubicBezTo>
                <a:lnTo>
                  <a:pt x="253732" y="93255"/>
                </a:lnTo>
                <a:cubicBezTo>
                  <a:pt x="258647" y="91134"/>
                  <a:pt x="260933" y="85368"/>
                  <a:pt x="258800" y="80453"/>
                </a:cubicBezTo>
                <a:lnTo>
                  <a:pt x="227126" y="7187"/>
                </a:lnTo>
                <a:cubicBezTo>
                  <a:pt x="224992" y="2272"/>
                  <a:pt x="219226" y="0"/>
                  <a:pt x="214312" y="2120"/>
                </a:cubicBezTo>
              </a:path>
            </a:pathLst>
          </a:custGeom>
          <a:solidFill>
            <a:srgbClr val="4D4D4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Freeform 428"/>
          <p:cNvSpPr/>
          <p:nvPr/>
        </p:nvSpPr>
        <p:spPr>
          <a:xfrm>
            <a:off x="7131284" y="6251291"/>
            <a:ext cx="1860537" cy="270811"/>
          </a:xfrm>
          <a:custGeom>
            <a:avLst/>
            <a:gdLst/>
            <a:ahLst/>
            <a:cxnLst/>
            <a:rect l="0" t="0" r="0" b="0"/>
            <a:pathLst>
              <a:path w="1953133" h="284289">
                <a:moveTo>
                  <a:pt x="1953133" y="284289"/>
                </a:moveTo>
                <a:lnTo>
                  <a:pt x="0" y="284289"/>
                </a:lnTo>
                <a:lnTo>
                  <a:pt x="0" y="0"/>
                </a:lnTo>
                <a:lnTo>
                  <a:pt x="1953133" y="0"/>
                </a:lnTo>
                <a:lnTo>
                  <a:pt x="1953133" y="284289"/>
                </a:lnTo>
                <a:close/>
              </a:path>
            </a:pathLst>
          </a:custGeom>
          <a:solidFill>
            <a:srgbClr val="4FC4D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Freeform 429"/>
          <p:cNvSpPr/>
          <p:nvPr/>
        </p:nvSpPr>
        <p:spPr>
          <a:xfrm>
            <a:off x="10916805" y="-7838"/>
            <a:ext cx="1275154" cy="1275154"/>
          </a:xfrm>
          <a:custGeom>
            <a:avLst/>
            <a:gdLst/>
            <a:ahLst/>
            <a:cxnLst/>
            <a:rect l="0" t="0" r="0" b="0"/>
            <a:pathLst>
              <a:path w="1338617" h="1338617">
                <a:moveTo>
                  <a:pt x="1067549" y="1124775"/>
                </a:moveTo>
                <a:cubicBezTo>
                  <a:pt x="1067549" y="1160500"/>
                  <a:pt x="1096504" y="1189468"/>
                  <a:pt x="1132230" y="1189468"/>
                </a:cubicBezTo>
                <a:cubicBezTo>
                  <a:pt x="1167955" y="1189468"/>
                  <a:pt x="1196923" y="1160500"/>
                  <a:pt x="1196923" y="1124775"/>
                </a:cubicBezTo>
                <a:cubicBezTo>
                  <a:pt x="1196923" y="1089050"/>
                  <a:pt x="1167955" y="1060094"/>
                  <a:pt x="1132230" y="1060094"/>
                </a:cubicBezTo>
                <a:cubicBezTo>
                  <a:pt x="1096504" y="1060094"/>
                  <a:pt x="1067549" y="1089050"/>
                  <a:pt x="1067549" y="1124775"/>
                </a:cubicBezTo>
                <a:moveTo>
                  <a:pt x="774179" y="1024230"/>
                </a:moveTo>
                <a:lnTo>
                  <a:pt x="1053452" y="1303502"/>
                </a:lnTo>
                <a:cubicBezTo>
                  <a:pt x="1088567" y="1338617"/>
                  <a:pt x="1146047" y="1338617"/>
                  <a:pt x="1181163" y="1303502"/>
                </a:cubicBezTo>
                <a:lnTo>
                  <a:pt x="1303502" y="1181163"/>
                </a:lnTo>
                <a:cubicBezTo>
                  <a:pt x="1338617" y="1146047"/>
                  <a:pt x="1338617" y="1088568"/>
                  <a:pt x="1303502" y="1053452"/>
                </a:cubicBezTo>
                <a:lnTo>
                  <a:pt x="1024230" y="774179"/>
                </a:lnTo>
                <a:close/>
                <a:moveTo>
                  <a:pt x="1168094" y="1124775"/>
                </a:moveTo>
                <a:moveTo>
                  <a:pt x="455905" y="705955"/>
                </a:moveTo>
                <a:lnTo>
                  <a:pt x="705955" y="455905"/>
                </a:lnTo>
                <a:cubicBezTo>
                  <a:pt x="707162" y="441947"/>
                  <a:pt x="709511" y="410947"/>
                  <a:pt x="710667" y="398031"/>
                </a:cubicBezTo>
                <a:cubicBezTo>
                  <a:pt x="719481" y="299733"/>
                  <a:pt x="686270" y="198387"/>
                  <a:pt x="611023" y="123139"/>
                </a:cubicBezTo>
                <a:cubicBezTo>
                  <a:pt x="515785" y="27902"/>
                  <a:pt x="378727" y="0"/>
                  <a:pt x="258966" y="39408"/>
                </a:cubicBezTo>
                <a:cubicBezTo>
                  <a:pt x="350368" y="130823"/>
                  <a:pt x="561048" y="268834"/>
                  <a:pt x="414922" y="414934"/>
                </a:cubicBezTo>
                <a:cubicBezTo>
                  <a:pt x="347993" y="481876"/>
                  <a:pt x="255473" y="475031"/>
                  <a:pt x="195390" y="414934"/>
                </a:cubicBezTo>
                <a:lnTo>
                  <a:pt x="39408" y="258966"/>
                </a:lnTo>
                <a:cubicBezTo>
                  <a:pt x="0" y="378727"/>
                  <a:pt x="27889" y="515785"/>
                  <a:pt x="123139" y="611022"/>
                </a:cubicBezTo>
                <a:cubicBezTo>
                  <a:pt x="262916" y="750799"/>
                  <a:pt x="448310" y="698360"/>
                  <a:pt x="455905" y="705955"/>
                </a:cubicBezTo>
              </a:path>
            </a:pathLst>
          </a:custGeom>
          <a:solidFill>
            <a:srgbClr val="A0DAE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Freeform 430"/>
          <p:cNvSpPr/>
          <p:nvPr/>
        </p:nvSpPr>
        <p:spPr>
          <a:xfrm>
            <a:off x="10968331" y="552663"/>
            <a:ext cx="799743" cy="799732"/>
          </a:xfrm>
          <a:custGeom>
            <a:avLst/>
            <a:gdLst/>
            <a:ahLst/>
            <a:cxnLst/>
            <a:rect l="0" t="0" r="0" b="0"/>
            <a:pathLst>
              <a:path w="839545" h="839533">
                <a:moveTo>
                  <a:pt x="593458" y="98196"/>
                </a:moveTo>
                <a:lnTo>
                  <a:pt x="641349" y="146100"/>
                </a:lnTo>
                <a:lnTo>
                  <a:pt x="135852" y="651598"/>
                </a:lnTo>
                <a:cubicBezTo>
                  <a:pt x="129134" y="658316"/>
                  <a:pt x="118123" y="658316"/>
                  <a:pt x="111392" y="651598"/>
                </a:cubicBezTo>
                <a:lnTo>
                  <a:pt x="87960" y="628166"/>
                </a:lnTo>
                <a:cubicBezTo>
                  <a:pt x="81229" y="621436"/>
                  <a:pt x="81229" y="610425"/>
                  <a:pt x="87960" y="603706"/>
                </a:cubicBezTo>
                <a:close/>
                <a:moveTo>
                  <a:pt x="593458" y="98196"/>
                </a:moveTo>
                <a:moveTo>
                  <a:pt x="679195" y="188035"/>
                </a:moveTo>
                <a:lnTo>
                  <a:pt x="727087" y="235914"/>
                </a:lnTo>
                <a:lnTo>
                  <a:pt x="221577" y="741412"/>
                </a:lnTo>
                <a:cubicBezTo>
                  <a:pt x="214859" y="748143"/>
                  <a:pt x="203848" y="748143"/>
                  <a:pt x="197117" y="741412"/>
                </a:cubicBezTo>
                <a:lnTo>
                  <a:pt x="173698" y="717994"/>
                </a:lnTo>
                <a:cubicBezTo>
                  <a:pt x="166967" y="711263"/>
                  <a:pt x="166967" y="700252"/>
                  <a:pt x="173698" y="693521"/>
                </a:cubicBezTo>
                <a:close/>
                <a:moveTo>
                  <a:pt x="503619" y="98196"/>
                </a:moveTo>
                <a:moveTo>
                  <a:pt x="591007" y="0"/>
                </a:moveTo>
                <a:lnTo>
                  <a:pt x="839545" y="248513"/>
                </a:lnTo>
                <a:lnTo>
                  <a:pt x="283413" y="804633"/>
                </a:lnTo>
                <a:cubicBezTo>
                  <a:pt x="248527" y="839533"/>
                  <a:pt x="191389" y="839533"/>
                  <a:pt x="156490" y="804633"/>
                </a:cubicBezTo>
                <a:lnTo>
                  <a:pt x="34900" y="683043"/>
                </a:lnTo>
                <a:cubicBezTo>
                  <a:pt x="0" y="648144"/>
                  <a:pt x="0" y="591019"/>
                  <a:pt x="34900" y="556107"/>
                </a:cubicBezTo>
                <a:close/>
                <a:moveTo>
                  <a:pt x="691654" y="98196"/>
                </a:moveTo>
              </a:path>
            </a:pathLst>
          </a:custGeom>
          <a:solidFill>
            <a:srgbClr val="4FC4D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Freeform 431"/>
          <p:cNvSpPr/>
          <p:nvPr/>
        </p:nvSpPr>
        <p:spPr>
          <a:xfrm>
            <a:off x="11666879" y="118695"/>
            <a:ext cx="525121" cy="539336"/>
          </a:xfrm>
          <a:custGeom>
            <a:avLst/>
            <a:gdLst/>
            <a:ahLst/>
            <a:cxnLst/>
            <a:rect l="0" t="0" r="0" b="0"/>
            <a:pathLst>
              <a:path w="551255" h="566178">
                <a:moveTo>
                  <a:pt x="104139" y="258673"/>
                </a:moveTo>
                <a:lnTo>
                  <a:pt x="494041" y="0"/>
                </a:lnTo>
                <a:lnTo>
                  <a:pt x="551255" y="57226"/>
                </a:lnTo>
                <a:lnTo>
                  <a:pt x="275246" y="429767"/>
                </a:lnTo>
                <a:lnTo>
                  <a:pt x="153656" y="471969"/>
                </a:lnTo>
                <a:lnTo>
                  <a:pt x="74371" y="566178"/>
                </a:lnTo>
                <a:lnTo>
                  <a:pt x="0" y="491794"/>
                </a:lnTo>
                <a:lnTo>
                  <a:pt x="79286" y="397598"/>
                </a:lnTo>
                <a:close/>
                <a:moveTo>
                  <a:pt x="104139" y="258673"/>
                </a:moveTo>
              </a:path>
            </a:pathLst>
          </a:custGeom>
          <a:solidFill>
            <a:srgbClr val="4FC4D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Rectangle 434"/>
          <p:cNvSpPr/>
          <p:nvPr/>
        </p:nvSpPr>
        <p:spPr>
          <a:xfrm>
            <a:off x="7091882" y="5661935"/>
            <a:ext cx="5653478" cy="8656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96" b="1" dirty="0">
                <a:solidFill>
                  <a:srgbClr val="4D4D4F"/>
                </a:solidFill>
                <a:latin typeface="Arial"/>
              </a:rPr>
              <a:t>Сроки окончания</a:t>
            </a:r>
          </a:p>
          <a:p>
            <a:r>
              <a:rPr lang="ru-RU" sz="1896" b="1" dirty="0">
                <a:solidFill>
                  <a:srgbClr val="4D4D4F"/>
                </a:solidFill>
                <a:latin typeface="Arial"/>
              </a:rPr>
              <a:t> ремонта:</a:t>
            </a:r>
          </a:p>
          <a:p>
            <a:pPr marL="20952">
              <a:lnSpc>
                <a:spcPts val="2211"/>
              </a:lnSpc>
            </a:pPr>
            <a:r>
              <a:rPr lang="ru-RU" b="1">
                <a:solidFill>
                  <a:srgbClr val="F7F8F8"/>
                </a:solidFill>
                <a:latin typeface="Arial"/>
              </a:rPr>
              <a:t>3-4квартал </a:t>
            </a:r>
            <a:r>
              <a:rPr lang="ru-RU" b="1" dirty="0">
                <a:solidFill>
                  <a:srgbClr val="F7F8F8"/>
                </a:solidFill>
                <a:latin typeface="Arial"/>
              </a:rPr>
              <a:t>2023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6597A0-5432-4276-BB15-E49554817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3" y="3511550"/>
            <a:ext cx="4278762" cy="332757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9604A6-E779-4884-9AC3-3898FBF372B9}"/>
              </a:ext>
            </a:extLst>
          </p:cNvPr>
          <p:cNvSpPr/>
          <p:nvPr/>
        </p:nvSpPr>
        <p:spPr>
          <a:xfrm>
            <a:off x="3971176" y="18871"/>
            <a:ext cx="689367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196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14.02.2022 года головное здание ГБУЗ «Городская поликлиника № 64 ДЗМ» по адресу ул. Малая Семеновская 13 закрыто на капитальный ремонт в рамках реализации нового московского стандарта поликлиник. Прием прикрепленных пациентов осуществлялся врачами – терапевтами участковыми и врачами общей практики:</a:t>
            </a:r>
          </a:p>
          <a:p>
            <a:pPr marL="45720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 базе филиала 1 ГБУЗ «Городская поликлиника № 64 ДЗМ»;</a:t>
            </a:r>
          </a:p>
          <a:p>
            <a:pPr marL="45720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на базе ГБУЗ «ГКБ им. Ф. И. </a:t>
            </a:r>
            <a:r>
              <a:rPr lang="ru-RU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Иноземцева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ДЗМ» по адресу ул. </a:t>
            </a:r>
            <a:r>
              <a:rPr lang="ru-RU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Фортунатовская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д. 1 к. 10. </a:t>
            </a:r>
          </a:p>
          <a:p>
            <a:pPr marL="45720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Прием врачами – специалистами осуществляется на базе всех филиалов.</a:t>
            </a:r>
          </a:p>
          <a:p>
            <a:pPr marL="457200" indent="44196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22.03.2022 г. открыло свои двери для приема пациентов по предварительной записи медицинское подразделение ГБУЗ «Городская поликлиника № 64 ДЗМ», расположенное по адресу: г. Москва, Госпитальный Вал, дом 5, строение 7, в котором ведут прием 3 врача общей практики и осуществляет забор биологического материала 1 процедурный кабинет. </a:t>
            </a:r>
          </a:p>
          <a:p>
            <a:pPr marL="457200" indent="44196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18.07.2022 года здание филиала 1 ГБУЗ «Городская поликлиника № 64 ДЗМ» по адресу 2-я Пугачевская д. 8 закрыто на капитальный ремонт в рамках реализации нового московского стандарта поликлиник. Прием прикрепленных пациентов к головному зданию ГБУЗ «Городская поликлиника № 64 ДЗМ» осуществляется врачами – терапевтами участковыми и врачами общей практики:</a:t>
            </a:r>
          </a:p>
          <a:p>
            <a:pPr marL="457200" indent="44196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 базе филиала 2 ГБУЗ «Городская поликлиника № 64 ДЗМ»;</a:t>
            </a:r>
          </a:p>
          <a:p>
            <a:pPr marL="457200" indent="44196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 базе ГБУЗ «ГКБ им. Ф. И. </a:t>
            </a:r>
            <a:r>
              <a:rPr lang="ru-RU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Иноземцева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ДЗМ» по адресу ул. </a:t>
            </a:r>
            <a:r>
              <a:rPr lang="ru-RU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Фортунатовская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д. 1 к. 10;</a:t>
            </a:r>
          </a:p>
          <a:p>
            <a:pPr marL="457200" indent="44196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 базе структурного подразделения, расположенного по адресу: г. Москва, Госпитальный Вал, дом 5, строение 7;</a:t>
            </a:r>
          </a:p>
          <a:p>
            <a:pPr marL="457200" indent="44196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Прием прикрепленных пациентов к филиалу 1 ГБУЗ «Городская поликлиника № 64 ДЗМ» осуществляется врачами – терапевтами участковыми и врачами общей практики:</a:t>
            </a:r>
          </a:p>
          <a:p>
            <a:pPr marL="457200" indent="44196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 базе филиала 3 ГБУЗ «Городская поликлиника № 64 ДЗМ»;</a:t>
            </a:r>
          </a:p>
          <a:p>
            <a:pPr marL="457200" indent="44196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Прием врачами – специалистами осуществляется на базе всех филиалов.</a:t>
            </a:r>
          </a:p>
          <a:p>
            <a:pPr marL="457200" algn="just"/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Ориентировочные сроки возобновления работы головного здания и филиала 1 ГБУЗ «Городская поликлиника № 64 ДЗМ» 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кварталы 2023 года.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3" name="Picture 279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653" cy="6858653"/>
          </a:xfrm>
          <a:prstGeom prst="rect">
            <a:avLst/>
          </a:prstGeom>
          <a:noFill/>
        </p:spPr>
      </p:pic>
      <p:pic>
        <p:nvPicPr>
          <p:cNvPr id="2794" name="Picture 279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4902" y="-12425"/>
            <a:ext cx="9537098" cy="6882849"/>
          </a:xfrm>
          <a:prstGeom prst="rect">
            <a:avLst/>
          </a:prstGeom>
          <a:noFill/>
        </p:spPr>
      </p:pic>
      <p:sp>
        <p:nvSpPr>
          <p:cNvPr id="2795" name="Freeform 2795"/>
          <p:cNvSpPr/>
          <p:nvPr/>
        </p:nvSpPr>
        <p:spPr>
          <a:xfrm>
            <a:off x="5558477" y="2870892"/>
            <a:ext cx="1241595" cy="1116878"/>
          </a:xfrm>
          <a:custGeom>
            <a:avLst/>
            <a:gdLst/>
            <a:ahLst/>
            <a:cxnLst/>
            <a:rect l="0" t="0" r="0" b="0"/>
            <a:pathLst>
              <a:path w="1303387" h="1172463">
                <a:moveTo>
                  <a:pt x="651700" y="1172463"/>
                </a:moveTo>
                <a:cubicBezTo>
                  <a:pt x="615582" y="1172463"/>
                  <a:pt x="580707" y="1161643"/>
                  <a:pt x="550837" y="1141209"/>
                </a:cubicBezTo>
                <a:lnTo>
                  <a:pt x="535089" y="1130465"/>
                </a:lnTo>
                <a:cubicBezTo>
                  <a:pt x="38595" y="792111"/>
                  <a:pt x="0" y="508558"/>
                  <a:pt x="0" y="429704"/>
                </a:cubicBezTo>
                <a:cubicBezTo>
                  <a:pt x="0" y="300367"/>
                  <a:pt x="56109" y="180543"/>
                  <a:pt x="150520" y="100622"/>
                </a:cubicBezTo>
                <a:lnTo>
                  <a:pt x="238836" y="43357"/>
                </a:lnTo>
                <a:cubicBezTo>
                  <a:pt x="242011" y="41795"/>
                  <a:pt x="246659" y="39649"/>
                  <a:pt x="251473" y="37515"/>
                </a:cubicBezTo>
                <a:cubicBezTo>
                  <a:pt x="254038" y="36322"/>
                  <a:pt x="258242" y="34455"/>
                  <a:pt x="264084" y="32118"/>
                </a:cubicBezTo>
                <a:cubicBezTo>
                  <a:pt x="268351" y="30391"/>
                  <a:pt x="273672" y="28321"/>
                  <a:pt x="279095" y="26365"/>
                </a:cubicBezTo>
                <a:cubicBezTo>
                  <a:pt x="280505" y="25857"/>
                  <a:pt x="285610" y="24117"/>
                  <a:pt x="291605" y="22212"/>
                </a:cubicBezTo>
                <a:cubicBezTo>
                  <a:pt x="294297" y="21361"/>
                  <a:pt x="296799" y="20637"/>
                  <a:pt x="299148" y="20027"/>
                </a:cubicBezTo>
                <a:cubicBezTo>
                  <a:pt x="327889" y="11417"/>
                  <a:pt x="371805" y="1358"/>
                  <a:pt x="423075" y="63"/>
                </a:cubicBezTo>
                <a:lnTo>
                  <a:pt x="562419" y="20205"/>
                </a:lnTo>
                <a:cubicBezTo>
                  <a:pt x="593242" y="29756"/>
                  <a:pt x="623214" y="42646"/>
                  <a:pt x="651890" y="58686"/>
                </a:cubicBezTo>
                <a:cubicBezTo>
                  <a:pt x="702512" y="30581"/>
                  <a:pt x="757211" y="12077"/>
                  <a:pt x="813066" y="4254"/>
                </a:cubicBezTo>
                <a:lnTo>
                  <a:pt x="904899" y="0"/>
                </a:lnTo>
                <a:lnTo>
                  <a:pt x="929956" y="4330"/>
                </a:lnTo>
                <a:cubicBezTo>
                  <a:pt x="932103" y="4699"/>
                  <a:pt x="974965" y="12268"/>
                  <a:pt x="1002169" y="19481"/>
                </a:cubicBezTo>
                <a:lnTo>
                  <a:pt x="1011059" y="21971"/>
                </a:lnTo>
                <a:cubicBezTo>
                  <a:pt x="1015643" y="23317"/>
                  <a:pt x="1022374" y="25577"/>
                  <a:pt x="1027442" y="27546"/>
                </a:cubicBezTo>
                <a:cubicBezTo>
                  <a:pt x="1194193" y="87934"/>
                  <a:pt x="1303387" y="246138"/>
                  <a:pt x="1303387" y="429704"/>
                </a:cubicBezTo>
                <a:cubicBezTo>
                  <a:pt x="1303387" y="508508"/>
                  <a:pt x="1264805" y="791946"/>
                  <a:pt x="768209" y="1130528"/>
                </a:cubicBezTo>
                <a:lnTo>
                  <a:pt x="752398" y="1141323"/>
                </a:lnTo>
                <a:cubicBezTo>
                  <a:pt x="722756" y="1161643"/>
                  <a:pt x="687882" y="1172463"/>
                  <a:pt x="651700" y="1172463"/>
                </a:cubicBezTo>
              </a:path>
            </a:pathLst>
          </a:custGeom>
          <a:solidFill>
            <a:srgbClr val="4FC4D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6" name="Freeform 2796"/>
          <p:cNvSpPr/>
          <p:nvPr/>
        </p:nvSpPr>
        <p:spPr>
          <a:xfrm>
            <a:off x="5705564" y="3029681"/>
            <a:ext cx="947447" cy="812083"/>
          </a:xfrm>
          <a:custGeom>
            <a:avLst/>
            <a:gdLst/>
            <a:ahLst/>
            <a:cxnLst/>
            <a:rect l="0" t="0" r="0" b="0"/>
            <a:pathLst>
              <a:path w="994600" h="852499">
                <a:moveTo>
                  <a:pt x="483692" y="846886"/>
                </a:moveTo>
                <a:cubicBezTo>
                  <a:pt x="491896" y="852499"/>
                  <a:pt x="502691" y="852499"/>
                  <a:pt x="510882" y="846886"/>
                </a:cubicBezTo>
                <a:lnTo>
                  <a:pt x="526821" y="836003"/>
                </a:lnTo>
                <a:cubicBezTo>
                  <a:pt x="574712" y="803338"/>
                  <a:pt x="994600" y="509727"/>
                  <a:pt x="994600" y="262775"/>
                </a:cubicBezTo>
                <a:cubicBezTo>
                  <a:pt x="994600" y="143942"/>
                  <a:pt x="925347" y="43764"/>
                  <a:pt x="817270" y="4597"/>
                </a:cubicBezTo>
                <a:cubicBezTo>
                  <a:pt x="816203" y="4203"/>
                  <a:pt x="813599" y="3378"/>
                  <a:pt x="810526" y="2413"/>
                </a:cubicBezTo>
                <a:cubicBezTo>
                  <a:pt x="802931" y="0"/>
                  <a:pt x="795159" y="5664"/>
                  <a:pt x="795159" y="13652"/>
                </a:cubicBezTo>
                <a:lnTo>
                  <a:pt x="795159" y="97764"/>
                </a:lnTo>
                <a:cubicBezTo>
                  <a:pt x="795159" y="104394"/>
                  <a:pt x="798664" y="110642"/>
                  <a:pt x="804519" y="113779"/>
                </a:cubicBezTo>
                <a:cubicBezTo>
                  <a:pt x="858037" y="142494"/>
                  <a:pt x="889520" y="197129"/>
                  <a:pt x="889520" y="262775"/>
                </a:cubicBezTo>
                <a:cubicBezTo>
                  <a:pt x="889520" y="339598"/>
                  <a:pt x="816457" y="450278"/>
                  <a:pt x="683742" y="574446"/>
                </a:cubicBezTo>
                <a:cubicBezTo>
                  <a:pt x="615975" y="637921"/>
                  <a:pt x="548512" y="690334"/>
                  <a:pt x="507314" y="720801"/>
                </a:cubicBezTo>
                <a:cubicBezTo>
                  <a:pt x="501319" y="725233"/>
                  <a:pt x="493255" y="725233"/>
                  <a:pt x="487273" y="720801"/>
                </a:cubicBezTo>
                <a:cubicBezTo>
                  <a:pt x="446062" y="690334"/>
                  <a:pt x="378613" y="637921"/>
                  <a:pt x="310833" y="574446"/>
                </a:cubicBezTo>
                <a:cubicBezTo>
                  <a:pt x="178118" y="450278"/>
                  <a:pt x="105080" y="339598"/>
                  <a:pt x="105080" y="262775"/>
                </a:cubicBezTo>
                <a:cubicBezTo>
                  <a:pt x="105080" y="197129"/>
                  <a:pt x="136538" y="142494"/>
                  <a:pt x="190068" y="113779"/>
                </a:cubicBezTo>
                <a:cubicBezTo>
                  <a:pt x="195911" y="110642"/>
                  <a:pt x="199416" y="104394"/>
                  <a:pt x="199416" y="97764"/>
                </a:cubicBezTo>
                <a:lnTo>
                  <a:pt x="199416" y="13652"/>
                </a:lnTo>
                <a:cubicBezTo>
                  <a:pt x="199416" y="5664"/>
                  <a:pt x="191643" y="0"/>
                  <a:pt x="184049" y="2413"/>
                </a:cubicBezTo>
                <a:cubicBezTo>
                  <a:pt x="180975" y="3378"/>
                  <a:pt x="178372" y="4203"/>
                  <a:pt x="177305" y="4597"/>
                </a:cubicBezTo>
                <a:cubicBezTo>
                  <a:pt x="69228" y="43764"/>
                  <a:pt x="0" y="143942"/>
                  <a:pt x="0" y="262775"/>
                </a:cubicBezTo>
                <a:cubicBezTo>
                  <a:pt x="0" y="509727"/>
                  <a:pt x="419862" y="803338"/>
                  <a:pt x="467767" y="836003"/>
                </a:cubicBezTo>
                <a:close/>
                <a:moveTo>
                  <a:pt x="483692" y="846886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7" name="Freeform 2797"/>
          <p:cNvSpPr/>
          <p:nvPr/>
        </p:nvSpPr>
        <p:spPr>
          <a:xfrm>
            <a:off x="5926515" y="3017750"/>
            <a:ext cx="505522" cy="529488"/>
          </a:xfrm>
          <a:custGeom>
            <a:avLst/>
            <a:gdLst/>
            <a:ahLst/>
            <a:cxnLst/>
            <a:rect l="0" t="0" r="0" b="0"/>
            <a:pathLst>
              <a:path w="530681" h="555840">
                <a:moveTo>
                  <a:pt x="257530" y="256705"/>
                </a:moveTo>
                <a:cubicBezTo>
                  <a:pt x="261352" y="262077"/>
                  <a:pt x="269328" y="262077"/>
                  <a:pt x="273138" y="256705"/>
                </a:cubicBezTo>
                <a:lnTo>
                  <a:pt x="308152" y="207518"/>
                </a:lnTo>
                <a:cubicBezTo>
                  <a:pt x="338695" y="164580"/>
                  <a:pt x="375144" y="134760"/>
                  <a:pt x="416724" y="118695"/>
                </a:cubicBezTo>
                <a:cubicBezTo>
                  <a:pt x="420991" y="117044"/>
                  <a:pt x="425576" y="120371"/>
                  <a:pt x="425576" y="124918"/>
                </a:cubicBezTo>
                <a:lnTo>
                  <a:pt x="425614" y="543788"/>
                </a:lnTo>
                <a:cubicBezTo>
                  <a:pt x="425614" y="551751"/>
                  <a:pt x="435164" y="555840"/>
                  <a:pt x="440956" y="550367"/>
                </a:cubicBezTo>
                <a:cubicBezTo>
                  <a:pt x="441718" y="549655"/>
                  <a:pt x="442264" y="549122"/>
                  <a:pt x="442505" y="548919"/>
                </a:cubicBezTo>
                <a:cubicBezTo>
                  <a:pt x="472071" y="520877"/>
                  <a:pt x="498537" y="493598"/>
                  <a:pt x="521359" y="467588"/>
                </a:cubicBezTo>
                <a:lnTo>
                  <a:pt x="521448" y="467525"/>
                </a:lnTo>
                <a:cubicBezTo>
                  <a:pt x="527405" y="460755"/>
                  <a:pt x="530681" y="452031"/>
                  <a:pt x="530681" y="443014"/>
                </a:cubicBezTo>
                <a:lnTo>
                  <a:pt x="530681" y="18606"/>
                </a:lnTo>
                <a:cubicBezTo>
                  <a:pt x="530681" y="9856"/>
                  <a:pt x="524014" y="2540"/>
                  <a:pt x="515301" y="1766"/>
                </a:cubicBezTo>
                <a:cubicBezTo>
                  <a:pt x="505688" y="902"/>
                  <a:pt x="493927" y="0"/>
                  <a:pt x="487387" y="0"/>
                </a:cubicBezTo>
                <a:cubicBezTo>
                  <a:pt x="408609" y="0"/>
                  <a:pt x="332066" y="32246"/>
                  <a:pt x="270420" y="91047"/>
                </a:cubicBezTo>
                <a:cubicBezTo>
                  <a:pt x="267563" y="93790"/>
                  <a:pt x="263117" y="93790"/>
                  <a:pt x="260260" y="91047"/>
                </a:cubicBezTo>
                <a:cubicBezTo>
                  <a:pt x="198615" y="32246"/>
                  <a:pt x="122085" y="0"/>
                  <a:pt x="43294" y="0"/>
                </a:cubicBezTo>
                <a:cubicBezTo>
                  <a:pt x="36754" y="0"/>
                  <a:pt x="24994" y="902"/>
                  <a:pt x="15392" y="1766"/>
                </a:cubicBezTo>
                <a:cubicBezTo>
                  <a:pt x="6667" y="2540"/>
                  <a:pt x="0" y="9856"/>
                  <a:pt x="0" y="18606"/>
                </a:cubicBezTo>
                <a:lnTo>
                  <a:pt x="0" y="443014"/>
                </a:lnTo>
                <a:cubicBezTo>
                  <a:pt x="0" y="452031"/>
                  <a:pt x="3276" y="460755"/>
                  <a:pt x="9233" y="467525"/>
                </a:cubicBezTo>
                <a:lnTo>
                  <a:pt x="9322" y="467588"/>
                </a:lnTo>
                <a:cubicBezTo>
                  <a:pt x="32144" y="493598"/>
                  <a:pt x="58623" y="520877"/>
                  <a:pt x="88176" y="548919"/>
                </a:cubicBezTo>
                <a:cubicBezTo>
                  <a:pt x="88417" y="549122"/>
                  <a:pt x="88963" y="549655"/>
                  <a:pt x="89725" y="550367"/>
                </a:cubicBezTo>
                <a:cubicBezTo>
                  <a:pt x="95517" y="555840"/>
                  <a:pt x="105067" y="551751"/>
                  <a:pt x="105067" y="543788"/>
                </a:cubicBezTo>
                <a:lnTo>
                  <a:pt x="105092" y="124918"/>
                </a:lnTo>
                <a:cubicBezTo>
                  <a:pt x="105092" y="120371"/>
                  <a:pt x="109702" y="117044"/>
                  <a:pt x="113957" y="118695"/>
                </a:cubicBezTo>
                <a:cubicBezTo>
                  <a:pt x="155537" y="134760"/>
                  <a:pt x="191986" y="164580"/>
                  <a:pt x="222542" y="207518"/>
                </a:cubicBezTo>
                <a:close/>
                <a:moveTo>
                  <a:pt x="257530" y="256705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98" name="Picture 279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12098" cy="12098"/>
          </a:xfrm>
          <a:prstGeom prst="rect">
            <a:avLst/>
          </a:prstGeom>
          <a:noFill/>
        </p:spPr>
      </p:pic>
      <p:pic>
        <p:nvPicPr>
          <p:cNvPr id="2799" name="Picture 279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12098" cy="1209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29BC0B-49A2-4CF9-849E-18B47486234A}"/>
              </a:ext>
            </a:extLst>
          </p:cNvPr>
          <p:cNvSpPr txBox="1"/>
          <p:nvPr/>
        </p:nvSpPr>
        <p:spPr>
          <a:xfrm>
            <a:off x="4633272" y="1535124"/>
            <a:ext cx="3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reeform 10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7" name="Picture 10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8" name="Freeform 108"/>
          <p:cNvSpPr/>
          <p:nvPr/>
        </p:nvSpPr>
        <p:spPr>
          <a:xfrm>
            <a:off x="694944" y="1108377"/>
            <a:ext cx="10137648" cy="3093721"/>
          </a:xfrm>
          <a:custGeom>
            <a:avLst/>
            <a:gdLst/>
            <a:ahLst/>
            <a:cxnLst/>
            <a:rect l="0" t="0" r="0" b="0"/>
            <a:pathLst>
              <a:path w="10137648" h="3093721">
                <a:moveTo>
                  <a:pt x="0" y="60453"/>
                </a:moveTo>
                <a:cubicBezTo>
                  <a:pt x="0" y="27052"/>
                  <a:pt x="27063" y="0"/>
                  <a:pt x="60451" y="0"/>
                </a:cubicBezTo>
                <a:lnTo>
                  <a:pt x="10077196" y="0"/>
                </a:lnTo>
                <a:cubicBezTo>
                  <a:pt x="10110597" y="0"/>
                  <a:pt x="10137648" y="27052"/>
                  <a:pt x="10137648" y="60453"/>
                </a:cubicBezTo>
                <a:lnTo>
                  <a:pt x="10137648" y="3033268"/>
                </a:lnTo>
                <a:cubicBezTo>
                  <a:pt x="10137648" y="3066669"/>
                  <a:pt x="10110597" y="3093721"/>
                  <a:pt x="10077196" y="3093721"/>
                </a:cubicBezTo>
                <a:lnTo>
                  <a:pt x="60451" y="3093721"/>
                </a:lnTo>
                <a:cubicBezTo>
                  <a:pt x="27063" y="3093721"/>
                  <a:pt x="0" y="3066669"/>
                  <a:pt x="0" y="3033268"/>
                </a:cubicBezTo>
                <a:close/>
                <a:moveTo>
                  <a:pt x="4977891" y="5733288"/>
                </a:moveTo>
              </a:path>
            </a:pathLst>
          </a:custGeom>
          <a:solidFill>
            <a:srgbClr val="B7E4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Freeform 109"/>
          <p:cNvSpPr/>
          <p:nvPr/>
        </p:nvSpPr>
        <p:spPr>
          <a:xfrm>
            <a:off x="4870703" y="1309116"/>
            <a:ext cx="1440181" cy="2721864"/>
          </a:xfrm>
          <a:custGeom>
            <a:avLst/>
            <a:gdLst/>
            <a:ahLst/>
            <a:cxnLst/>
            <a:rect l="0" t="0" r="0" b="0"/>
            <a:pathLst>
              <a:path w="1440181" h="2721864">
                <a:moveTo>
                  <a:pt x="0" y="64770"/>
                </a:moveTo>
                <a:cubicBezTo>
                  <a:pt x="0" y="28956"/>
                  <a:pt x="28956" y="0"/>
                  <a:pt x="64770" y="0"/>
                </a:cubicBezTo>
                <a:lnTo>
                  <a:pt x="1375411" y="0"/>
                </a:lnTo>
                <a:cubicBezTo>
                  <a:pt x="1411225" y="0"/>
                  <a:pt x="1440181" y="28956"/>
                  <a:pt x="1440181" y="64770"/>
                </a:cubicBezTo>
                <a:lnTo>
                  <a:pt x="1440181" y="2657095"/>
                </a:lnTo>
                <a:cubicBezTo>
                  <a:pt x="1440181" y="2692908"/>
                  <a:pt x="1411225" y="2721864"/>
                  <a:pt x="1375411" y="2721864"/>
                </a:cubicBezTo>
                <a:lnTo>
                  <a:pt x="64770" y="2721864"/>
                </a:lnTo>
                <a:cubicBezTo>
                  <a:pt x="28956" y="2721864"/>
                  <a:pt x="0" y="2692908"/>
                  <a:pt x="0" y="2657095"/>
                </a:cubicBezTo>
                <a:close/>
                <a:moveTo>
                  <a:pt x="613411" y="5548884"/>
                </a:moveTo>
              </a:path>
            </a:pathLst>
          </a:custGeom>
          <a:solidFill>
            <a:srgbClr val="D3EFF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Freeform 110"/>
          <p:cNvSpPr/>
          <p:nvPr/>
        </p:nvSpPr>
        <p:spPr>
          <a:xfrm>
            <a:off x="6915911" y="1271016"/>
            <a:ext cx="1440181" cy="2721864"/>
          </a:xfrm>
          <a:custGeom>
            <a:avLst/>
            <a:gdLst/>
            <a:ahLst/>
            <a:cxnLst/>
            <a:rect l="0" t="0" r="0" b="0"/>
            <a:pathLst>
              <a:path w="1440181" h="2721864">
                <a:moveTo>
                  <a:pt x="0" y="64770"/>
                </a:moveTo>
                <a:cubicBezTo>
                  <a:pt x="0" y="28956"/>
                  <a:pt x="28957" y="0"/>
                  <a:pt x="64770" y="0"/>
                </a:cubicBezTo>
                <a:lnTo>
                  <a:pt x="1375410" y="0"/>
                </a:lnTo>
                <a:cubicBezTo>
                  <a:pt x="1411224" y="0"/>
                  <a:pt x="1440181" y="28956"/>
                  <a:pt x="1440181" y="64770"/>
                </a:cubicBezTo>
                <a:lnTo>
                  <a:pt x="1440181" y="2657095"/>
                </a:lnTo>
                <a:cubicBezTo>
                  <a:pt x="1440181" y="2692908"/>
                  <a:pt x="1411224" y="2721864"/>
                  <a:pt x="1375410" y="2721864"/>
                </a:cubicBezTo>
                <a:lnTo>
                  <a:pt x="64770" y="2721864"/>
                </a:lnTo>
                <a:cubicBezTo>
                  <a:pt x="28957" y="2721864"/>
                  <a:pt x="0" y="2692908"/>
                  <a:pt x="0" y="2657095"/>
                </a:cubicBezTo>
                <a:close/>
                <a:moveTo>
                  <a:pt x="-1393697" y="5586984"/>
                </a:moveTo>
              </a:path>
            </a:pathLst>
          </a:custGeom>
          <a:solidFill>
            <a:srgbClr val="D3EFF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>
            <a:off x="8961119" y="1296924"/>
            <a:ext cx="1440181" cy="2723388"/>
          </a:xfrm>
          <a:custGeom>
            <a:avLst/>
            <a:gdLst/>
            <a:ahLst/>
            <a:cxnLst/>
            <a:rect l="0" t="0" r="0" b="0"/>
            <a:pathLst>
              <a:path w="1440181" h="2723388">
                <a:moveTo>
                  <a:pt x="0" y="64771"/>
                </a:moveTo>
                <a:cubicBezTo>
                  <a:pt x="0" y="28956"/>
                  <a:pt x="28957" y="0"/>
                  <a:pt x="64771" y="0"/>
                </a:cubicBezTo>
                <a:lnTo>
                  <a:pt x="1375411" y="0"/>
                </a:lnTo>
                <a:cubicBezTo>
                  <a:pt x="1411224" y="0"/>
                  <a:pt x="1440181" y="28956"/>
                  <a:pt x="1440181" y="64771"/>
                </a:cubicBezTo>
                <a:lnTo>
                  <a:pt x="1440181" y="2658619"/>
                </a:lnTo>
                <a:cubicBezTo>
                  <a:pt x="1440181" y="2694432"/>
                  <a:pt x="1411224" y="2723388"/>
                  <a:pt x="1375411" y="2723388"/>
                </a:cubicBezTo>
                <a:lnTo>
                  <a:pt x="64771" y="2723388"/>
                </a:lnTo>
                <a:cubicBezTo>
                  <a:pt x="28957" y="2723388"/>
                  <a:pt x="0" y="2694432"/>
                  <a:pt x="0" y="2658619"/>
                </a:cubicBezTo>
                <a:close/>
                <a:moveTo>
                  <a:pt x="-3464814" y="5561076"/>
                </a:moveTo>
              </a:path>
            </a:pathLst>
          </a:custGeom>
          <a:solidFill>
            <a:srgbClr val="D3EFF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 112"/>
          <p:cNvSpPr/>
          <p:nvPr/>
        </p:nvSpPr>
        <p:spPr>
          <a:xfrm>
            <a:off x="2791348" y="1298448"/>
            <a:ext cx="1440181" cy="2721864"/>
          </a:xfrm>
          <a:custGeom>
            <a:avLst/>
            <a:gdLst/>
            <a:ahLst/>
            <a:cxnLst/>
            <a:rect l="0" t="0" r="0" b="0"/>
            <a:pathLst>
              <a:path w="1440181" h="2721864">
                <a:moveTo>
                  <a:pt x="0" y="64770"/>
                </a:moveTo>
                <a:cubicBezTo>
                  <a:pt x="0" y="28956"/>
                  <a:pt x="28956" y="0"/>
                  <a:pt x="64771" y="0"/>
                </a:cubicBezTo>
                <a:lnTo>
                  <a:pt x="1375410" y="0"/>
                </a:lnTo>
                <a:cubicBezTo>
                  <a:pt x="1411225" y="0"/>
                  <a:pt x="1440181" y="28956"/>
                  <a:pt x="1440181" y="64770"/>
                </a:cubicBezTo>
                <a:lnTo>
                  <a:pt x="1440181" y="2657095"/>
                </a:lnTo>
                <a:cubicBezTo>
                  <a:pt x="1440181" y="2692908"/>
                  <a:pt x="1411225" y="2721864"/>
                  <a:pt x="1375410" y="2721864"/>
                </a:cubicBezTo>
                <a:lnTo>
                  <a:pt x="64771" y="2721864"/>
                </a:lnTo>
                <a:cubicBezTo>
                  <a:pt x="28956" y="2721864"/>
                  <a:pt x="0" y="2692908"/>
                  <a:pt x="0" y="2657095"/>
                </a:cubicBezTo>
                <a:close/>
                <a:moveTo>
                  <a:pt x="2696719" y="5586984"/>
                </a:moveTo>
              </a:path>
            </a:pathLst>
          </a:custGeom>
          <a:solidFill>
            <a:srgbClr val="D3EFF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Freeform 113"/>
          <p:cNvSpPr/>
          <p:nvPr/>
        </p:nvSpPr>
        <p:spPr>
          <a:xfrm>
            <a:off x="694944" y="548641"/>
            <a:ext cx="10801349" cy="0"/>
          </a:xfrm>
          <a:custGeom>
            <a:avLst/>
            <a:gdLst/>
            <a:ahLst/>
            <a:cxnLst/>
            <a:rect l="0" t="0" r="0" b="0"/>
            <a:pathLst>
              <a:path w="10801349">
                <a:moveTo>
                  <a:pt x="0" y="0"/>
                </a:moveTo>
                <a:lnTo>
                  <a:pt x="10801349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4" name="Picture 11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0400" y="4890136"/>
            <a:ext cx="1725548" cy="1726564"/>
          </a:xfrm>
          <a:prstGeom prst="rect">
            <a:avLst/>
          </a:prstGeom>
          <a:noFill/>
        </p:spPr>
      </p:pic>
      <p:pic>
        <p:nvPicPr>
          <p:cNvPr id="115" name="Picture 1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8280" y="5606288"/>
            <a:ext cx="107695" cy="107696"/>
          </a:xfrm>
          <a:prstGeom prst="rect">
            <a:avLst/>
          </a:prstGeom>
          <a:noFill/>
        </p:spPr>
      </p:pic>
      <p:pic>
        <p:nvPicPr>
          <p:cNvPr id="116" name="Picture 11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8280" y="6124448"/>
            <a:ext cx="107695" cy="106172"/>
          </a:xfrm>
          <a:prstGeom prst="rect">
            <a:avLst/>
          </a:prstGeom>
          <a:noFill/>
        </p:spPr>
      </p:pic>
      <p:pic>
        <p:nvPicPr>
          <p:cNvPr id="117" name="Picture 11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388" y="1566672"/>
            <a:ext cx="694944" cy="694944"/>
          </a:xfrm>
          <a:prstGeom prst="rect">
            <a:avLst/>
          </a:prstGeom>
          <a:noFill/>
        </p:spPr>
      </p:pic>
      <p:pic>
        <p:nvPicPr>
          <p:cNvPr id="118" name="Picture 11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7175" y="2706625"/>
            <a:ext cx="719327" cy="720851"/>
          </a:xfrm>
          <a:prstGeom prst="rect">
            <a:avLst/>
          </a:prstGeom>
          <a:noFill/>
        </p:spPr>
      </p:pic>
      <p:pic>
        <p:nvPicPr>
          <p:cNvPr id="119" name="Picture 11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4460" y="2759965"/>
            <a:ext cx="665987" cy="664463"/>
          </a:xfrm>
          <a:prstGeom prst="rect">
            <a:avLst/>
          </a:prstGeom>
          <a:noFill/>
        </p:spPr>
      </p:pic>
      <p:pic>
        <p:nvPicPr>
          <p:cNvPr id="120" name="Picture 11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095" y="4927092"/>
            <a:ext cx="1414272" cy="1414272"/>
          </a:xfrm>
          <a:prstGeom prst="rect">
            <a:avLst/>
          </a:prstGeom>
          <a:noFill/>
        </p:spPr>
      </p:pic>
      <p:pic>
        <p:nvPicPr>
          <p:cNvPr id="121" name="Picture 11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5033773"/>
            <a:ext cx="1306067" cy="1304544"/>
          </a:xfrm>
          <a:prstGeom prst="rect">
            <a:avLst/>
          </a:prstGeom>
          <a:noFill/>
        </p:spPr>
      </p:pic>
      <p:sp>
        <p:nvSpPr>
          <p:cNvPr id="122" name="Rectangle 122"/>
          <p:cNvSpPr/>
          <p:nvPr/>
        </p:nvSpPr>
        <p:spPr>
          <a:xfrm>
            <a:off x="786993" y="596633"/>
            <a:ext cx="4002175" cy="430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002" b="0" i="0" spc="0" baseline="0" dirty="0">
                <a:latin typeface="Roboto"/>
              </a:rPr>
              <a:t>Основны</a:t>
            </a:r>
            <a:r>
              <a:rPr lang="ru-RU" sz="3002" b="0" i="0" spc="-13" baseline="0" dirty="0">
                <a:latin typeface="Roboto"/>
              </a:rPr>
              <a:t>е </a:t>
            </a:r>
            <a:r>
              <a:rPr lang="ru-RU" sz="3002" b="0" i="0" spc="0" baseline="0" dirty="0">
                <a:latin typeface="Roboto"/>
              </a:rPr>
              <a:t>показат</a:t>
            </a:r>
            <a:r>
              <a:rPr lang="ru-RU" sz="3002" b="0" i="0" spc="-13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ли</a:t>
            </a:r>
          </a:p>
        </p:txBody>
      </p:sp>
      <p:sp>
        <p:nvSpPr>
          <p:cNvPr id="123" name="Rectangle 123"/>
          <p:cNvSpPr/>
          <p:nvPr/>
        </p:nvSpPr>
        <p:spPr>
          <a:xfrm>
            <a:off x="2916682" y="1368299"/>
            <a:ext cx="1250342" cy="3792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98" b="0" i="0" spc="0" baseline="0" dirty="0">
                <a:latin typeface="Roboto"/>
              </a:rPr>
              <a:t>ГП № </a:t>
            </a:r>
            <a:r>
              <a:rPr lang="ru-RU" sz="1298" dirty="0">
                <a:latin typeface="Roboto"/>
              </a:rPr>
              <a:t>64</a:t>
            </a:r>
            <a:r>
              <a:rPr lang="ru-RU" sz="1298" b="0" i="0" spc="0" baseline="0" dirty="0">
                <a:latin typeface="Roboto"/>
              </a:rPr>
              <a:t> </a:t>
            </a:r>
          </a:p>
          <a:p>
            <a:pPr marL="0">
              <a:lnSpc>
                <a:spcPts val="1405"/>
              </a:lnSpc>
            </a:pPr>
            <a:r>
              <a:rPr lang="ru-RU" sz="1296" b="0" i="0" spc="0" baseline="0" dirty="0">
                <a:latin typeface="Roboto"/>
              </a:rPr>
              <a:t>Главное здание</a:t>
            </a:r>
          </a:p>
        </p:txBody>
      </p:sp>
      <p:sp>
        <p:nvSpPr>
          <p:cNvPr id="124" name="Rectangle 124"/>
          <p:cNvSpPr/>
          <p:nvPr/>
        </p:nvSpPr>
        <p:spPr>
          <a:xfrm>
            <a:off x="4962397" y="1402095"/>
            <a:ext cx="737381" cy="378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96" b="0" i="0" spc="0" baseline="0" dirty="0">
                <a:latin typeface="Roboto"/>
              </a:rPr>
              <a:t>ГП № </a:t>
            </a:r>
            <a:r>
              <a:rPr lang="ru-RU" sz="1296" dirty="0">
                <a:latin typeface="Roboto"/>
              </a:rPr>
              <a:t>64</a:t>
            </a:r>
            <a:endParaRPr lang="ru-RU" sz="1296" b="0" i="0" spc="0" baseline="0" dirty="0">
              <a:latin typeface="Roboto"/>
            </a:endParaRPr>
          </a:p>
          <a:p>
            <a:pPr marL="0">
              <a:lnSpc>
                <a:spcPts val="1404"/>
              </a:lnSpc>
            </a:pPr>
            <a:r>
              <a:rPr lang="ru-RU" sz="1296" b="0" i="0" spc="0" baseline="0" dirty="0">
                <a:latin typeface="Roboto"/>
              </a:rPr>
              <a:t>Филиал 1</a:t>
            </a:r>
          </a:p>
        </p:txBody>
      </p:sp>
      <p:sp>
        <p:nvSpPr>
          <p:cNvPr id="125" name="Rectangle 125"/>
          <p:cNvSpPr/>
          <p:nvPr/>
        </p:nvSpPr>
        <p:spPr>
          <a:xfrm>
            <a:off x="7008621" y="1363614"/>
            <a:ext cx="737381" cy="378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96" b="0" i="0" spc="0" baseline="0" dirty="0">
                <a:latin typeface="Roboto"/>
              </a:rPr>
              <a:t>ГП № </a:t>
            </a:r>
            <a:r>
              <a:rPr lang="ru-RU" sz="1296" dirty="0">
                <a:latin typeface="Roboto"/>
              </a:rPr>
              <a:t>64</a:t>
            </a:r>
            <a:r>
              <a:rPr lang="ru-RU" sz="1296" b="0" i="0" spc="0" baseline="0" dirty="0">
                <a:latin typeface="Roboto"/>
              </a:rPr>
              <a:t> </a:t>
            </a:r>
          </a:p>
          <a:p>
            <a:pPr marL="0">
              <a:lnSpc>
                <a:spcPts val="1404"/>
              </a:lnSpc>
            </a:pPr>
            <a:r>
              <a:rPr lang="ru-RU" sz="1296" b="0" i="0" spc="0" baseline="0" dirty="0">
                <a:latin typeface="Roboto"/>
              </a:rPr>
              <a:t>Филиал 2</a:t>
            </a:r>
          </a:p>
        </p:txBody>
      </p:sp>
      <p:sp>
        <p:nvSpPr>
          <p:cNvPr id="126" name="Rectangle 126"/>
          <p:cNvSpPr/>
          <p:nvPr/>
        </p:nvSpPr>
        <p:spPr>
          <a:xfrm>
            <a:off x="9054338" y="1383172"/>
            <a:ext cx="737381" cy="378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96" b="0" i="0" spc="0" baseline="0" dirty="0">
                <a:latin typeface="Roboto"/>
              </a:rPr>
              <a:t>ГП № </a:t>
            </a:r>
            <a:r>
              <a:rPr lang="ru-RU" sz="1296" dirty="0">
                <a:latin typeface="Roboto"/>
              </a:rPr>
              <a:t>64</a:t>
            </a:r>
            <a:r>
              <a:rPr lang="ru-RU" sz="1296" b="0" i="0" spc="0" baseline="0" dirty="0">
                <a:latin typeface="Roboto"/>
              </a:rPr>
              <a:t> </a:t>
            </a:r>
          </a:p>
          <a:p>
            <a:pPr marL="0">
              <a:lnSpc>
                <a:spcPts val="1403"/>
              </a:lnSpc>
            </a:pPr>
            <a:r>
              <a:rPr lang="ru-RU" sz="1296" b="0" i="0" spc="0" baseline="0" dirty="0">
                <a:latin typeface="Roboto"/>
              </a:rPr>
              <a:t>Филиал 3</a:t>
            </a:r>
          </a:p>
        </p:txBody>
      </p:sp>
      <p:sp>
        <p:nvSpPr>
          <p:cNvPr id="127" name="Rectangle 127"/>
          <p:cNvSpPr/>
          <p:nvPr/>
        </p:nvSpPr>
        <p:spPr>
          <a:xfrm>
            <a:off x="1074115" y="2307046"/>
            <a:ext cx="1006973" cy="2286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596" b="0" i="0" spc="0" baseline="0" dirty="0">
                <a:latin typeface="Roboto"/>
              </a:rPr>
              <a:t>Мощность</a:t>
            </a:r>
          </a:p>
        </p:txBody>
      </p:sp>
      <p:sp>
        <p:nvSpPr>
          <p:cNvPr id="128" name="Rectangle 128"/>
          <p:cNvSpPr/>
          <p:nvPr/>
        </p:nvSpPr>
        <p:spPr>
          <a:xfrm>
            <a:off x="2843960" y="1879635"/>
            <a:ext cx="1356690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1200" b="1" dirty="0">
                <a:latin typeface="Roboto"/>
              </a:rPr>
              <a:t>Капитальный </a:t>
            </a:r>
          </a:p>
          <a:p>
            <a:pPr marL="0"/>
            <a:r>
              <a:rPr lang="ru-RU" sz="1200" b="1" dirty="0">
                <a:latin typeface="Roboto"/>
              </a:rPr>
              <a:t>Ремонт</a:t>
            </a:r>
          </a:p>
          <a:p>
            <a:pPr marL="0"/>
            <a:endParaRPr lang="ru-RU" sz="1200" b="1" dirty="0">
              <a:latin typeface="Roboto"/>
            </a:endParaRPr>
          </a:p>
          <a:p>
            <a:pPr marL="0"/>
            <a:endParaRPr lang="ru-RU" sz="1200" b="1" dirty="0">
              <a:latin typeface="Roboto"/>
            </a:endParaRPr>
          </a:p>
          <a:p>
            <a:pPr marL="0"/>
            <a:r>
              <a:rPr lang="ru-RU" sz="1000" dirty="0">
                <a:latin typeface="Roboto"/>
              </a:rPr>
              <a:t>(расчетная мощность: </a:t>
            </a:r>
          </a:p>
          <a:p>
            <a:pPr marL="0"/>
            <a:r>
              <a:rPr lang="ru-RU" sz="1000" dirty="0">
                <a:latin typeface="Roboto"/>
              </a:rPr>
              <a:t>750 посещений)</a:t>
            </a:r>
            <a:endParaRPr lang="ru-RU" sz="1000" i="0" spc="0" baseline="0" dirty="0">
              <a:latin typeface="Roboto"/>
            </a:endParaRPr>
          </a:p>
        </p:txBody>
      </p:sp>
      <p:sp>
        <p:nvSpPr>
          <p:cNvPr id="132" name="Rectangle 132"/>
          <p:cNvSpPr/>
          <p:nvPr/>
        </p:nvSpPr>
        <p:spPr>
          <a:xfrm>
            <a:off x="7008621" y="1754647"/>
            <a:ext cx="644407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600" b="0" i="0" spc="0" baseline="0" dirty="0">
                <a:latin typeface="Roboto"/>
              </a:rPr>
              <a:t>964 </a:t>
            </a:r>
          </a:p>
        </p:txBody>
      </p:sp>
      <p:sp>
        <p:nvSpPr>
          <p:cNvPr id="135" name="Rectangle 135"/>
          <p:cNvSpPr/>
          <p:nvPr/>
        </p:nvSpPr>
        <p:spPr>
          <a:xfrm>
            <a:off x="4941789" y="1778080"/>
            <a:ext cx="644407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600" b="0" i="0" spc="0" baseline="0" dirty="0">
                <a:latin typeface="Roboto"/>
              </a:rPr>
              <a:t>550 </a:t>
            </a:r>
          </a:p>
        </p:txBody>
      </p:sp>
      <p:sp>
        <p:nvSpPr>
          <p:cNvPr id="136" name="Rectangle 136"/>
          <p:cNvSpPr/>
          <p:nvPr/>
        </p:nvSpPr>
        <p:spPr>
          <a:xfrm>
            <a:off x="4962397" y="2274367"/>
            <a:ext cx="3847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 </a:t>
            </a:r>
          </a:p>
        </p:txBody>
      </p:sp>
      <p:sp>
        <p:nvSpPr>
          <p:cNvPr id="137" name="Rectangle 137"/>
          <p:cNvSpPr/>
          <p:nvPr/>
        </p:nvSpPr>
        <p:spPr>
          <a:xfrm>
            <a:off x="4870703" y="2205459"/>
            <a:ext cx="1403605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посещений в смену по данным ЕМИАС</a:t>
            </a:r>
          </a:p>
          <a:p>
            <a:pPr marL="0"/>
            <a:r>
              <a:rPr lang="ru-RU" sz="1000" dirty="0">
                <a:latin typeface="Roboto"/>
              </a:rPr>
              <a:t>(расчетная мощность: </a:t>
            </a:r>
          </a:p>
          <a:p>
            <a:pPr marL="0"/>
            <a:r>
              <a:rPr lang="ru-RU" sz="1000" dirty="0">
                <a:latin typeface="Roboto"/>
              </a:rPr>
              <a:t>750 посещений)</a:t>
            </a:r>
            <a:r>
              <a:rPr lang="ru-RU" sz="1200" b="0" i="0" spc="0" baseline="0" dirty="0">
                <a:latin typeface="Roboto"/>
              </a:rPr>
              <a:t> </a:t>
            </a:r>
          </a:p>
        </p:txBody>
      </p:sp>
      <p:sp>
        <p:nvSpPr>
          <p:cNvPr id="138" name="Rectangle 138"/>
          <p:cNvSpPr/>
          <p:nvPr/>
        </p:nvSpPr>
        <p:spPr>
          <a:xfrm>
            <a:off x="9054338" y="1749440"/>
            <a:ext cx="644407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600" b="0" i="0" spc="0" baseline="0" dirty="0">
                <a:latin typeface="Roboto"/>
              </a:rPr>
              <a:t>755 </a:t>
            </a:r>
          </a:p>
        </p:txBody>
      </p:sp>
      <p:sp>
        <p:nvSpPr>
          <p:cNvPr id="143" name="Rectangle 143"/>
          <p:cNvSpPr/>
          <p:nvPr/>
        </p:nvSpPr>
        <p:spPr>
          <a:xfrm>
            <a:off x="842467" y="3456142"/>
            <a:ext cx="1555255" cy="4399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596" b="0" i="0" spc="0" baseline="0" dirty="0">
                <a:latin typeface="Roboto"/>
              </a:rPr>
              <a:t>Прикрепленное </a:t>
            </a:r>
          </a:p>
          <a:p>
            <a:pPr marL="249936">
              <a:lnSpc>
                <a:spcPts val="1727"/>
              </a:lnSpc>
            </a:pPr>
            <a:r>
              <a:rPr lang="ru-RU" sz="1596" b="0" i="0" spc="0" baseline="0" dirty="0">
                <a:latin typeface="Roboto"/>
              </a:rPr>
              <a:t>население</a:t>
            </a:r>
          </a:p>
        </p:txBody>
      </p:sp>
      <p:sp>
        <p:nvSpPr>
          <p:cNvPr id="145" name="Rectangle 145"/>
          <p:cNvSpPr/>
          <p:nvPr/>
        </p:nvSpPr>
        <p:spPr>
          <a:xfrm>
            <a:off x="4962397" y="3265983"/>
            <a:ext cx="1290418" cy="5180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человек (</a:t>
            </a:r>
            <a:r>
              <a:rPr lang="ru-RU" sz="1200" dirty="0">
                <a:latin typeface="Roboto"/>
              </a:rPr>
              <a:t>9370</a:t>
            </a:r>
            <a:endParaRPr lang="ru-RU" sz="1200" b="0" i="0" spc="0" baseline="0" dirty="0">
              <a:latin typeface="Roboto"/>
            </a:endParaRP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старше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трудоспособного </a:t>
            </a:r>
          </a:p>
        </p:txBody>
      </p:sp>
      <p:sp>
        <p:nvSpPr>
          <p:cNvPr id="146" name="Rectangle 146"/>
          <p:cNvSpPr/>
          <p:nvPr/>
        </p:nvSpPr>
        <p:spPr>
          <a:xfrm>
            <a:off x="4962397" y="3759492"/>
            <a:ext cx="709313" cy="1722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2" b="0" i="0" spc="0" baseline="0" dirty="0">
                <a:latin typeface="Roboto"/>
              </a:rPr>
              <a:t>возраста)</a:t>
            </a:r>
          </a:p>
        </p:txBody>
      </p:sp>
      <p:sp>
        <p:nvSpPr>
          <p:cNvPr id="147" name="Rectangle 147"/>
          <p:cNvSpPr/>
          <p:nvPr/>
        </p:nvSpPr>
        <p:spPr>
          <a:xfrm>
            <a:off x="7008621" y="2860055"/>
            <a:ext cx="1019510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600" dirty="0">
                <a:latin typeface="Roboto"/>
              </a:rPr>
              <a:t>44262</a:t>
            </a:r>
            <a:r>
              <a:rPr lang="ru-RU" sz="2600" b="0" i="0" spc="0" baseline="0" dirty="0">
                <a:latin typeface="Roboto"/>
              </a:rPr>
              <a:t> </a:t>
            </a:r>
          </a:p>
        </p:txBody>
      </p:sp>
      <p:sp>
        <p:nvSpPr>
          <p:cNvPr id="148" name="Rectangle 148"/>
          <p:cNvSpPr/>
          <p:nvPr/>
        </p:nvSpPr>
        <p:spPr>
          <a:xfrm>
            <a:off x="7008621" y="3227502"/>
            <a:ext cx="1290418" cy="6848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человек (</a:t>
            </a:r>
            <a:r>
              <a:rPr lang="ru-RU" sz="1200" dirty="0">
                <a:latin typeface="Roboto"/>
              </a:rPr>
              <a:t>14869</a:t>
            </a:r>
            <a:r>
              <a:rPr lang="ru-RU" sz="1200" b="0" i="0" spc="0" baseline="0" dirty="0">
                <a:latin typeface="Roboto"/>
              </a:rPr>
              <a:t>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 старше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трудоспособного </a:t>
            </a:r>
          </a:p>
          <a:p>
            <a:pPr marL="0">
              <a:lnSpc>
                <a:spcPts val="1296"/>
              </a:lnSpc>
            </a:pPr>
            <a:r>
              <a:rPr lang="ru-RU" sz="1200" b="0" i="0" spc="0" baseline="0" dirty="0">
                <a:latin typeface="Roboto"/>
              </a:rPr>
              <a:t>возраста)</a:t>
            </a:r>
          </a:p>
        </p:txBody>
      </p:sp>
      <p:sp>
        <p:nvSpPr>
          <p:cNvPr id="149" name="Rectangle 149"/>
          <p:cNvSpPr/>
          <p:nvPr/>
        </p:nvSpPr>
        <p:spPr>
          <a:xfrm>
            <a:off x="9054338" y="2875549"/>
            <a:ext cx="937757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600" dirty="0">
                <a:latin typeface="Roboto"/>
              </a:rPr>
              <a:t>39344</a:t>
            </a:r>
            <a:endParaRPr lang="ru-RU" sz="2600" b="0" i="0" spc="0" baseline="0" dirty="0">
              <a:latin typeface="Roboto"/>
            </a:endParaRPr>
          </a:p>
        </p:txBody>
      </p:sp>
      <p:sp>
        <p:nvSpPr>
          <p:cNvPr id="150" name="Rectangle 150"/>
          <p:cNvSpPr/>
          <p:nvPr/>
        </p:nvSpPr>
        <p:spPr>
          <a:xfrm>
            <a:off x="9054338" y="3268396"/>
            <a:ext cx="1290418" cy="6848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человек (</a:t>
            </a:r>
            <a:r>
              <a:rPr lang="ru-RU" sz="1200" dirty="0">
                <a:latin typeface="Roboto"/>
              </a:rPr>
              <a:t>13236</a:t>
            </a:r>
            <a:endParaRPr lang="ru-RU" sz="1200" b="0" i="0" spc="0" baseline="0" dirty="0">
              <a:latin typeface="Roboto"/>
            </a:endParaRP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 старше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трудоспособного </a:t>
            </a:r>
          </a:p>
          <a:p>
            <a:pPr marL="0">
              <a:lnSpc>
                <a:spcPts val="1296"/>
              </a:lnSpc>
            </a:pPr>
            <a:r>
              <a:rPr lang="ru-RU" sz="1200" b="0" i="0" spc="0" baseline="0" dirty="0">
                <a:latin typeface="Roboto"/>
              </a:rPr>
              <a:t>возраста)</a:t>
            </a:r>
          </a:p>
        </p:txBody>
      </p:sp>
      <p:sp>
        <p:nvSpPr>
          <p:cNvPr id="151" name="Rectangle 151"/>
          <p:cNvSpPr/>
          <p:nvPr/>
        </p:nvSpPr>
        <p:spPr>
          <a:xfrm>
            <a:off x="3969384" y="4498304"/>
            <a:ext cx="3942157" cy="2286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596" b="0" i="0" spc="0" baseline="0" dirty="0">
                <a:latin typeface="Roboto"/>
              </a:rPr>
              <a:t>Численность прикрепленного населения</a:t>
            </a:r>
          </a:p>
        </p:txBody>
      </p:sp>
      <p:sp>
        <p:nvSpPr>
          <p:cNvPr id="152" name="Rectangle 152"/>
          <p:cNvSpPr/>
          <p:nvPr/>
        </p:nvSpPr>
        <p:spPr>
          <a:xfrm>
            <a:off x="2886710" y="5543777"/>
            <a:ext cx="1519647" cy="5395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506" dirty="0">
                <a:latin typeface="Roboto"/>
              </a:rPr>
              <a:t>182148</a:t>
            </a:r>
            <a:endParaRPr lang="ru-RU" sz="3506" b="0" i="0" spc="0" baseline="0" dirty="0">
              <a:latin typeface="Roboto"/>
            </a:endParaRPr>
          </a:p>
        </p:txBody>
      </p:sp>
      <p:sp>
        <p:nvSpPr>
          <p:cNvPr id="153" name="Rectangle 153"/>
          <p:cNvSpPr/>
          <p:nvPr/>
        </p:nvSpPr>
        <p:spPr>
          <a:xfrm>
            <a:off x="2886710" y="6038430"/>
            <a:ext cx="588677" cy="1722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2" b="0" i="0" spc="0" baseline="0" dirty="0">
                <a:latin typeface="Roboto"/>
              </a:rPr>
              <a:t>человек</a:t>
            </a:r>
          </a:p>
        </p:txBody>
      </p:sp>
      <p:sp>
        <p:nvSpPr>
          <p:cNvPr id="154" name="Rectangle 154"/>
          <p:cNvSpPr/>
          <p:nvPr/>
        </p:nvSpPr>
        <p:spPr>
          <a:xfrm>
            <a:off x="7508747" y="5099395"/>
            <a:ext cx="577081" cy="2455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596" b="0" i="0" spc="0" baseline="0" dirty="0">
                <a:latin typeface="Roboto"/>
              </a:rPr>
              <a:t>78629</a:t>
            </a:r>
          </a:p>
        </p:txBody>
      </p:sp>
      <p:sp>
        <p:nvSpPr>
          <p:cNvPr id="155" name="Rectangle 155"/>
          <p:cNvSpPr/>
          <p:nvPr/>
        </p:nvSpPr>
        <p:spPr>
          <a:xfrm>
            <a:off x="5111241" y="6301171"/>
            <a:ext cx="692497" cy="2455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596" dirty="0">
                <a:latin typeface="Roboto"/>
              </a:rPr>
              <a:t>103519</a:t>
            </a:r>
            <a:endParaRPr lang="ru-RU" sz="1596" b="0" i="0" spc="0" baseline="0" dirty="0">
              <a:latin typeface="Roboto"/>
            </a:endParaRPr>
          </a:p>
        </p:txBody>
      </p:sp>
      <p:sp>
        <p:nvSpPr>
          <p:cNvPr id="156" name="Rectangle 156"/>
          <p:cNvSpPr/>
          <p:nvPr/>
        </p:nvSpPr>
        <p:spPr>
          <a:xfrm>
            <a:off x="7960106" y="5573878"/>
            <a:ext cx="2571473" cy="3642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Мужчины</a:t>
            </a:r>
            <a:r>
              <a:rPr lang="ru-RU" sz="1200" b="0" i="0" spc="-22" baseline="0" dirty="0">
                <a:latin typeface="Roboto"/>
              </a:rPr>
              <a:t> </a:t>
            </a:r>
            <a:r>
              <a:rPr lang="ru-RU" sz="1200" b="0" i="0" spc="0" baseline="0" dirty="0">
                <a:latin typeface="Roboto"/>
              </a:rPr>
              <a:t>(из них</a:t>
            </a:r>
            <a:r>
              <a:rPr lang="ru-RU" sz="1200" b="0" i="0" spc="-22" baseline="0" dirty="0">
                <a:latin typeface="Roboto"/>
              </a:rPr>
              <a:t> </a:t>
            </a:r>
            <a:r>
              <a:rPr lang="ru-RU" sz="1200" dirty="0">
                <a:latin typeface="Roboto"/>
              </a:rPr>
              <a:t>12697</a:t>
            </a:r>
            <a:r>
              <a:rPr lang="ru-RU" sz="1200" b="0" i="0" spc="0" baseline="0" dirty="0">
                <a:latin typeface="Roboto"/>
              </a:rPr>
              <a:t> человек </a:t>
            </a:r>
          </a:p>
          <a:p>
            <a:pPr marL="0">
              <a:lnSpc>
                <a:spcPts val="1440"/>
              </a:lnSpc>
            </a:pPr>
            <a:r>
              <a:rPr lang="ru-RU" sz="1202" b="0" i="0" spc="0" baseline="0" dirty="0">
                <a:latin typeface="Roboto"/>
              </a:rPr>
              <a:t>старше трудоспособного</a:t>
            </a:r>
            <a:r>
              <a:rPr lang="ru-RU" sz="1202" b="0" i="0" spc="-23" baseline="0" dirty="0">
                <a:latin typeface="Roboto"/>
              </a:rPr>
              <a:t> </a:t>
            </a:r>
            <a:r>
              <a:rPr lang="ru-RU" sz="1202" b="0" i="0" spc="0" baseline="0" dirty="0">
                <a:latin typeface="Roboto"/>
              </a:rPr>
              <a:t>возраста)</a:t>
            </a:r>
          </a:p>
        </p:txBody>
      </p:sp>
      <p:sp>
        <p:nvSpPr>
          <p:cNvPr id="157" name="Rectangle 157"/>
          <p:cNvSpPr/>
          <p:nvPr/>
        </p:nvSpPr>
        <p:spPr>
          <a:xfrm>
            <a:off x="7960106" y="6091124"/>
            <a:ext cx="2571601" cy="3642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Женщины</a:t>
            </a:r>
            <a:r>
              <a:rPr lang="ru-RU" sz="1200" b="0" i="0" spc="-34" baseline="0" dirty="0">
                <a:latin typeface="Roboto"/>
              </a:rPr>
              <a:t> </a:t>
            </a:r>
            <a:r>
              <a:rPr lang="ru-RU" sz="1200" b="0" i="0" spc="0" baseline="0" dirty="0">
                <a:latin typeface="Roboto"/>
              </a:rPr>
              <a:t>(из них</a:t>
            </a:r>
            <a:r>
              <a:rPr lang="ru-RU" sz="1200" b="0" i="0" spc="-22" baseline="0" dirty="0">
                <a:latin typeface="Roboto"/>
              </a:rPr>
              <a:t> 25383</a:t>
            </a:r>
            <a:r>
              <a:rPr lang="ru-RU" sz="1200" b="0" i="0" spc="0" baseline="0" dirty="0">
                <a:latin typeface="Roboto"/>
              </a:rPr>
              <a:t> человека </a:t>
            </a:r>
          </a:p>
          <a:p>
            <a:pPr marL="0">
              <a:lnSpc>
                <a:spcPts val="1439"/>
              </a:lnSpc>
            </a:pPr>
            <a:r>
              <a:rPr lang="ru-RU" sz="1200" b="0" i="0" spc="0" baseline="0" dirty="0">
                <a:latin typeface="Roboto"/>
              </a:rPr>
              <a:t>старше трудоспособного</a:t>
            </a:r>
            <a:r>
              <a:rPr lang="ru-RU" sz="1200" b="0" i="0" spc="-22" baseline="0" dirty="0">
                <a:latin typeface="Roboto"/>
              </a:rPr>
              <a:t> </a:t>
            </a:r>
            <a:r>
              <a:rPr lang="ru-RU" sz="1200" b="0" i="0" spc="0" baseline="0" dirty="0">
                <a:latin typeface="Roboto"/>
              </a:rPr>
              <a:t>возраста)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F935F-D2BD-F9EF-8A78-8DD8A947F773}"/>
              </a:ext>
            </a:extLst>
          </p:cNvPr>
          <p:cNvSpPr txBox="1"/>
          <p:nvPr/>
        </p:nvSpPr>
        <p:spPr>
          <a:xfrm>
            <a:off x="4962397" y="2867330"/>
            <a:ext cx="12904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27869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1D2B8B-7BCC-DC94-B429-56E0DA17B911}"/>
              </a:ext>
            </a:extLst>
          </p:cNvPr>
          <p:cNvSpPr txBox="1"/>
          <p:nvPr/>
        </p:nvSpPr>
        <p:spPr>
          <a:xfrm>
            <a:off x="2959983" y="2858170"/>
            <a:ext cx="12070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70673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CCF5C-9F98-1D4C-5D56-2CFE783D179E}"/>
              </a:ext>
            </a:extLst>
          </p:cNvPr>
          <p:cNvSpPr txBox="1"/>
          <p:nvPr/>
        </p:nvSpPr>
        <p:spPr>
          <a:xfrm>
            <a:off x="2727369" y="3247858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человек (23758</a:t>
            </a:r>
          </a:p>
          <a:p>
            <a:r>
              <a:rPr lang="ru-RU" sz="1200" dirty="0"/>
              <a:t> старше</a:t>
            </a:r>
          </a:p>
          <a:p>
            <a:r>
              <a:rPr lang="ru-RU" sz="1200" dirty="0"/>
              <a:t> трудоспособного </a:t>
            </a:r>
          </a:p>
          <a:p>
            <a:r>
              <a:rPr lang="ru-RU" sz="1200" dirty="0"/>
              <a:t>Возраста)</a:t>
            </a:r>
          </a:p>
        </p:txBody>
      </p:sp>
      <p:sp>
        <p:nvSpPr>
          <p:cNvPr id="54" name="Rectangle 137">
            <a:extLst>
              <a:ext uri="{FF2B5EF4-FFF2-40B4-BE49-F238E27FC236}">
                <a16:creationId xmlns:a16="http://schemas.microsoft.com/office/drawing/2014/main" id="{79A77DBE-4354-459D-9EBF-88C4F42A7594}"/>
              </a:ext>
            </a:extLst>
          </p:cNvPr>
          <p:cNvSpPr/>
          <p:nvPr/>
        </p:nvSpPr>
        <p:spPr>
          <a:xfrm>
            <a:off x="8995266" y="2168065"/>
            <a:ext cx="1403605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посещений в смену по данным ЕМИАС</a:t>
            </a:r>
          </a:p>
          <a:p>
            <a:pPr marL="0"/>
            <a:r>
              <a:rPr lang="ru-RU" sz="1000" dirty="0">
                <a:latin typeface="Roboto"/>
              </a:rPr>
              <a:t>(расчетная мощность: </a:t>
            </a:r>
          </a:p>
          <a:p>
            <a:pPr marL="0"/>
            <a:r>
              <a:rPr lang="ru-RU" sz="1000" dirty="0">
                <a:latin typeface="Roboto"/>
              </a:rPr>
              <a:t>750 посещений)</a:t>
            </a:r>
            <a:r>
              <a:rPr lang="ru-RU" sz="1200" b="0" i="0" spc="0" baseline="0" dirty="0">
                <a:latin typeface="Roboto"/>
              </a:rPr>
              <a:t> </a:t>
            </a:r>
          </a:p>
        </p:txBody>
      </p:sp>
      <p:sp>
        <p:nvSpPr>
          <p:cNvPr id="55" name="Rectangle 137">
            <a:extLst>
              <a:ext uri="{FF2B5EF4-FFF2-40B4-BE49-F238E27FC236}">
                <a16:creationId xmlns:a16="http://schemas.microsoft.com/office/drawing/2014/main" id="{343F6458-5D74-41BF-992C-8EF4A1D628E5}"/>
              </a:ext>
            </a:extLst>
          </p:cNvPr>
          <p:cNvSpPr/>
          <p:nvPr/>
        </p:nvSpPr>
        <p:spPr>
          <a:xfrm>
            <a:off x="6997872" y="2172610"/>
            <a:ext cx="1403605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посещений в смену по данным ЕМИАС</a:t>
            </a:r>
          </a:p>
          <a:p>
            <a:pPr marL="0"/>
            <a:r>
              <a:rPr lang="ru-RU" sz="1000" dirty="0">
                <a:latin typeface="Roboto"/>
              </a:rPr>
              <a:t>(расчетная мощность: </a:t>
            </a:r>
          </a:p>
          <a:p>
            <a:pPr marL="0"/>
            <a:r>
              <a:rPr lang="ru-RU" sz="1000" dirty="0">
                <a:latin typeface="Roboto"/>
              </a:rPr>
              <a:t>1025 посещений)</a:t>
            </a:r>
            <a:r>
              <a:rPr lang="ru-RU" sz="1200" b="0" i="0" spc="0" baseline="0" dirty="0">
                <a:latin typeface="Roboto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EADE21-A226-4403-AD75-24E0FBED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165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0332E4-E406-4155-8BFB-62C339FEA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99" y="0"/>
            <a:ext cx="6375401" cy="6858000"/>
          </a:xfrm>
          <a:prstGeom prst="rect">
            <a:avLst/>
          </a:prstGeom>
        </p:spPr>
      </p:pic>
      <p:sp>
        <p:nvSpPr>
          <p:cNvPr id="6" name="Rectangle 336">
            <a:extLst>
              <a:ext uri="{FF2B5EF4-FFF2-40B4-BE49-F238E27FC236}">
                <a16:creationId xmlns:a16="http://schemas.microsoft.com/office/drawing/2014/main" id="{2200D89E-CE1F-482B-8DE8-772D5F6EE09E}"/>
              </a:ext>
            </a:extLst>
          </p:cNvPr>
          <p:cNvSpPr/>
          <p:nvPr/>
        </p:nvSpPr>
        <p:spPr>
          <a:xfrm>
            <a:off x="-1" y="67737"/>
            <a:ext cx="12192000" cy="415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ru-RU" sz="2702" b="0" i="0" spc="0" baseline="0" dirty="0">
                <a:solidFill>
                  <a:schemeClr val="accent6">
                    <a:lumMod val="50000"/>
                  </a:schemeClr>
                </a:solidFill>
                <a:latin typeface="Roboto"/>
              </a:rPr>
              <a:t>Капитальный ремонт здания поликлиники</a:t>
            </a:r>
          </a:p>
        </p:txBody>
      </p:sp>
    </p:spTree>
    <p:extLst>
      <p:ext uri="{BB962C8B-B14F-4D97-AF65-F5344CB8AC3E}">
        <p14:creationId xmlns:p14="http://schemas.microsoft.com/office/powerpoint/2010/main" val="231830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10B41B-C8A6-40D4-A716-161B0DA59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" y="949855"/>
            <a:ext cx="12152453" cy="5908145"/>
          </a:xfrm>
          <a:prstGeom prst="rect">
            <a:avLst/>
          </a:prstGeom>
        </p:spPr>
      </p:pic>
      <p:sp>
        <p:nvSpPr>
          <p:cNvPr id="4" name="Rectangle 336">
            <a:extLst>
              <a:ext uri="{FF2B5EF4-FFF2-40B4-BE49-F238E27FC236}">
                <a16:creationId xmlns:a16="http://schemas.microsoft.com/office/drawing/2014/main" id="{203ED713-BF38-472E-9D5D-4B0028D52E43}"/>
              </a:ext>
            </a:extLst>
          </p:cNvPr>
          <p:cNvSpPr/>
          <p:nvPr/>
        </p:nvSpPr>
        <p:spPr>
          <a:xfrm>
            <a:off x="-1" y="118537"/>
            <a:ext cx="12192000" cy="831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ru-RU" sz="2702" b="0" i="0" spc="0" baseline="0" dirty="0">
                <a:solidFill>
                  <a:schemeClr val="accent6">
                    <a:lumMod val="75000"/>
                  </a:schemeClr>
                </a:solidFill>
                <a:latin typeface="Roboto"/>
              </a:rPr>
              <a:t>Капитальный ремонт здания поликлиники</a:t>
            </a:r>
          </a:p>
          <a:p>
            <a:pPr marL="0" algn="ctr"/>
            <a:r>
              <a:rPr lang="ru-RU" sz="2702" dirty="0">
                <a:solidFill>
                  <a:schemeClr val="accent6">
                    <a:lumMod val="50000"/>
                  </a:schemeClr>
                </a:solidFill>
                <a:latin typeface="Roboto"/>
              </a:rPr>
              <a:t>ДО / ПОСЛЕ</a:t>
            </a:r>
            <a:endParaRPr lang="ru-RU" sz="2700" b="0" i="0" spc="0" baseline="0" dirty="0">
              <a:solidFill>
                <a:schemeClr val="accent6">
                  <a:lumMod val="50000"/>
                </a:scheme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2898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Freeform 31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" name="Freeform 312"/>
          <p:cNvSpPr/>
          <p:nvPr/>
        </p:nvSpPr>
        <p:spPr>
          <a:xfrm>
            <a:off x="5376671" y="548641"/>
            <a:ext cx="6552693" cy="0"/>
          </a:xfrm>
          <a:custGeom>
            <a:avLst/>
            <a:gdLst/>
            <a:ahLst/>
            <a:cxnLst/>
            <a:rect l="0" t="0" r="0" b="0"/>
            <a:pathLst>
              <a:path w="6552693">
                <a:moveTo>
                  <a:pt x="0" y="0"/>
                </a:moveTo>
                <a:lnTo>
                  <a:pt x="6552693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" name="Freeform 313"/>
          <p:cNvSpPr/>
          <p:nvPr/>
        </p:nvSpPr>
        <p:spPr>
          <a:xfrm>
            <a:off x="5448300" y="1629156"/>
            <a:ext cx="6556247" cy="5039868"/>
          </a:xfrm>
          <a:custGeom>
            <a:avLst/>
            <a:gdLst/>
            <a:ahLst/>
            <a:cxnLst/>
            <a:rect l="0" t="0" r="0" b="0"/>
            <a:pathLst>
              <a:path w="6556247" h="5039868">
                <a:moveTo>
                  <a:pt x="0" y="98425"/>
                </a:moveTo>
                <a:cubicBezTo>
                  <a:pt x="0" y="44069"/>
                  <a:pt x="44069" y="0"/>
                  <a:pt x="98425" y="0"/>
                </a:cubicBezTo>
                <a:lnTo>
                  <a:pt x="6457822" y="0"/>
                </a:lnTo>
                <a:cubicBezTo>
                  <a:pt x="6512179" y="0"/>
                  <a:pt x="6556247" y="44069"/>
                  <a:pt x="6556247" y="98425"/>
                </a:cubicBezTo>
                <a:lnTo>
                  <a:pt x="6556247" y="4941393"/>
                </a:lnTo>
                <a:cubicBezTo>
                  <a:pt x="6556247" y="4995774"/>
                  <a:pt x="6512179" y="5039868"/>
                  <a:pt x="6457822" y="5039868"/>
                </a:cubicBezTo>
                <a:lnTo>
                  <a:pt x="98425" y="5039868"/>
                </a:lnTo>
                <a:cubicBezTo>
                  <a:pt x="44069" y="5039868"/>
                  <a:pt x="0" y="4995774"/>
                  <a:pt x="0" y="4941393"/>
                </a:cubicBezTo>
                <a:close/>
                <a:moveTo>
                  <a:pt x="-317881" y="5228844"/>
                </a:moveTo>
              </a:path>
            </a:pathLst>
          </a:custGeom>
          <a:solidFill>
            <a:srgbClr val="F2F2F2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" name="Freeform 314"/>
          <p:cNvSpPr/>
          <p:nvPr/>
        </p:nvSpPr>
        <p:spPr>
          <a:xfrm>
            <a:off x="5663946" y="2241106"/>
            <a:ext cx="4104513" cy="324041"/>
          </a:xfrm>
          <a:custGeom>
            <a:avLst/>
            <a:gdLst/>
            <a:ahLst/>
            <a:cxnLst/>
            <a:rect l="0" t="0" r="0" b="0"/>
            <a:pathLst>
              <a:path w="4104513" h="324041">
                <a:moveTo>
                  <a:pt x="0" y="324041"/>
                </a:moveTo>
                <a:lnTo>
                  <a:pt x="4104513" y="324041"/>
                </a:lnTo>
                <a:lnTo>
                  <a:pt x="4104513" y="0"/>
                </a:lnTo>
                <a:lnTo>
                  <a:pt x="0" y="0"/>
                </a:lnTo>
                <a:lnTo>
                  <a:pt x="0" y="324041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Freeform 315"/>
          <p:cNvSpPr/>
          <p:nvPr/>
        </p:nvSpPr>
        <p:spPr>
          <a:xfrm>
            <a:off x="9768458" y="2241106"/>
            <a:ext cx="1080123" cy="324041"/>
          </a:xfrm>
          <a:custGeom>
            <a:avLst/>
            <a:gdLst/>
            <a:ahLst/>
            <a:cxnLst/>
            <a:rect l="0" t="0" r="0" b="0"/>
            <a:pathLst>
              <a:path w="1080123" h="324041">
                <a:moveTo>
                  <a:pt x="0" y="324041"/>
                </a:moveTo>
                <a:lnTo>
                  <a:pt x="1080123" y="324041"/>
                </a:lnTo>
                <a:lnTo>
                  <a:pt x="1080123" y="0"/>
                </a:lnTo>
                <a:lnTo>
                  <a:pt x="0" y="0"/>
                </a:lnTo>
                <a:lnTo>
                  <a:pt x="0" y="324041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" name="Freeform 316"/>
          <p:cNvSpPr/>
          <p:nvPr/>
        </p:nvSpPr>
        <p:spPr>
          <a:xfrm>
            <a:off x="10848467" y="2241106"/>
            <a:ext cx="1008113" cy="324041"/>
          </a:xfrm>
          <a:custGeom>
            <a:avLst/>
            <a:gdLst/>
            <a:ahLst/>
            <a:cxnLst/>
            <a:rect l="0" t="0" r="0" b="0"/>
            <a:pathLst>
              <a:path w="1008113" h="324041">
                <a:moveTo>
                  <a:pt x="0" y="324041"/>
                </a:moveTo>
                <a:lnTo>
                  <a:pt x="1008113" y="324041"/>
                </a:lnTo>
                <a:lnTo>
                  <a:pt x="1008113" y="0"/>
                </a:lnTo>
                <a:lnTo>
                  <a:pt x="0" y="0"/>
                </a:lnTo>
                <a:lnTo>
                  <a:pt x="0" y="324041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17" name="Freeform 317"/>
          <p:cNvSpPr/>
          <p:nvPr/>
        </p:nvSpPr>
        <p:spPr>
          <a:xfrm>
            <a:off x="5663946" y="2889187"/>
            <a:ext cx="4104513" cy="324041"/>
          </a:xfrm>
          <a:custGeom>
            <a:avLst/>
            <a:gdLst/>
            <a:ahLst/>
            <a:cxnLst/>
            <a:rect l="0" t="0" r="0" b="0"/>
            <a:pathLst>
              <a:path w="4104513" h="324041">
                <a:moveTo>
                  <a:pt x="0" y="324041"/>
                </a:moveTo>
                <a:lnTo>
                  <a:pt x="4104513" y="324041"/>
                </a:lnTo>
                <a:lnTo>
                  <a:pt x="4104513" y="0"/>
                </a:lnTo>
                <a:lnTo>
                  <a:pt x="0" y="0"/>
                </a:lnTo>
                <a:lnTo>
                  <a:pt x="0" y="324041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" name="Freeform 318"/>
          <p:cNvSpPr/>
          <p:nvPr/>
        </p:nvSpPr>
        <p:spPr>
          <a:xfrm>
            <a:off x="9768458" y="2889187"/>
            <a:ext cx="1080123" cy="324041"/>
          </a:xfrm>
          <a:custGeom>
            <a:avLst/>
            <a:gdLst/>
            <a:ahLst/>
            <a:cxnLst/>
            <a:rect l="0" t="0" r="0" b="0"/>
            <a:pathLst>
              <a:path w="1080123" h="324041">
                <a:moveTo>
                  <a:pt x="0" y="324041"/>
                </a:moveTo>
                <a:lnTo>
                  <a:pt x="1080123" y="324041"/>
                </a:lnTo>
                <a:lnTo>
                  <a:pt x="1080123" y="0"/>
                </a:lnTo>
                <a:lnTo>
                  <a:pt x="0" y="0"/>
                </a:lnTo>
                <a:lnTo>
                  <a:pt x="0" y="324041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" name="Freeform 319"/>
          <p:cNvSpPr/>
          <p:nvPr/>
        </p:nvSpPr>
        <p:spPr>
          <a:xfrm>
            <a:off x="10848467" y="2889187"/>
            <a:ext cx="1008113" cy="324041"/>
          </a:xfrm>
          <a:custGeom>
            <a:avLst/>
            <a:gdLst/>
            <a:ahLst/>
            <a:cxnLst/>
            <a:rect l="0" t="0" r="0" b="0"/>
            <a:pathLst>
              <a:path w="1008113" h="324041">
                <a:moveTo>
                  <a:pt x="0" y="324041"/>
                </a:moveTo>
                <a:lnTo>
                  <a:pt x="1008113" y="324041"/>
                </a:lnTo>
                <a:lnTo>
                  <a:pt x="1008113" y="0"/>
                </a:lnTo>
                <a:lnTo>
                  <a:pt x="0" y="0"/>
                </a:lnTo>
                <a:lnTo>
                  <a:pt x="0" y="324041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" name="Freeform 320"/>
          <p:cNvSpPr/>
          <p:nvPr/>
        </p:nvSpPr>
        <p:spPr>
          <a:xfrm>
            <a:off x="5663946" y="3537141"/>
            <a:ext cx="4104513" cy="324040"/>
          </a:xfrm>
          <a:custGeom>
            <a:avLst/>
            <a:gdLst/>
            <a:ahLst/>
            <a:cxnLst/>
            <a:rect l="0" t="0" r="0" b="0"/>
            <a:pathLst>
              <a:path w="4104513" h="324040">
                <a:moveTo>
                  <a:pt x="0" y="324040"/>
                </a:moveTo>
                <a:lnTo>
                  <a:pt x="4104513" y="324040"/>
                </a:lnTo>
                <a:lnTo>
                  <a:pt x="4104513" y="0"/>
                </a:lnTo>
                <a:lnTo>
                  <a:pt x="0" y="0"/>
                </a:lnTo>
                <a:lnTo>
                  <a:pt x="0" y="324040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" name="Freeform 321"/>
          <p:cNvSpPr/>
          <p:nvPr/>
        </p:nvSpPr>
        <p:spPr>
          <a:xfrm>
            <a:off x="9768458" y="3537141"/>
            <a:ext cx="1080123" cy="324040"/>
          </a:xfrm>
          <a:custGeom>
            <a:avLst/>
            <a:gdLst/>
            <a:ahLst/>
            <a:cxnLst/>
            <a:rect l="0" t="0" r="0" b="0"/>
            <a:pathLst>
              <a:path w="1080123" h="324040">
                <a:moveTo>
                  <a:pt x="0" y="324040"/>
                </a:moveTo>
                <a:lnTo>
                  <a:pt x="1080123" y="324040"/>
                </a:lnTo>
                <a:lnTo>
                  <a:pt x="1080123" y="0"/>
                </a:lnTo>
                <a:lnTo>
                  <a:pt x="0" y="0"/>
                </a:lnTo>
                <a:lnTo>
                  <a:pt x="0" y="324040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" name="Freeform 322"/>
          <p:cNvSpPr/>
          <p:nvPr/>
        </p:nvSpPr>
        <p:spPr>
          <a:xfrm>
            <a:off x="10848467" y="3537141"/>
            <a:ext cx="1008113" cy="324040"/>
          </a:xfrm>
          <a:custGeom>
            <a:avLst/>
            <a:gdLst/>
            <a:ahLst/>
            <a:cxnLst/>
            <a:rect l="0" t="0" r="0" b="0"/>
            <a:pathLst>
              <a:path w="1008113" h="324040">
                <a:moveTo>
                  <a:pt x="0" y="324040"/>
                </a:moveTo>
                <a:lnTo>
                  <a:pt x="1008113" y="324040"/>
                </a:lnTo>
                <a:lnTo>
                  <a:pt x="1008113" y="0"/>
                </a:lnTo>
                <a:lnTo>
                  <a:pt x="0" y="0"/>
                </a:lnTo>
                <a:lnTo>
                  <a:pt x="0" y="324040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" name="Freeform 323"/>
          <p:cNvSpPr/>
          <p:nvPr/>
        </p:nvSpPr>
        <p:spPr>
          <a:xfrm>
            <a:off x="5663946" y="4185222"/>
            <a:ext cx="4104513" cy="324040"/>
          </a:xfrm>
          <a:custGeom>
            <a:avLst/>
            <a:gdLst/>
            <a:ahLst/>
            <a:cxnLst/>
            <a:rect l="0" t="0" r="0" b="0"/>
            <a:pathLst>
              <a:path w="4104513" h="324040">
                <a:moveTo>
                  <a:pt x="0" y="324040"/>
                </a:moveTo>
                <a:lnTo>
                  <a:pt x="4104513" y="324040"/>
                </a:lnTo>
                <a:lnTo>
                  <a:pt x="4104513" y="0"/>
                </a:lnTo>
                <a:lnTo>
                  <a:pt x="0" y="0"/>
                </a:lnTo>
                <a:lnTo>
                  <a:pt x="0" y="324040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" name="Freeform 324"/>
          <p:cNvSpPr/>
          <p:nvPr/>
        </p:nvSpPr>
        <p:spPr>
          <a:xfrm>
            <a:off x="9768458" y="4185222"/>
            <a:ext cx="1080123" cy="324040"/>
          </a:xfrm>
          <a:custGeom>
            <a:avLst/>
            <a:gdLst/>
            <a:ahLst/>
            <a:cxnLst/>
            <a:rect l="0" t="0" r="0" b="0"/>
            <a:pathLst>
              <a:path w="1080123" h="324040">
                <a:moveTo>
                  <a:pt x="0" y="324040"/>
                </a:moveTo>
                <a:lnTo>
                  <a:pt x="1080123" y="324040"/>
                </a:lnTo>
                <a:lnTo>
                  <a:pt x="1080123" y="0"/>
                </a:lnTo>
                <a:lnTo>
                  <a:pt x="0" y="0"/>
                </a:lnTo>
                <a:lnTo>
                  <a:pt x="0" y="324040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" name="Freeform 325"/>
          <p:cNvSpPr/>
          <p:nvPr/>
        </p:nvSpPr>
        <p:spPr>
          <a:xfrm>
            <a:off x="10848467" y="4185222"/>
            <a:ext cx="1008113" cy="324040"/>
          </a:xfrm>
          <a:custGeom>
            <a:avLst/>
            <a:gdLst/>
            <a:ahLst/>
            <a:cxnLst/>
            <a:rect l="0" t="0" r="0" b="0"/>
            <a:pathLst>
              <a:path w="1008113" h="324040">
                <a:moveTo>
                  <a:pt x="0" y="324040"/>
                </a:moveTo>
                <a:lnTo>
                  <a:pt x="1008113" y="324040"/>
                </a:lnTo>
                <a:lnTo>
                  <a:pt x="1008113" y="0"/>
                </a:lnTo>
                <a:lnTo>
                  <a:pt x="0" y="0"/>
                </a:lnTo>
                <a:lnTo>
                  <a:pt x="0" y="324040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" name="Freeform 326"/>
          <p:cNvSpPr/>
          <p:nvPr/>
        </p:nvSpPr>
        <p:spPr>
          <a:xfrm>
            <a:off x="5663946" y="4833303"/>
            <a:ext cx="4104513" cy="324040"/>
          </a:xfrm>
          <a:custGeom>
            <a:avLst/>
            <a:gdLst/>
            <a:ahLst/>
            <a:cxnLst/>
            <a:rect l="0" t="0" r="0" b="0"/>
            <a:pathLst>
              <a:path w="4104513" h="324040">
                <a:moveTo>
                  <a:pt x="0" y="324040"/>
                </a:moveTo>
                <a:lnTo>
                  <a:pt x="4104513" y="324040"/>
                </a:lnTo>
                <a:lnTo>
                  <a:pt x="4104513" y="0"/>
                </a:lnTo>
                <a:lnTo>
                  <a:pt x="0" y="0"/>
                </a:lnTo>
                <a:lnTo>
                  <a:pt x="0" y="324040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" name="Freeform 327"/>
          <p:cNvSpPr/>
          <p:nvPr/>
        </p:nvSpPr>
        <p:spPr>
          <a:xfrm>
            <a:off x="9768458" y="4833303"/>
            <a:ext cx="1080123" cy="324040"/>
          </a:xfrm>
          <a:custGeom>
            <a:avLst/>
            <a:gdLst/>
            <a:ahLst/>
            <a:cxnLst/>
            <a:rect l="0" t="0" r="0" b="0"/>
            <a:pathLst>
              <a:path w="1080123" h="324040">
                <a:moveTo>
                  <a:pt x="0" y="324040"/>
                </a:moveTo>
                <a:lnTo>
                  <a:pt x="1080123" y="324040"/>
                </a:lnTo>
                <a:lnTo>
                  <a:pt x="1080123" y="0"/>
                </a:lnTo>
                <a:lnTo>
                  <a:pt x="0" y="0"/>
                </a:lnTo>
                <a:lnTo>
                  <a:pt x="0" y="324040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Freeform 328"/>
          <p:cNvSpPr/>
          <p:nvPr/>
        </p:nvSpPr>
        <p:spPr>
          <a:xfrm>
            <a:off x="10848467" y="4833303"/>
            <a:ext cx="1008113" cy="324040"/>
          </a:xfrm>
          <a:custGeom>
            <a:avLst/>
            <a:gdLst/>
            <a:ahLst/>
            <a:cxnLst/>
            <a:rect l="0" t="0" r="0" b="0"/>
            <a:pathLst>
              <a:path w="1008113" h="324040">
                <a:moveTo>
                  <a:pt x="0" y="324040"/>
                </a:moveTo>
                <a:lnTo>
                  <a:pt x="1008113" y="324040"/>
                </a:lnTo>
                <a:lnTo>
                  <a:pt x="1008113" y="0"/>
                </a:lnTo>
                <a:lnTo>
                  <a:pt x="0" y="0"/>
                </a:lnTo>
                <a:lnTo>
                  <a:pt x="0" y="324040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" name="Freeform 329"/>
          <p:cNvSpPr/>
          <p:nvPr/>
        </p:nvSpPr>
        <p:spPr>
          <a:xfrm>
            <a:off x="5663946" y="5481422"/>
            <a:ext cx="4104513" cy="324041"/>
          </a:xfrm>
          <a:custGeom>
            <a:avLst/>
            <a:gdLst/>
            <a:ahLst/>
            <a:cxnLst/>
            <a:rect l="0" t="0" r="0" b="0"/>
            <a:pathLst>
              <a:path w="4104513" h="324041">
                <a:moveTo>
                  <a:pt x="0" y="324041"/>
                </a:moveTo>
                <a:lnTo>
                  <a:pt x="4104513" y="324041"/>
                </a:lnTo>
                <a:lnTo>
                  <a:pt x="4104513" y="0"/>
                </a:lnTo>
                <a:lnTo>
                  <a:pt x="0" y="0"/>
                </a:lnTo>
                <a:lnTo>
                  <a:pt x="0" y="324041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" name="Freeform 330"/>
          <p:cNvSpPr/>
          <p:nvPr/>
        </p:nvSpPr>
        <p:spPr>
          <a:xfrm>
            <a:off x="9768458" y="5481422"/>
            <a:ext cx="1080123" cy="324041"/>
          </a:xfrm>
          <a:custGeom>
            <a:avLst/>
            <a:gdLst/>
            <a:ahLst/>
            <a:cxnLst/>
            <a:rect l="0" t="0" r="0" b="0"/>
            <a:pathLst>
              <a:path w="1080123" h="324041">
                <a:moveTo>
                  <a:pt x="0" y="324041"/>
                </a:moveTo>
                <a:lnTo>
                  <a:pt x="1080123" y="324041"/>
                </a:lnTo>
                <a:lnTo>
                  <a:pt x="1080123" y="0"/>
                </a:lnTo>
                <a:lnTo>
                  <a:pt x="0" y="0"/>
                </a:lnTo>
                <a:lnTo>
                  <a:pt x="0" y="324041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" name="Freeform 331"/>
          <p:cNvSpPr/>
          <p:nvPr/>
        </p:nvSpPr>
        <p:spPr>
          <a:xfrm>
            <a:off x="10848467" y="5481422"/>
            <a:ext cx="1008113" cy="324041"/>
          </a:xfrm>
          <a:custGeom>
            <a:avLst/>
            <a:gdLst/>
            <a:ahLst/>
            <a:cxnLst/>
            <a:rect l="0" t="0" r="0" b="0"/>
            <a:pathLst>
              <a:path w="1008113" h="324041">
                <a:moveTo>
                  <a:pt x="0" y="324041"/>
                </a:moveTo>
                <a:lnTo>
                  <a:pt x="1008113" y="324041"/>
                </a:lnTo>
                <a:lnTo>
                  <a:pt x="1008113" y="0"/>
                </a:lnTo>
                <a:lnTo>
                  <a:pt x="0" y="0"/>
                </a:lnTo>
                <a:lnTo>
                  <a:pt x="0" y="324041"/>
                </a:lnTo>
                <a:close/>
              </a:path>
            </a:pathLst>
          </a:custGeom>
          <a:solidFill>
            <a:srgbClr val="49BED8">
              <a:alpha val="2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" name="Freeform 332"/>
          <p:cNvSpPr/>
          <p:nvPr/>
        </p:nvSpPr>
        <p:spPr>
          <a:xfrm>
            <a:off x="5663946" y="2241042"/>
            <a:ext cx="6192647" cy="0"/>
          </a:xfrm>
          <a:custGeom>
            <a:avLst/>
            <a:gdLst/>
            <a:ahLst/>
            <a:cxnLst/>
            <a:rect l="0" t="0" r="0" b="0"/>
            <a:pathLst>
              <a:path w="6192647">
                <a:moveTo>
                  <a:pt x="0" y="0"/>
                </a:moveTo>
                <a:lnTo>
                  <a:pt x="6192647" y="0"/>
                </a:lnTo>
              </a:path>
            </a:pathLst>
          </a:custGeom>
          <a:noFill/>
          <a:ln w="12700" cap="flat" cmpd="sng">
            <a:solidFill>
              <a:srgbClr val="49BED8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" name="Freeform 333"/>
          <p:cNvSpPr/>
          <p:nvPr/>
        </p:nvSpPr>
        <p:spPr>
          <a:xfrm>
            <a:off x="5663946" y="1844803"/>
            <a:ext cx="6192647" cy="0"/>
          </a:xfrm>
          <a:custGeom>
            <a:avLst/>
            <a:gdLst/>
            <a:ahLst/>
            <a:cxnLst/>
            <a:rect l="0" t="0" r="0" b="0"/>
            <a:pathLst>
              <a:path w="6192647">
                <a:moveTo>
                  <a:pt x="0" y="0"/>
                </a:moveTo>
                <a:lnTo>
                  <a:pt x="6192647" y="0"/>
                </a:lnTo>
              </a:path>
            </a:pathLst>
          </a:custGeom>
          <a:noFill/>
          <a:ln w="12700" cap="flat" cmpd="sng">
            <a:solidFill>
              <a:srgbClr val="49BED8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" name="Freeform 334"/>
          <p:cNvSpPr/>
          <p:nvPr/>
        </p:nvSpPr>
        <p:spPr>
          <a:xfrm>
            <a:off x="5663946" y="6129490"/>
            <a:ext cx="6192647" cy="0"/>
          </a:xfrm>
          <a:custGeom>
            <a:avLst/>
            <a:gdLst/>
            <a:ahLst/>
            <a:cxnLst/>
            <a:rect l="0" t="0" r="0" b="0"/>
            <a:pathLst>
              <a:path w="6192647">
                <a:moveTo>
                  <a:pt x="0" y="0"/>
                </a:moveTo>
                <a:lnTo>
                  <a:pt x="6192647" y="0"/>
                </a:lnTo>
              </a:path>
            </a:pathLst>
          </a:custGeom>
          <a:noFill/>
          <a:ln w="12700" cap="flat" cmpd="sng">
            <a:solidFill>
              <a:srgbClr val="49BED8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" name="Rectangle 336"/>
          <p:cNvSpPr/>
          <p:nvPr/>
        </p:nvSpPr>
        <p:spPr>
          <a:xfrm>
            <a:off x="5438320" y="524937"/>
            <a:ext cx="4510658" cy="831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702" b="0" i="0" spc="0" baseline="0" dirty="0">
                <a:latin typeface="Roboto"/>
              </a:rPr>
              <a:t>Основные</a:t>
            </a:r>
            <a:r>
              <a:rPr lang="ru-RU" sz="2702" b="0" i="0" spc="-14" baseline="0" dirty="0">
                <a:latin typeface="Roboto"/>
              </a:rPr>
              <a:t> </a:t>
            </a:r>
            <a:r>
              <a:rPr lang="ru-RU" sz="2702" b="0" i="0" spc="0" baseline="0" dirty="0">
                <a:latin typeface="Roboto"/>
              </a:rPr>
              <a:t>пока</a:t>
            </a:r>
            <a:r>
              <a:rPr lang="ru-RU" sz="2702" b="0" i="0" spc="-11" baseline="0" dirty="0">
                <a:latin typeface="Roboto"/>
              </a:rPr>
              <a:t>з</a:t>
            </a:r>
            <a:r>
              <a:rPr lang="ru-RU" sz="2702" b="0" i="0" spc="0" baseline="0" dirty="0">
                <a:latin typeface="Roboto"/>
              </a:rPr>
              <a:t>ат</a:t>
            </a:r>
            <a:r>
              <a:rPr lang="ru-RU" sz="2702" b="0" i="0" spc="-11" baseline="0" dirty="0">
                <a:latin typeface="Roboto"/>
              </a:rPr>
              <a:t>е</a:t>
            </a:r>
            <a:r>
              <a:rPr lang="ru-RU" sz="2702" b="0" i="0" spc="0" baseline="0" dirty="0">
                <a:latin typeface="Roboto"/>
              </a:rPr>
              <a:t>ли</a:t>
            </a:r>
            <a:endParaRPr lang="ru-RU" sz="2702" dirty="0">
              <a:latin typeface="Roboto"/>
            </a:endParaRPr>
          </a:p>
          <a:p>
            <a:pPr marL="0"/>
            <a:r>
              <a:rPr lang="ru-RU" sz="2702" b="0" i="0" spc="0" baseline="0" dirty="0">
                <a:latin typeface="Roboto"/>
              </a:rPr>
              <a:t>Инвалиды </a:t>
            </a:r>
            <a:r>
              <a:rPr lang="ru-RU" sz="2700" b="0" i="0" spc="0" baseline="0" dirty="0">
                <a:latin typeface="Roboto"/>
              </a:rPr>
              <a:t>и </a:t>
            </a:r>
            <a:r>
              <a:rPr lang="ru-RU" sz="2700" b="0" i="0" spc="-14" baseline="0" dirty="0">
                <a:latin typeface="Roboto"/>
              </a:rPr>
              <a:t>у</a:t>
            </a:r>
            <a:r>
              <a:rPr lang="ru-RU" sz="2700" b="0" i="0" spc="0" baseline="0" dirty="0">
                <a:latin typeface="Roboto"/>
              </a:rPr>
              <a:t>частники ВОВ</a:t>
            </a:r>
          </a:p>
        </p:txBody>
      </p:sp>
      <p:sp>
        <p:nvSpPr>
          <p:cNvPr id="337" name="Rectangle 337"/>
          <p:cNvSpPr/>
          <p:nvPr/>
        </p:nvSpPr>
        <p:spPr>
          <a:xfrm>
            <a:off x="5756147" y="1891259"/>
            <a:ext cx="4995913" cy="1517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138930" algn="l"/>
              </a:tabLst>
            </a:pPr>
            <a:r>
              <a:rPr lang="ru-RU" sz="996" b="1" i="0" spc="0" baseline="0" dirty="0">
                <a:latin typeface="Roboto,Bold"/>
              </a:rPr>
              <a:t>Наименование	</a:t>
            </a:r>
            <a:r>
              <a:rPr lang="ru-RU" sz="1509" b="1" i="0" spc="0" baseline="1204" dirty="0">
                <a:latin typeface="Calibri,Bold"/>
              </a:rPr>
              <a:t>Участники ВОВ </a:t>
            </a:r>
          </a:p>
        </p:txBody>
      </p:sp>
      <p:sp>
        <p:nvSpPr>
          <p:cNvPr id="340" name="Rectangle 340"/>
          <p:cNvSpPr/>
          <p:nvPr/>
        </p:nvSpPr>
        <p:spPr>
          <a:xfrm>
            <a:off x="9959085" y="2042135"/>
            <a:ext cx="700133" cy="1517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996" b="1" i="0" spc="0" baseline="0" dirty="0">
                <a:latin typeface="Calibri,Bold"/>
              </a:rPr>
              <a:t>(кроме ИОВ)</a:t>
            </a:r>
          </a:p>
        </p:txBody>
      </p:sp>
      <p:sp>
        <p:nvSpPr>
          <p:cNvPr id="341" name="Rectangle 341"/>
          <p:cNvSpPr/>
          <p:nvPr/>
        </p:nvSpPr>
        <p:spPr>
          <a:xfrm>
            <a:off x="11065509" y="1889735"/>
            <a:ext cx="605770" cy="3041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996" b="1" i="0" spc="0" baseline="0" dirty="0">
                <a:latin typeface="Calibri,Bold"/>
              </a:rPr>
              <a:t>Инвалиды </a:t>
            </a:r>
          </a:p>
          <a:p>
            <a:pPr marL="173990">
              <a:lnSpc>
                <a:spcPts val="1200"/>
              </a:lnSpc>
            </a:pPr>
            <a:r>
              <a:rPr lang="ru-RU" sz="996" b="1" i="0" spc="0" baseline="0" dirty="0">
                <a:latin typeface="Calibri,Bold"/>
              </a:rPr>
              <a:t>ВОВ</a:t>
            </a:r>
          </a:p>
        </p:txBody>
      </p:sp>
      <p:sp>
        <p:nvSpPr>
          <p:cNvPr id="342" name="Rectangle 342"/>
          <p:cNvSpPr/>
          <p:nvPr/>
        </p:nvSpPr>
        <p:spPr>
          <a:xfrm>
            <a:off x="5756147" y="2239174"/>
            <a:ext cx="5756063" cy="5134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402582" algn="l"/>
                <a:tab pos="5497068" algn="l"/>
              </a:tabLst>
            </a:pPr>
            <a:r>
              <a:rPr lang="ru-RU" sz="900" b="0" i="0" spc="0" baseline="0" dirty="0">
                <a:latin typeface="Roboto"/>
              </a:rPr>
              <a:t>Состоит под диспансерным наблюдением на начало отчетного года	</a:t>
            </a:r>
            <a:r>
              <a:rPr lang="ru-RU" sz="2125" baseline="-34187" dirty="0">
                <a:latin typeface="Roboto"/>
              </a:rPr>
              <a:t>33</a:t>
            </a:r>
            <a:r>
              <a:rPr lang="ru-RU" sz="2125" b="0" i="0" spc="0" baseline="-34187" dirty="0">
                <a:latin typeface="Roboto"/>
              </a:rPr>
              <a:t>	</a:t>
            </a:r>
            <a:r>
              <a:rPr lang="ru-RU" sz="2125" baseline="-34187" dirty="0">
                <a:latin typeface="Roboto"/>
              </a:rPr>
              <a:t>10</a:t>
            </a:r>
            <a:endParaRPr lang="ru-RU" sz="2125" b="0" i="0" spc="0" baseline="-34187" dirty="0">
              <a:latin typeface="Roboto"/>
            </a:endParaRPr>
          </a:p>
          <a:p>
            <a:pPr marL="28955">
              <a:lnSpc>
                <a:spcPts val="2551"/>
              </a:lnSpc>
              <a:tabLst>
                <a:tab pos="4503165" algn="l"/>
                <a:tab pos="4503165" algn="l"/>
              </a:tabLst>
            </a:pPr>
            <a:r>
              <a:rPr lang="ru-RU" sz="900" b="0" i="0" spc="0" baseline="0" dirty="0">
                <a:latin typeface="Roboto"/>
              </a:rPr>
              <a:t>Вновь взято под диспансерное наблюдение в отчетном году	</a:t>
            </a:r>
            <a:r>
              <a:rPr lang="ru-RU" sz="2125" b="0" i="0" spc="0" baseline="-34188" dirty="0">
                <a:latin typeface="Roboto"/>
              </a:rPr>
              <a:t>4	 0</a:t>
            </a:r>
          </a:p>
        </p:txBody>
      </p:sp>
      <p:sp>
        <p:nvSpPr>
          <p:cNvPr id="343" name="Rectangle 343"/>
          <p:cNvSpPr/>
          <p:nvPr/>
        </p:nvSpPr>
        <p:spPr>
          <a:xfrm>
            <a:off x="5785103" y="2887128"/>
            <a:ext cx="6463308" cy="11804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474210" algn="l"/>
                <a:tab pos="5518150" algn="l"/>
                <a:tab pos="5518150" algn="l"/>
              </a:tabLst>
            </a:pPr>
            <a:r>
              <a:rPr lang="ru-RU" sz="900" b="0" i="0" spc="0" baseline="0" dirty="0">
                <a:latin typeface="Roboto"/>
              </a:rPr>
              <a:t>Снято с диспансерного наблюдения в течении отчетного года	</a:t>
            </a:r>
            <a:r>
              <a:rPr lang="ru-RU" sz="2125" b="0" i="0" spc="0" baseline="-34187" dirty="0">
                <a:latin typeface="Roboto"/>
              </a:rPr>
              <a:t>14	5	</a:t>
            </a:r>
          </a:p>
          <a:p>
            <a:pPr marL="0">
              <a:lnSpc>
                <a:spcPts val="2554"/>
              </a:lnSpc>
              <a:tabLst>
                <a:tab pos="4474210" algn="l"/>
                <a:tab pos="5518150" algn="l"/>
                <a:tab pos="5518150" algn="l"/>
              </a:tabLst>
            </a:pPr>
            <a:r>
              <a:rPr lang="ru-RU" sz="900" b="0" i="0" spc="0" baseline="0" dirty="0">
                <a:latin typeface="Roboto"/>
              </a:rPr>
              <a:t>из них: выехало	</a:t>
            </a:r>
            <a:r>
              <a:rPr lang="ru-RU" sz="2125" b="0" i="0" spc="0" baseline="-34187" dirty="0">
                <a:latin typeface="Roboto"/>
              </a:rPr>
              <a:t>3	0	</a:t>
            </a:r>
          </a:p>
          <a:p>
            <a:pPr marL="0">
              <a:lnSpc>
                <a:spcPts val="2550"/>
              </a:lnSpc>
              <a:tabLst>
                <a:tab pos="4373626" algn="l"/>
                <a:tab pos="5468112" algn="l"/>
              </a:tabLst>
            </a:pPr>
            <a:r>
              <a:rPr lang="ru-RU" sz="900" b="0" i="0" spc="0" baseline="0" dirty="0">
                <a:latin typeface="Roboto"/>
              </a:rPr>
              <a:t>Состоит под диспансерным наблюдением на конец отчетного года	</a:t>
            </a:r>
            <a:r>
              <a:rPr lang="ru-RU" sz="2125" b="0" i="0" spc="0" baseline="-34187" dirty="0">
                <a:latin typeface="Roboto"/>
              </a:rPr>
              <a:t>2</a:t>
            </a:r>
            <a:r>
              <a:rPr lang="ru-RU" sz="2125" baseline="-34187" dirty="0">
                <a:latin typeface="Roboto"/>
              </a:rPr>
              <a:t>3</a:t>
            </a:r>
            <a:r>
              <a:rPr lang="ru-RU" sz="2125" b="0" i="0" spc="0" baseline="-34187" dirty="0">
                <a:latin typeface="Roboto"/>
              </a:rPr>
              <a:t>	5</a:t>
            </a:r>
          </a:p>
          <a:p>
            <a:pPr marL="0">
              <a:lnSpc>
                <a:spcPts val="2551"/>
              </a:lnSpc>
              <a:tabLst>
                <a:tab pos="4474210" algn="l"/>
                <a:tab pos="5518150" algn="l"/>
                <a:tab pos="5518150" algn="l"/>
              </a:tabLst>
            </a:pPr>
            <a:r>
              <a:rPr lang="ru-RU" sz="900" b="0" i="0" spc="0" baseline="0" dirty="0">
                <a:latin typeface="Roboto"/>
              </a:rPr>
              <a:t>в том числе по группам инвалидности: I	</a:t>
            </a:r>
            <a:r>
              <a:rPr lang="ru-RU" sz="2130" b="0" i="0" spc="0" baseline="-34129" dirty="0">
                <a:latin typeface="Roboto"/>
              </a:rPr>
              <a:t>3	1	</a:t>
            </a:r>
          </a:p>
        </p:txBody>
      </p:sp>
      <p:sp>
        <p:nvSpPr>
          <p:cNvPr id="344" name="Rectangle 344"/>
          <p:cNvSpPr/>
          <p:nvPr/>
        </p:nvSpPr>
        <p:spPr>
          <a:xfrm>
            <a:off x="7899145" y="4183798"/>
            <a:ext cx="3613065" cy="5134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2259584" algn="l"/>
                <a:tab pos="3354070" algn="l"/>
              </a:tabLst>
            </a:pPr>
            <a:r>
              <a:rPr lang="ru-RU" sz="900" b="0" i="0" spc="0" baseline="0" dirty="0">
                <a:latin typeface="Roboto"/>
              </a:rPr>
              <a:t>II	</a:t>
            </a:r>
            <a:r>
              <a:rPr lang="ru-RU" sz="2125" b="0" i="0" spc="0" baseline="-34188" dirty="0">
                <a:latin typeface="Roboto"/>
              </a:rPr>
              <a:t>2</a:t>
            </a:r>
            <a:r>
              <a:rPr lang="ru-RU" sz="2125" baseline="-34188" dirty="0">
                <a:latin typeface="Roboto"/>
              </a:rPr>
              <a:t>0</a:t>
            </a:r>
            <a:r>
              <a:rPr lang="ru-RU" sz="2125" b="0" i="0" spc="0" baseline="-34188" dirty="0">
                <a:latin typeface="Roboto"/>
              </a:rPr>
              <a:t>	  4</a:t>
            </a:r>
          </a:p>
          <a:p>
            <a:pPr marL="0">
              <a:lnSpc>
                <a:spcPts val="2551"/>
              </a:lnSpc>
              <a:tabLst>
                <a:tab pos="2360168" algn="l"/>
                <a:tab pos="2360168" algn="l"/>
              </a:tabLst>
            </a:pPr>
            <a:r>
              <a:rPr lang="ru-RU" sz="900" b="0" i="0" spc="0" baseline="0" dirty="0">
                <a:latin typeface="Roboto"/>
              </a:rPr>
              <a:t>III	</a:t>
            </a:r>
            <a:r>
              <a:rPr lang="ru-RU" sz="2125" baseline="-34188" dirty="0">
                <a:latin typeface="Roboto"/>
              </a:rPr>
              <a:t>0</a:t>
            </a:r>
            <a:r>
              <a:rPr lang="ru-RU" sz="2125" b="0" i="0" spc="0" baseline="-34188" dirty="0">
                <a:latin typeface="Roboto"/>
              </a:rPr>
              <a:t>	                0</a:t>
            </a:r>
          </a:p>
        </p:txBody>
      </p:sp>
      <p:sp>
        <p:nvSpPr>
          <p:cNvPr id="345" name="Rectangle 345"/>
          <p:cNvSpPr/>
          <p:nvPr/>
        </p:nvSpPr>
        <p:spPr>
          <a:xfrm>
            <a:off x="5785103" y="4832133"/>
            <a:ext cx="6463308" cy="11803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373626" algn="l"/>
                <a:tab pos="5468112" algn="l"/>
              </a:tabLst>
            </a:pPr>
            <a:r>
              <a:rPr lang="ru-RU" sz="900" b="0" i="0" spc="0" baseline="0" dirty="0">
                <a:latin typeface="Roboto"/>
              </a:rPr>
              <a:t>Охвачено комплексными медицинскими осмотрами	</a:t>
            </a:r>
            <a:r>
              <a:rPr lang="ru-RU" sz="2125" b="0" i="0" spc="0" baseline="-34188" dirty="0">
                <a:latin typeface="Roboto"/>
              </a:rPr>
              <a:t>2</a:t>
            </a:r>
            <a:r>
              <a:rPr lang="ru-RU" sz="2125" baseline="-34188" dirty="0">
                <a:latin typeface="Roboto"/>
              </a:rPr>
              <a:t>3</a:t>
            </a:r>
            <a:r>
              <a:rPr lang="ru-RU" sz="2125" b="0" i="0" spc="0" baseline="-34188" dirty="0">
                <a:latin typeface="Roboto"/>
              </a:rPr>
              <a:t>	5</a:t>
            </a:r>
          </a:p>
          <a:p>
            <a:pPr marL="0">
              <a:lnSpc>
                <a:spcPts val="2551"/>
              </a:lnSpc>
              <a:tabLst>
                <a:tab pos="4423917" algn="l"/>
                <a:tab pos="5468112" algn="l"/>
              </a:tabLst>
            </a:pPr>
            <a:r>
              <a:rPr lang="ru-RU" sz="900" b="0" i="0" spc="0" baseline="0" dirty="0">
                <a:latin typeface="Roboto"/>
              </a:rPr>
              <a:t>Нуждались в стационарном лечении	</a:t>
            </a:r>
            <a:r>
              <a:rPr lang="ru-RU" sz="2125" b="0" i="0" spc="0" baseline="-34188" dirty="0">
                <a:latin typeface="Roboto"/>
              </a:rPr>
              <a:t>7	2</a:t>
            </a:r>
          </a:p>
          <a:p>
            <a:pPr marL="0">
              <a:lnSpc>
                <a:spcPts val="2551"/>
              </a:lnSpc>
              <a:tabLst>
                <a:tab pos="4423917" algn="l"/>
                <a:tab pos="5468112" algn="l"/>
              </a:tabLst>
            </a:pPr>
            <a:r>
              <a:rPr lang="ru-RU" sz="900" b="0" i="0" spc="0" baseline="0" dirty="0">
                <a:latin typeface="Roboto"/>
              </a:rPr>
              <a:t>Получили стационарное лечение из числа нуждавшихся 	</a:t>
            </a:r>
            <a:r>
              <a:rPr lang="ru-RU" sz="2125" b="0" i="0" spc="0" baseline="-34188" dirty="0">
                <a:latin typeface="Roboto"/>
              </a:rPr>
              <a:t>7	2</a:t>
            </a:r>
          </a:p>
          <a:p>
            <a:pPr marL="0">
              <a:lnSpc>
                <a:spcPts val="2553"/>
              </a:lnSpc>
              <a:tabLst>
                <a:tab pos="4423917" algn="l"/>
                <a:tab pos="5518150" algn="l"/>
                <a:tab pos="5518150" algn="l"/>
              </a:tabLst>
            </a:pPr>
            <a:r>
              <a:rPr lang="ru-RU" sz="900" b="0" i="0" spc="0" baseline="0" dirty="0">
                <a:latin typeface="Roboto"/>
              </a:rPr>
              <a:t>Получили санаторно-курортное лечение	</a:t>
            </a:r>
            <a:r>
              <a:rPr lang="ru-RU" sz="2125" b="0" i="0" spc="0" baseline="-34188" dirty="0">
                <a:latin typeface="Roboto"/>
              </a:rPr>
              <a:t>0	0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E44B40-1E6D-4218-A1B9-B3EFA3779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3" y="553592"/>
            <a:ext cx="4640971" cy="61879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Freeform 201"/>
          <p:cNvSpPr/>
          <p:nvPr/>
        </p:nvSpPr>
        <p:spPr>
          <a:xfrm>
            <a:off x="-75142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Freeform 202"/>
          <p:cNvSpPr/>
          <p:nvPr/>
        </p:nvSpPr>
        <p:spPr>
          <a:xfrm>
            <a:off x="4655820" y="1074421"/>
            <a:ext cx="6839711" cy="5506211"/>
          </a:xfrm>
          <a:custGeom>
            <a:avLst/>
            <a:gdLst/>
            <a:ahLst/>
            <a:cxnLst/>
            <a:rect l="0" t="0" r="0" b="0"/>
            <a:pathLst>
              <a:path w="6839711" h="5506211">
                <a:moveTo>
                  <a:pt x="0" y="107569"/>
                </a:moveTo>
                <a:cubicBezTo>
                  <a:pt x="0" y="48133"/>
                  <a:pt x="48133" y="0"/>
                  <a:pt x="107569" y="0"/>
                </a:cubicBezTo>
                <a:lnTo>
                  <a:pt x="6732143" y="0"/>
                </a:lnTo>
                <a:cubicBezTo>
                  <a:pt x="6791578" y="0"/>
                  <a:pt x="6839711" y="48133"/>
                  <a:pt x="6839711" y="107569"/>
                </a:cubicBezTo>
                <a:lnTo>
                  <a:pt x="6839711" y="5398617"/>
                </a:lnTo>
                <a:cubicBezTo>
                  <a:pt x="6839711" y="5458040"/>
                  <a:pt x="6791578" y="5506211"/>
                  <a:pt x="6732143" y="5506211"/>
                </a:cubicBezTo>
                <a:lnTo>
                  <a:pt x="107569" y="5506211"/>
                </a:lnTo>
                <a:cubicBezTo>
                  <a:pt x="48133" y="5506211"/>
                  <a:pt x="0" y="5458040"/>
                  <a:pt x="0" y="5398617"/>
                </a:cubicBezTo>
                <a:close/>
                <a:moveTo>
                  <a:pt x="1020190" y="5783579"/>
                </a:moveTo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03" name="Freeform 203"/>
          <p:cNvSpPr/>
          <p:nvPr/>
        </p:nvSpPr>
        <p:spPr>
          <a:xfrm>
            <a:off x="4655820" y="548641"/>
            <a:ext cx="6840855" cy="0"/>
          </a:xfrm>
          <a:custGeom>
            <a:avLst/>
            <a:gdLst/>
            <a:ahLst/>
            <a:cxnLst/>
            <a:rect l="0" t="0" r="0" b="0"/>
            <a:pathLst>
              <a:path w="6840855">
                <a:moveTo>
                  <a:pt x="0" y="0"/>
                </a:moveTo>
                <a:lnTo>
                  <a:pt x="6840855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4" name="Picture 20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6093" y="1140938"/>
            <a:ext cx="1305432" cy="1293876"/>
          </a:xfrm>
          <a:prstGeom prst="rect">
            <a:avLst/>
          </a:prstGeom>
          <a:noFill/>
        </p:spPr>
      </p:pic>
      <p:pic>
        <p:nvPicPr>
          <p:cNvPr id="205" name="Picture 20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6980" y="1496061"/>
            <a:ext cx="93980" cy="93979"/>
          </a:xfrm>
          <a:prstGeom prst="rect">
            <a:avLst/>
          </a:prstGeom>
          <a:noFill/>
        </p:spPr>
      </p:pic>
      <p:pic>
        <p:nvPicPr>
          <p:cNvPr id="206" name="Picture 20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6980" y="1739900"/>
            <a:ext cx="93980" cy="93979"/>
          </a:xfrm>
          <a:prstGeom prst="rect">
            <a:avLst/>
          </a:prstGeom>
          <a:noFill/>
        </p:spPr>
      </p:pic>
      <p:pic>
        <p:nvPicPr>
          <p:cNvPr id="207" name="Picture 20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4028" y="1761236"/>
            <a:ext cx="782065" cy="170179"/>
          </a:xfrm>
          <a:prstGeom prst="rect">
            <a:avLst/>
          </a:prstGeom>
          <a:noFill/>
        </p:spPr>
      </p:pic>
      <p:sp>
        <p:nvSpPr>
          <p:cNvPr id="208" name="Freeform 208"/>
          <p:cNvSpPr/>
          <p:nvPr/>
        </p:nvSpPr>
        <p:spPr>
          <a:xfrm>
            <a:off x="4800600" y="2636521"/>
            <a:ext cx="3166871" cy="3621024"/>
          </a:xfrm>
          <a:custGeom>
            <a:avLst/>
            <a:gdLst/>
            <a:ahLst/>
            <a:cxnLst/>
            <a:rect l="0" t="0" r="0" b="0"/>
            <a:pathLst>
              <a:path w="3166871" h="3621024">
                <a:moveTo>
                  <a:pt x="0" y="142366"/>
                </a:moveTo>
                <a:cubicBezTo>
                  <a:pt x="0" y="63753"/>
                  <a:pt x="63753" y="0"/>
                  <a:pt x="142366" y="0"/>
                </a:cubicBezTo>
                <a:lnTo>
                  <a:pt x="3024505" y="0"/>
                </a:lnTo>
                <a:cubicBezTo>
                  <a:pt x="3103118" y="0"/>
                  <a:pt x="3166871" y="63753"/>
                  <a:pt x="3166871" y="142366"/>
                </a:cubicBezTo>
                <a:lnTo>
                  <a:pt x="3166871" y="3478606"/>
                </a:lnTo>
                <a:cubicBezTo>
                  <a:pt x="3166871" y="3557257"/>
                  <a:pt x="3103118" y="3621024"/>
                  <a:pt x="3024505" y="3621024"/>
                </a:cubicBezTo>
                <a:lnTo>
                  <a:pt x="142366" y="3621024"/>
                </a:lnTo>
                <a:cubicBezTo>
                  <a:pt x="63753" y="3621024"/>
                  <a:pt x="0" y="3557257"/>
                  <a:pt x="0" y="3478606"/>
                </a:cubicBezTo>
                <a:close/>
                <a:moveTo>
                  <a:pt x="-721487" y="4221479"/>
                </a:moveTo>
              </a:path>
            </a:pathLst>
          </a:custGeom>
          <a:solidFill>
            <a:srgbClr val="DADADA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09" name="Freeform 209"/>
          <p:cNvSpPr/>
          <p:nvPr/>
        </p:nvSpPr>
        <p:spPr>
          <a:xfrm>
            <a:off x="8130792" y="2636521"/>
            <a:ext cx="3168396" cy="3621024"/>
          </a:xfrm>
          <a:custGeom>
            <a:avLst/>
            <a:gdLst/>
            <a:ahLst/>
            <a:cxnLst/>
            <a:rect l="0" t="0" r="0" b="0"/>
            <a:pathLst>
              <a:path w="3168396" h="3621024">
                <a:moveTo>
                  <a:pt x="0" y="142494"/>
                </a:moveTo>
                <a:cubicBezTo>
                  <a:pt x="0" y="63753"/>
                  <a:pt x="63753" y="0"/>
                  <a:pt x="142493" y="0"/>
                </a:cubicBezTo>
                <a:lnTo>
                  <a:pt x="3025902" y="0"/>
                </a:lnTo>
                <a:cubicBezTo>
                  <a:pt x="3104641" y="0"/>
                  <a:pt x="3168396" y="63753"/>
                  <a:pt x="3168396" y="142494"/>
                </a:cubicBezTo>
                <a:lnTo>
                  <a:pt x="3168396" y="3478542"/>
                </a:lnTo>
                <a:cubicBezTo>
                  <a:pt x="3168396" y="3557231"/>
                  <a:pt x="3104641" y="3621024"/>
                  <a:pt x="3025902" y="3621024"/>
                </a:cubicBezTo>
                <a:lnTo>
                  <a:pt x="142493" y="3621024"/>
                </a:lnTo>
                <a:cubicBezTo>
                  <a:pt x="63753" y="3621024"/>
                  <a:pt x="0" y="3557231"/>
                  <a:pt x="0" y="3478542"/>
                </a:cubicBezTo>
                <a:close/>
                <a:moveTo>
                  <a:pt x="-4068319" y="4221479"/>
                </a:moveTo>
              </a:path>
            </a:pathLst>
          </a:custGeom>
          <a:solidFill>
            <a:srgbClr val="DADADA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24" name="Rectangle 224"/>
          <p:cNvSpPr/>
          <p:nvPr/>
        </p:nvSpPr>
        <p:spPr>
          <a:xfrm>
            <a:off x="4747895" y="619176"/>
            <a:ext cx="6149312" cy="4154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700" b="0" i="0" spc="0" baseline="0" dirty="0">
                <a:latin typeface="Roboto"/>
              </a:rPr>
              <a:t>Посещения поликлиники в</a:t>
            </a:r>
            <a:r>
              <a:rPr lang="ru-RU" sz="2700" b="0" i="0" spc="-17" baseline="0" dirty="0">
                <a:latin typeface="Roboto"/>
              </a:rPr>
              <a:t> </a:t>
            </a:r>
            <a:r>
              <a:rPr lang="ru-RU" sz="2700" b="0" i="0" spc="0" baseline="0" dirty="0">
                <a:latin typeface="Roboto"/>
              </a:rPr>
              <a:t>2</a:t>
            </a:r>
            <a:r>
              <a:rPr lang="ru-RU" sz="2700" b="0" i="0" spc="-11" baseline="0" dirty="0">
                <a:latin typeface="Roboto"/>
              </a:rPr>
              <a:t>0</a:t>
            </a:r>
            <a:r>
              <a:rPr lang="ru-RU" sz="2700" dirty="0">
                <a:latin typeface="Roboto"/>
              </a:rPr>
              <a:t>22</a:t>
            </a:r>
            <a:r>
              <a:rPr lang="ru-RU" sz="2700" b="0" i="0" spc="-11" baseline="0" dirty="0">
                <a:latin typeface="Roboto"/>
              </a:rPr>
              <a:t> </a:t>
            </a:r>
            <a:r>
              <a:rPr lang="ru-RU" sz="2700" b="0" i="0" spc="0" baseline="0" dirty="0">
                <a:latin typeface="Roboto"/>
              </a:rPr>
              <a:t>год</a:t>
            </a:r>
            <a:r>
              <a:rPr lang="ru-RU" sz="2700" b="0" i="0" spc="-11" baseline="0" dirty="0">
                <a:latin typeface="Roboto"/>
              </a:rPr>
              <a:t>у </a:t>
            </a:r>
          </a:p>
        </p:txBody>
      </p:sp>
      <p:sp>
        <p:nvSpPr>
          <p:cNvPr id="226" name="Rectangle 226"/>
          <p:cNvSpPr/>
          <p:nvPr/>
        </p:nvSpPr>
        <p:spPr>
          <a:xfrm>
            <a:off x="4800599" y="1393615"/>
            <a:ext cx="6567697" cy="758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80032">
              <a:tabLst>
                <a:tab pos="4171823" algn="l"/>
              </a:tabLst>
            </a:pPr>
            <a:r>
              <a:rPr lang="ru-RU" sz="1598" b="0" i="0" spc="0" baseline="0" dirty="0">
                <a:latin typeface="Roboto"/>
              </a:rPr>
              <a:t>	  </a:t>
            </a:r>
            <a:r>
              <a:rPr lang="ru-RU" sz="1509" b="0" i="0" spc="0" baseline="22816" dirty="0">
                <a:latin typeface="Roboto"/>
              </a:rPr>
              <a:t>По заболеванию – 505 557</a:t>
            </a:r>
          </a:p>
          <a:p>
            <a:pPr marL="0">
              <a:lnSpc>
                <a:spcPts val="1500"/>
              </a:lnSpc>
              <a:tabLst>
                <a:tab pos="4171823" algn="l"/>
              </a:tabLst>
            </a:pPr>
            <a:r>
              <a:rPr lang="ru-RU" sz="5309" baseline="-27539" dirty="0">
                <a:latin typeface="Roboto"/>
              </a:rPr>
              <a:t>817597</a:t>
            </a:r>
            <a:r>
              <a:rPr lang="ru-RU" sz="5309" b="0" i="0" spc="0" baseline="-27539" dirty="0">
                <a:latin typeface="Roboto"/>
              </a:rPr>
              <a:t>	 </a:t>
            </a:r>
            <a:r>
              <a:rPr lang="ru-RU" sz="996" b="0" i="0" spc="0" baseline="0" dirty="0">
                <a:latin typeface="Roboto"/>
              </a:rPr>
              <a:t>С профилактической целью – </a:t>
            </a:r>
            <a:r>
              <a:rPr lang="ru-RU" sz="1000" dirty="0">
                <a:latin typeface="Roboto"/>
              </a:rPr>
              <a:t>312040</a:t>
            </a:r>
            <a:r>
              <a:rPr lang="ru-RU" sz="996" b="0" i="0" spc="0" baseline="0" dirty="0">
                <a:latin typeface="Roboto"/>
              </a:rPr>
              <a:t>                 </a:t>
            </a:r>
          </a:p>
          <a:p>
            <a:pPr marL="0">
              <a:lnSpc>
                <a:spcPts val="3003"/>
              </a:lnSpc>
              <a:tabLst>
                <a:tab pos="4171823" algn="l"/>
              </a:tabLst>
            </a:pPr>
            <a:r>
              <a:rPr lang="ru-RU" sz="996" b="0" i="0" spc="0" baseline="0" dirty="0">
                <a:latin typeface="Roboto"/>
              </a:rPr>
              <a:t>                                                                                                                                    </a:t>
            </a:r>
          </a:p>
        </p:txBody>
      </p:sp>
      <p:sp>
        <p:nvSpPr>
          <p:cNvPr id="227" name="Rectangle 227"/>
          <p:cNvSpPr/>
          <p:nvPr/>
        </p:nvSpPr>
        <p:spPr>
          <a:xfrm>
            <a:off x="4864100" y="2153524"/>
            <a:ext cx="1709927" cy="3513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посещений</a:t>
            </a:r>
            <a:r>
              <a:rPr lang="ru-RU" sz="1200" b="0" i="0" spc="-34" baseline="0" dirty="0">
                <a:latin typeface="Roboto"/>
              </a:rPr>
              <a:t> </a:t>
            </a:r>
            <a:r>
              <a:rPr lang="ru-RU" sz="1200" b="0" i="0" spc="0" baseline="0" dirty="0">
                <a:latin typeface="Roboto"/>
              </a:rPr>
              <a:t>в 2022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году</a:t>
            </a:r>
          </a:p>
        </p:txBody>
      </p:sp>
      <p:sp>
        <p:nvSpPr>
          <p:cNvPr id="228" name="Rectangle 228"/>
          <p:cNvSpPr/>
          <p:nvPr/>
        </p:nvSpPr>
        <p:spPr>
          <a:xfrm>
            <a:off x="4963921" y="2758785"/>
            <a:ext cx="5802260" cy="2286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384550" algn="l"/>
              </a:tabLst>
            </a:pPr>
            <a:r>
              <a:rPr lang="ru-RU" sz="1596" b="0" i="0" spc="0" baseline="0" dirty="0">
                <a:latin typeface="Roboto"/>
              </a:rPr>
              <a:t>Профилактические приемы	Приемы по заболеванию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9138E6-4219-4D54-9226-9A68788A3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" y="503853"/>
            <a:ext cx="4570662" cy="6076771"/>
          </a:xfrm>
          <a:prstGeom prst="rect">
            <a:avLst/>
          </a:prstGeom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CCB1858-F459-4DE9-8A07-F1B4D57E17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905593"/>
              </p:ext>
            </p:extLst>
          </p:nvPr>
        </p:nvGraphicFramePr>
        <p:xfrm>
          <a:off x="8397615" y="3055875"/>
          <a:ext cx="2668491" cy="327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A19EC72-62AA-486C-B0E3-92703DE7AF01}"/>
              </a:ext>
            </a:extLst>
          </p:cNvPr>
          <p:cNvSpPr txBox="1"/>
          <p:nvPr/>
        </p:nvSpPr>
        <p:spPr>
          <a:xfrm>
            <a:off x="9540773" y="2887717"/>
            <a:ext cx="522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3,2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5D0C3-BAB4-471D-8121-3E552BBBF151}"/>
              </a:ext>
            </a:extLst>
          </p:cNvPr>
          <p:cNvSpPr txBox="1"/>
          <p:nvPr/>
        </p:nvSpPr>
        <p:spPr>
          <a:xfrm>
            <a:off x="9909636" y="2996701"/>
            <a:ext cx="522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4,9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D45F4F-B5DA-4A94-9662-06052239E385}"/>
              </a:ext>
            </a:extLst>
          </p:cNvPr>
          <p:cNvSpPr txBox="1"/>
          <p:nvPr/>
        </p:nvSpPr>
        <p:spPr>
          <a:xfrm>
            <a:off x="10393621" y="3979770"/>
            <a:ext cx="416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34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9AB903-0354-4438-9F91-A6AFC376B2BC}"/>
              </a:ext>
            </a:extLst>
          </p:cNvPr>
          <p:cNvSpPr txBox="1"/>
          <p:nvPr/>
        </p:nvSpPr>
        <p:spPr>
          <a:xfrm>
            <a:off x="8596378" y="399264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66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0180A0E5-9BDA-4808-8092-55352A964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6456548"/>
              </p:ext>
            </p:extLst>
          </p:nvPr>
        </p:nvGraphicFramePr>
        <p:xfrm>
          <a:off x="5250859" y="3098066"/>
          <a:ext cx="2524620" cy="3140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4A172AC-9689-4F21-A549-5DFB17524F3D}"/>
              </a:ext>
            </a:extLst>
          </p:cNvPr>
          <p:cNvSpPr txBox="1"/>
          <p:nvPr/>
        </p:nvSpPr>
        <p:spPr>
          <a:xfrm>
            <a:off x="5364480" y="4653567"/>
            <a:ext cx="546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59%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71314-F5C7-4EEB-96D2-BA66139EC32B}"/>
              </a:ext>
            </a:extLst>
          </p:cNvPr>
          <p:cNvSpPr txBox="1"/>
          <p:nvPr/>
        </p:nvSpPr>
        <p:spPr>
          <a:xfrm>
            <a:off x="5601068" y="3068310"/>
            <a:ext cx="60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16%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EF41A-B151-4B11-844A-3C4C7A468055}"/>
              </a:ext>
            </a:extLst>
          </p:cNvPr>
          <p:cNvSpPr txBox="1"/>
          <p:nvPr/>
        </p:nvSpPr>
        <p:spPr>
          <a:xfrm>
            <a:off x="6836970" y="3054175"/>
            <a:ext cx="59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20%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FD1505-342B-4B0A-957E-139158F3388C}"/>
              </a:ext>
            </a:extLst>
          </p:cNvPr>
          <p:cNvSpPr txBox="1"/>
          <p:nvPr/>
        </p:nvSpPr>
        <p:spPr>
          <a:xfrm>
            <a:off x="7340098" y="3795066"/>
            <a:ext cx="59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5%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Freeform 34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8" name="Picture 34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49" name="Freeform 349"/>
          <p:cNvSpPr/>
          <p:nvPr/>
        </p:nvSpPr>
        <p:spPr>
          <a:xfrm>
            <a:off x="694944" y="548641"/>
            <a:ext cx="10801349" cy="0"/>
          </a:xfrm>
          <a:custGeom>
            <a:avLst/>
            <a:gdLst/>
            <a:ahLst/>
            <a:cxnLst/>
            <a:rect l="0" t="0" r="0" b="0"/>
            <a:pathLst>
              <a:path w="10801349">
                <a:moveTo>
                  <a:pt x="0" y="0"/>
                </a:moveTo>
                <a:lnTo>
                  <a:pt x="10801349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" name="Freeform 350"/>
          <p:cNvSpPr/>
          <p:nvPr/>
        </p:nvSpPr>
        <p:spPr>
          <a:xfrm>
            <a:off x="694944" y="1124712"/>
            <a:ext cx="10802112" cy="5184648"/>
          </a:xfrm>
          <a:custGeom>
            <a:avLst/>
            <a:gdLst/>
            <a:ahLst/>
            <a:cxnLst/>
            <a:rect l="0" t="0" r="0" b="0"/>
            <a:pathLst>
              <a:path w="10802112" h="5184648">
                <a:moveTo>
                  <a:pt x="0" y="101347"/>
                </a:moveTo>
                <a:cubicBezTo>
                  <a:pt x="0" y="45340"/>
                  <a:pt x="45364" y="0"/>
                  <a:pt x="101307" y="0"/>
                </a:cubicBezTo>
                <a:lnTo>
                  <a:pt x="10700765" y="0"/>
                </a:lnTo>
                <a:cubicBezTo>
                  <a:pt x="10756773" y="0"/>
                  <a:pt x="10802112" y="45340"/>
                  <a:pt x="10802112" y="101347"/>
                </a:cubicBezTo>
                <a:lnTo>
                  <a:pt x="10802112" y="5083341"/>
                </a:lnTo>
                <a:cubicBezTo>
                  <a:pt x="10802112" y="5139284"/>
                  <a:pt x="10756773" y="5184648"/>
                  <a:pt x="10700765" y="5184648"/>
                </a:cubicBezTo>
                <a:lnTo>
                  <a:pt x="101307" y="5184648"/>
                </a:lnTo>
                <a:cubicBezTo>
                  <a:pt x="45364" y="5184648"/>
                  <a:pt x="0" y="5139284"/>
                  <a:pt x="0" y="5083341"/>
                </a:cubicBezTo>
                <a:close/>
                <a:moveTo>
                  <a:pt x="4936997" y="5733288"/>
                </a:moveTo>
              </a:path>
            </a:pathLst>
          </a:custGeom>
          <a:solidFill>
            <a:srgbClr val="B7E4E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" name="Freeform 351"/>
          <p:cNvSpPr/>
          <p:nvPr/>
        </p:nvSpPr>
        <p:spPr>
          <a:xfrm>
            <a:off x="2496311" y="1738885"/>
            <a:ext cx="1598677" cy="4137660"/>
          </a:xfrm>
          <a:custGeom>
            <a:avLst/>
            <a:gdLst/>
            <a:ahLst/>
            <a:cxnLst/>
            <a:rect l="0" t="0" r="0" b="0"/>
            <a:pathLst>
              <a:path w="1598677" h="4137660">
                <a:moveTo>
                  <a:pt x="0" y="71881"/>
                </a:moveTo>
                <a:cubicBezTo>
                  <a:pt x="0" y="32131"/>
                  <a:pt x="32131" y="0"/>
                  <a:pt x="71883" y="0"/>
                </a:cubicBezTo>
                <a:lnTo>
                  <a:pt x="1526794" y="0"/>
                </a:lnTo>
                <a:cubicBezTo>
                  <a:pt x="1566546" y="0"/>
                  <a:pt x="1598677" y="32131"/>
                  <a:pt x="1598677" y="71881"/>
                </a:cubicBezTo>
                <a:lnTo>
                  <a:pt x="1598677" y="4065765"/>
                </a:lnTo>
                <a:cubicBezTo>
                  <a:pt x="1598677" y="4105465"/>
                  <a:pt x="1566546" y="4137660"/>
                  <a:pt x="1526794" y="4137660"/>
                </a:cubicBezTo>
                <a:lnTo>
                  <a:pt x="71883" y="4137660"/>
                </a:lnTo>
                <a:cubicBezTo>
                  <a:pt x="32131" y="4137660"/>
                  <a:pt x="0" y="4105465"/>
                  <a:pt x="0" y="4065765"/>
                </a:cubicBezTo>
                <a:close/>
                <a:moveTo>
                  <a:pt x="2550923" y="5119115"/>
                </a:moveTo>
              </a:path>
            </a:pathLst>
          </a:custGeom>
          <a:solidFill>
            <a:srgbClr val="D3EFF5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" name="Freeform 352"/>
          <p:cNvSpPr/>
          <p:nvPr/>
        </p:nvSpPr>
        <p:spPr>
          <a:xfrm>
            <a:off x="4296155" y="1738885"/>
            <a:ext cx="1583436" cy="4137660"/>
          </a:xfrm>
          <a:custGeom>
            <a:avLst/>
            <a:gdLst/>
            <a:ahLst/>
            <a:cxnLst/>
            <a:rect l="0" t="0" r="0" b="0"/>
            <a:pathLst>
              <a:path w="1583436" h="4137660">
                <a:moveTo>
                  <a:pt x="0" y="71246"/>
                </a:moveTo>
                <a:cubicBezTo>
                  <a:pt x="0" y="31876"/>
                  <a:pt x="31878" y="0"/>
                  <a:pt x="71248" y="0"/>
                </a:cubicBezTo>
                <a:lnTo>
                  <a:pt x="1512190" y="0"/>
                </a:lnTo>
                <a:cubicBezTo>
                  <a:pt x="1551560" y="0"/>
                  <a:pt x="1583436" y="31876"/>
                  <a:pt x="1583436" y="71246"/>
                </a:cubicBezTo>
                <a:lnTo>
                  <a:pt x="1583436" y="4066451"/>
                </a:lnTo>
                <a:cubicBezTo>
                  <a:pt x="1583436" y="4105782"/>
                  <a:pt x="1551560" y="4137660"/>
                  <a:pt x="1512190" y="4137660"/>
                </a:cubicBezTo>
                <a:lnTo>
                  <a:pt x="71248" y="4137660"/>
                </a:lnTo>
                <a:cubicBezTo>
                  <a:pt x="31878" y="4137660"/>
                  <a:pt x="0" y="4105782"/>
                  <a:pt x="0" y="4066451"/>
                </a:cubicBezTo>
                <a:close/>
                <a:moveTo>
                  <a:pt x="751714" y="5119115"/>
                </a:moveTo>
              </a:path>
            </a:pathLst>
          </a:custGeom>
          <a:solidFill>
            <a:srgbClr val="D3EFF5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" name="Freeform 353"/>
          <p:cNvSpPr/>
          <p:nvPr/>
        </p:nvSpPr>
        <p:spPr>
          <a:xfrm>
            <a:off x="6096000" y="1738885"/>
            <a:ext cx="1583435" cy="4137660"/>
          </a:xfrm>
          <a:custGeom>
            <a:avLst/>
            <a:gdLst/>
            <a:ahLst/>
            <a:cxnLst/>
            <a:rect l="0" t="0" r="0" b="0"/>
            <a:pathLst>
              <a:path w="1583435" h="4137660">
                <a:moveTo>
                  <a:pt x="0" y="71246"/>
                </a:moveTo>
                <a:cubicBezTo>
                  <a:pt x="0" y="31876"/>
                  <a:pt x="31877" y="0"/>
                  <a:pt x="71246" y="0"/>
                </a:cubicBezTo>
                <a:lnTo>
                  <a:pt x="1512189" y="0"/>
                </a:lnTo>
                <a:cubicBezTo>
                  <a:pt x="1551558" y="0"/>
                  <a:pt x="1583435" y="31876"/>
                  <a:pt x="1583435" y="71246"/>
                </a:cubicBezTo>
                <a:lnTo>
                  <a:pt x="1583435" y="4066451"/>
                </a:lnTo>
                <a:cubicBezTo>
                  <a:pt x="1583435" y="4105782"/>
                  <a:pt x="1551558" y="4137660"/>
                  <a:pt x="1512189" y="4137660"/>
                </a:cubicBezTo>
                <a:lnTo>
                  <a:pt x="71246" y="4137660"/>
                </a:lnTo>
                <a:cubicBezTo>
                  <a:pt x="31877" y="4137660"/>
                  <a:pt x="0" y="4105782"/>
                  <a:pt x="0" y="4066451"/>
                </a:cubicBezTo>
                <a:close/>
                <a:moveTo>
                  <a:pt x="-1048131" y="5119115"/>
                </a:moveTo>
              </a:path>
            </a:pathLst>
          </a:custGeom>
          <a:solidFill>
            <a:srgbClr val="D3EFF5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" name="Freeform 354"/>
          <p:cNvSpPr/>
          <p:nvPr/>
        </p:nvSpPr>
        <p:spPr>
          <a:xfrm>
            <a:off x="7895843" y="1738885"/>
            <a:ext cx="1584961" cy="4137660"/>
          </a:xfrm>
          <a:custGeom>
            <a:avLst/>
            <a:gdLst/>
            <a:ahLst/>
            <a:cxnLst/>
            <a:rect l="0" t="0" r="0" b="0"/>
            <a:pathLst>
              <a:path w="1584961" h="4137660">
                <a:moveTo>
                  <a:pt x="0" y="71246"/>
                </a:moveTo>
                <a:cubicBezTo>
                  <a:pt x="0" y="31876"/>
                  <a:pt x="31877" y="0"/>
                  <a:pt x="71248" y="0"/>
                </a:cubicBezTo>
                <a:lnTo>
                  <a:pt x="1513713" y="0"/>
                </a:lnTo>
                <a:cubicBezTo>
                  <a:pt x="1553084" y="0"/>
                  <a:pt x="1584961" y="31876"/>
                  <a:pt x="1584961" y="71246"/>
                </a:cubicBezTo>
                <a:lnTo>
                  <a:pt x="1584961" y="4066387"/>
                </a:lnTo>
                <a:cubicBezTo>
                  <a:pt x="1584961" y="4105744"/>
                  <a:pt x="1553084" y="4137660"/>
                  <a:pt x="1513713" y="4137660"/>
                </a:cubicBezTo>
                <a:lnTo>
                  <a:pt x="71248" y="4137660"/>
                </a:lnTo>
                <a:cubicBezTo>
                  <a:pt x="31877" y="4137660"/>
                  <a:pt x="0" y="4105744"/>
                  <a:pt x="0" y="4066387"/>
                </a:cubicBezTo>
                <a:close/>
                <a:moveTo>
                  <a:pt x="-2847974" y="5119115"/>
                </a:moveTo>
              </a:path>
            </a:pathLst>
          </a:custGeom>
          <a:solidFill>
            <a:srgbClr val="D3EFF5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" name="Freeform 355"/>
          <p:cNvSpPr/>
          <p:nvPr/>
        </p:nvSpPr>
        <p:spPr>
          <a:xfrm>
            <a:off x="9695688" y="1738885"/>
            <a:ext cx="1584959" cy="4137660"/>
          </a:xfrm>
          <a:custGeom>
            <a:avLst/>
            <a:gdLst/>
            <a:ahLst/>
            <a:cxnLst/>
            <a:rect l="0" t="0" r="0" b="0"/>
            <a:pathLst>
              <a:path w="1584959" h="4137660">
                <a:moveTo>
                  <a:pt x="0" y="71246"/>
                </a:moveTo>
                <a:cubicBezTo>
                  <a:pt x="0" y="31876"/>
                  <a:pt x="31877" y="0"/>
                  <a:pt x="71246" y="0"/>
                </a:cubicBezTo>
                <a:lnTo>
                  <a:pt x="1513713" y="0"/>
                </a:lnTo>
                <a:cubicBezTo>
                  <a:pt x="1553082" y="0"/>
                  <a:pt x="1584959" y="31876"/>
                  <a:pt x="1584959" y="71246"/>
                </a:cubicBezTo>
                <a:lnTo>
                  <a:pt x="1584959" y="4066387"/>
                </a:lnTo>
                <a:cubicBezTo>
                  <a:pt x="1584959" y="4105744"/>
                  <a:pt x="1553082" y="4137660"/>
                  <a:pt x="1513713" y="4137660"/>
                </a:cubicBezTo>
                <a:lnTo>
                  <a:pt x="71246" y="4137660"/>
                </a:lnTo>
                <a:cubicBezTo>
                  <a:pt x="31877" y="4137660"/>
                  <a:pt x="0" y="4105744"/>
                  <a:pt x="0" y="4066387"/>
                </a:cubicBezTo>
                <a:close/>
                <a:moveTo>
                  <a:pt x="-4647819" y="5119115"/>
                </a:moveTo>
              </a:path>
            </a:pathLst>
          </a:custGeom>
          <a:solidFill>
            <a:srgbClr val="D3EFF5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" name="Freeform 356"/>
          <p:cNvSpPr/>
          <p:nvPr/>
        </p:nvSpPr>
        <p:spPr>
          <a:xfrm>
            <a:off x="2618232" y="1296924"/>
            <a:ext cx="885444" cy="885444"/>
          </a:xfrm>
          <a:custGeom>
            <a:avLst/>
            <a:gdLst/>
            <a:ahLst/>
            <a:cxnLst/>
            <a:rect l="0" t="0" r="0" b="0"/>
            <a:pathLst>
              <a:path w="885444" h="885444">
                <a:moveTo>
                  <a:pt x="0" y="442723"/>
                </a:moveTo>
                <a:cubicBezTo>
                  <a:pt x="0" y="198248"/>
                  <a:pt x="198247" y="0"/>
                  <a:pt x="442722" y="0"/>
                </a:cubicBezTo>
                <a:cubicBezTo>
                  <a:pt x="687196" y="0"/>
                  <a:pt x="885444" y="198248"/>
                  <a:pt x="885444" y="442723"/>
                </a:cubicBezTo>
                <a:cubicBezTo>
                  <a:pt x="885444" y="687198"/>
                  <a:pt x="687196" y="885444"/>
                  <a:pt x="442722" y="885444"/>
                </a:cubicBezTo>
                <a:cubicBezTo>
                  <a:pt x="198247" y="885444"/>
                  <a:pt x="0" y="687198"/>
                  <a:pt x="0" y="442723"/>
                </a:cubicBezTo>
                <a:close/>
                <a:moveTo>
                  <a:pt x="2500121" y="5561076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7" name="Picture 35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9107" y="1443229"/>
            <a:ext cx="583691" cy="583691"/>
          </a:xfrm>
          <a:prstGeom prst="rect">
            <a:avLst/>
          </a:prstGeom>
          <a:noFill/>
        </p:spPr>
      </p:pic>
      <p:sp>
        <p:nvSpPr>
          <p:cNvPr id="358" name="Freeform 358"/>
          <p:cNvSpPr/>
          <p:nvPr/>
        </p:nvSpPr>
        <p:spPr>
          <a:xfrm>
            <a:off x="4418076" y="1296924"/>
            <a:ext cx="885444" cy="885444"/>
          </a:xfrm>
          <a:custGeom>
            <a:avLst/>
            <a:gdLst/>
            <a:ahLst/>
            <a:cxnLst/>
            <a:rect l="0" t="0" r="0" b="0"/>
            <a:pathLst>
              <a:path w="885444" h="885444">
                <a:moveTo>
                  <a:pt x="0" y="442723"/>
                </a:moveTo>
                <a:cubicBezTo>
                  <a:pt x="0" y="198248"/>
                  <a:pt x="198246" y="0"/>
                  <a:pt x="442721" y="0"/>
                </a:cubicBezTo>
                <a:cubicBezTo>
                  <a:pt x="687196" y="0"/>
                  <a:pt x="885444" y="198248"/>
                  <a:pt x="885444" y="442723"/>
                </a:cubicBezTo>
                <a:cubicBezTo>
                  <a:pt x="885444" y="687198"/>
                  <a:pt x="687196" y="885444"/>
                  <a:pt x="442721" y="885444"/>
                </a:cubicBezTo>
                <a:cubicBezTo>
                  <a:pt x="198246" y="885444"/>
                  <a:pt x="0" y="687198"/>
                  <a:pt x="0" y="442723"/>
                </a:cubicBezTo>
                <a:close/>
                <a:moveTo>
                  <a:pt x="700277" y="5561076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" name="Freeform 359"/>
          <p:cNvSpPr/>
          <p:nvPr/>
        </p:nvSpPr>
        <p:spPr>
          <a:xfrm>
            <a:off x="6217920" y="1296924"/>
            <a:ext cx="885444" cy="885444"/>
          </a:xfrm>
          <a:custGeom>
            <a:avLst/>
            <a:gdLst/>
            <a:ahLst/>
            <a:cxnLst/>
            <a:rect l="0" t="0" r="0" b="0"/>
            <a:pathLst>
              <a:path w="885444" h="885444">
                <a:moveTo>
                  <a:pt x="0" y="442723"/>
                </a:moveTo>
                <a:cubicBezTo>
                  <a:pt x="0" y="198248"/>
                  <a:pt x="198246" y="0"/>
                  <a:pt x="442722" y="0"/>
                </a:cubicBezTo>
                <a:cubicBezTo>
                  <a:pt x="687197" y="0"/>
                  <a:pt x="885444" y="198248"/>
                  <a:pt x="885444" y="442723"/>
                </a:cubicBezTo>
                <a:cubicBezTo>
                  <a:pt x="885444" y="687198"/>
                  <a:pt x="687197" y="885444"/>
                  <a:pt x="442722" y="885444"/>
                </a:cubicBezTo>
                <a:cubicBezTo>
                  <a:pt x="198246" y="885444"/>
                  <a:pt x="0" y="687198"/>
                  <a:pt x="0" y="442723"/>
                </a:cubicBezTo>
                <a:close/>
                <a:moveTo>
                  <a:pt x="-1099567" y="5561076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" name="Freeform 360"/>
          <p:cNvSpPr/>
          <p:nvPr/>
        </p:nvSpPr>
        <p:spPr>
          <a:xfrm>
            <a:off x="8019288" y="1296924"/>
            <a:ext cx="885443" cy="885444"/>
          </a:xfrm>
          <a:custGeom>
            <a:avLst/>
            <a:gdLst/>
            <a:ahLst/>
            <a:cxnLst/>
            <a:rect l="0" t="0" r="0" b="0"/>
            <a:pathLst>
              <a:path w="885443" h="885444">
                <a:moveTo>
                  <a:pt x="0" y="442723"/>
                </a:moveTo>
                <a:cubicBezTo>
                  <a:pt x="0" y="198248"/>
                  <a:pt x="198246" y="0"/>
                  <a:pt x="442721" y="0"/>
                </a:cubicBezTo>
                <a:cubicBezTo>
                  <a:pt x="687196" y="0"/>
                  <a:pt x="885443" y="198248"/>
                  <a:pt x="885443" y="442723"/>
                </a:cubicBezTo>
                <a:cubicBezTo>
                  <a:pt x="885443" y="687198"/>
                  <a:pt x="687196" y="885444"/>
                  <a:pt x="442721" y="885444"/>
                </a:cubicBezTo>
                <a:cubicBezTo>
                  <a:pt x="198246" y="885444"/>
                  <a:pt x="0" y="687198"/>
                  <a:pt x="0" y="442723"/>
                </a:cubicBezTo>
                <a:close/>
                <a:moveTo>
                  <a:pt x="-2900935" y="5561076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" name="Freeform 361"/>
          <p:cNvSpPr/>
          <p:nvPr/>
        </p:nvSpPr>
        <p:spPr>
          <a:xfrm>
            <a:off x="9819131" y="1296924"/>
            <a:ext cx="885445" cy="885444"/>
          </a:xfrm>
          <a:custGeom>
            <a:avLst/>
            <a:gdLst/>
            <a:ahLst/>
            <a:cxnLst/>
            <a:rect l="0" t="0" r="0" b="0"/>
            <a:pathLst>
              <a:path w="885445" h="885444">
                <a:moveTo>
                  <a:pt x="0" y="442723"/>
                </a:moveTo>
                <a:cubicBezTo>
                  <a:pt x="0" y="198248"/>
                  <a:pt x="198248" y="0"/>
                  <a:pt x="442723" y="0"/>
                </a:cubicBezTo>
                <a:cubicBezTo>
                  <a:pt x="687198" y="0"/>
                  <a:pt x="885445" y="198248"/>
                  <a:pt x="885445" y="442723"/>
                </a:cubicBezTo>
                <a:cubicBezTo>
                  <a:pt x="885445" y="687198"/>
                  <a:pt x="687198" y="885444"/>
                  <a:pt x="442723" y="885444"/>
                </a:cubicBezTo>
                <a:cubicBezTo>
                  <a:pt x="198248" y="885444"/>
                  <a:pt x="0" y="687198"/>
                  <a:pt x="0" y="442723"/>
                </a:cubicBezTo>
                <a:close/>
                <a:moveTo>
                  <a:pt x="-4700778" y="5561076"/>
                </a:moveTo>
              </a:path>
            </a:pathLst>
          </a:custGeom>
          <a:solidFill>
            <a:srgbClr val="FFFFFF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2" name="Picture 36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5820" y="1459993"/>
            <a:ext cx="492251" cy="492251"/>
          </a:xfrm>
          <a:prstGeom prst="rect">
            <a:avLst/>
          </a:prstGeom>
          <a:noFill/>
        </p:spPr>
      </p:pic>
      <p:pic>
        <p:nvPicPr>
          <p:cNvPr id="363" name="Picture 36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7752" y="1443229"/>
            <a:ext cx="562355" cy="562355"/>
          </a:xfrm>
          <a:prstGeom prst="rect">
            <a:avLst/>
          </a:prstGeom>
          <a:noFill/>
        </p:spPr>
      </p:pic>
      <p:pic>
        <p:nvPicPr>
          <p:cNvPr id="364" name="Picture 36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3880" y="1485900"/>
            <a:ext cx="537972" cy="537972"/>
          </a:xfrm>
          <a:prstGeom prst="rect">
            <a:avLst/>
          </a:prstGeom>
          <a:noFill/>
        </p:spPr>
      </p:pic>
      <p:pic>
        <p:nvPicPr>
          <p:cNvPr id="365" name="Picture 36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3723" y="1466089"/>
            <a:ext cx="568451" cy="568451"/>
          </a:xfrm>
          <a:prstGeom prst="rect">
            <a:avLst/>
          </a:prstGeom>
          <a:noFill/>
        </p:spPr>
      </p:pic>
      <p:pic>
        <p:nvPicPr>
          <p:cNvPr id="366" name="Picture 366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775" y="4221480"/>
            <a:ext cx="1339596" cy="1339596"/>
          </a:xfrm>
          <a:prstGeom prst="rect">
            <a:avLst/>
          </a:prstGeom>
          <a:noFill/>
        </p:spPr>
      </p:pic>
      <p:pic>
        <p:nvPicPr>
          <p:cNvPr id="367" name="Picture 367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7951" y="3263900"/>
            <a:ext cx="7927848" cy="2590800"/>
          </a:xfrm>
          <a:prstGeom prst="rect">
            <a:avLst/>
          </a:prstGeom>
          <a:noFill/>
        </p:spPr>
      </p:pic>
      <p:sp>
        <p:nvSpPr>
          <p:cNvPr id="368" name="Freeform 368"/>
          <p:cNvSpPr/>
          <p:nvPr/>
        </p:nvSpPr>
        <p:spPr>
          <a:xfrm>
            <a:off x="2773679" y="3195829"/>
            <a:ext cx="280416" cy="109727"/>
          </a:xfrm>
          <a:custGeom>
            <a:avLst/>
            <a:gdLst/>
            <a:ahLst/>
            <a:cxnLst/>
            <a:rect l="0" t="0" r="0" b="0"/>
            <a:pathLst>
              <a:path w="280416" h="109727">
                <a:moveTo>
                  <a:pt x="280416" y="109727"/>
                </a:moveTo>
                <a:lnTo>
                  <a:pt x="56388" y="0"/>
                </a:lnTo>
                <a:lnTo>
                  <a:pt x="0" y="0"/>
                </a:lnTo>
              </a:path>
            </a:pathLst>
          </a:custGeom>
          <a:noFill/>
          <a:ln w="9144" cap="flat" cmpd="sng">
            <a:solidFill>
              <a:srgbClr val="A7A8A7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" name="Freeform 369"/>
          <p:cNvSpPr/>
          <p:nvPr/>
        </p:nvSpPr>
        <p:spPr>
          <a:xfrm>
            <a:off x="3520440" y="3208021"/>
            <a:ext cx="228600" cy="60959"/>
          </a:xfrm>
          <a:custGeom>
            <a:avLst/>
            <a:gdLst/>
            <a:ahLst/>
            <a:cxnLst/>
            <a:rect l="0" t="0" r="0" b="0"/>
            <a:pathLst>
              <a:path w="228600" h="60959">
                <a:moveTo>
                  <a:pt x="0" y="60959"/>
                </a:moveTo>
                <a:lnTo>
                  <a:pt x="172212" y="0"/>
                </a:lnTo>
                <a:lnTo>
                  <a:pt x="228600" y="0"/>
                </a:lnTo>
              </a:path>
            </a:pathLst>
          </a:custGeom>
          <a:noFill/>
          <a:ln w="9144" cap="flat" cmpd="sng">
            <a:solidFill>
              <a:srgbClr val="A7A8A7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" name="Freeform 370"/>
          <p:cNvSpPr/>
          <p:nvPr/>
        </p:nvSpPr>
        <p:spPr>
          <a:xfrm>
            <a:off x="6164579" y="6060949"/>
            <a:ext cx="82296" cy="83820"/>
          </a:xfrm>
          <a:custGeom>
            <a:avLst/>
            <a:gdLst/>
            <a:ahLst/>
            <a:cxnLst/>
            <a:rect l="0" t="0" r="0" b="0"/>
            <a:pathLst>
              <a:path w="82296" h="83820">
                <a:moveTo>
                  <a:pt x="0" y="83820"/>
                </a:moveTo>
                <a:lnTo>
                  <a:pt x="82296" y="83820"/>
                </a:lnTo>
                <a:lnTo>
                  <a:pt x="82296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" name="Freeform 371"/>
          <p:cNvSpPr/>
          <p:nvPr/>
        </p:nvSpPr>
        <p:spPr>
          <a:xfrm>
            <a:off x="6987540" y="6060949"/>
            <a:ext cx="83820" cy="83820"/>
          </a:xfrm>
          <a:custGeom>
            <a:avLst/>
            <a:gdLst/>
            <a:ahLst/>
            <a:cxnLst/>
            <a:rect l="0" t="0" r="0" b="0"/>
            <a:pathLst>
              <a:path w="83820" h="83820">
                <a:moveTo>
                  <a:pt x="0" y="83820"/>
                </a:moveTo>
                <a:lnTo>
                  <a:pt x="83820" y="83820"/>
                </a:lnTo>
                <a:lnTo>
                  <a:pt x="83820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49BED8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Rectangle 373"/>
          <p:cNvSpPr/>
          <p:nvPr/>
        </p:nvSpPr>
        <p:spPr>
          <a:xfrm>
            <a:off x="786993" y="596633"/>
            <a:ext cx="5204073" cy="430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002" b="0" i="0" spc="0" baseline="0" dirty="0">
                <a:latin typeface="Roboto"/>
              </a:rPr>
              <a:t>Показат</a:t>
            </a:r>
            <a:r>
              <a:rPr lang="ru-RU" sz="3002" b="0" i="0" spc="-16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л</a:t>
            </a:r>
            <a:r>
              <a:rPr lang="ru-RU" sz="3002" b="0" i="0" spc="759" baseline="0" dirty="0">
                <a:latin typeface="Roboto"/>
              </a:rPr>
              <a:t>и</a:t>
            </a:r>
            <a:r>
              <a:rPr lang="ru-RU" sz="3002" b="0" i="0" spc="0" baseline="0" dirty="0">
                <a:latin typeface="Roboto"/>
              </a:rPr>
              <a:t>заболева</a:t>
            </a:r>
            <a:r>
              <a:rPr lang="ru-RU" sz="3002" b="0" i="0" spc="-13" baseline="0" dirty="0">
                <a:latin typeface="Roboto"/>
              </a:rPr>
              <a:t>е</a:t>
            </a:r>
            <a:r>
              <a:rPr lang="ru-RU" sz="3002" b="0" i="0" spc="0" baseline="0" dirty="0">
                <a:latin typeface="Roboto"/>
              </a:rPr>
              <a:t>мости</a:t>
            </a:r>
          </a:p>
        </p:txBody>
      </p:sp>
      <p:sp>
        <p:nvSpPr>
          <p:cNvPr id="374" name="Rectangle 374"/>
          <p:cNvSpPr/>
          <p:nvPr/>
        </p:nvSpPr>
        <p:spPr>
          <a:xfrm>
            <a:off x="2587498" y="2290877"/>
            <a:ext cx="1234465" cy="4950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Болезни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системы </a:t>
            </a:r>
          </a:p>
          <a:p>
            <a:pPr marL="0">
              <a:lnSpc>
                <a:spcPts val="1296"/>
              </a:lnSpc>
            </a:pPr>
            <a:r>
              <a:rPr lang="ru-RU" sz="1202" b="0" i="0" spc="0" baseline="0" dirty="0">
                <a:latin typeface="Roboto"/>
              </a:rPr>
              <a:t>кровообращения</a:t>
            </a:r>
          </a:p>
        </p:txBody>
      </p:sp>
      <p:sp>
        <p:nvSpPr>
          <p:cNvPr id="375" name="Rectangle 375"/>
          <p:cNvSpPr/>
          <p:nvPr/>
        </p:nvSpPr>
        <p:spPr>
          <a:xfrm>
            <a:off x="4387850" y="2286051"/>
            <a:ext cx="1262786" cy="3304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Болезни органов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дыхания</a:t>
            </a:r>
          </a:p>
        </p:txBody>
      </p:sp>
      <p:sp>
        <p:nvSpPr>
          <p:cNvPr id="376" name="Rectangle 376"/>
          <p:cNvSpPr/>
          <p:nvPr/>
        </p:nvSpPr>
        <p:spPr>
          <a:xfrm>
            <a:off x="6188328" y="2286051"/>
            <a:ext cx="1262786" cy="3304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Болезни органов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пищеварения</a:t>
            </a:r>
          </a:p>
        </p:txBody>
      </p:sp>
      <p:sp>
        <p:nvSpPr>
          <p:cNvPr id="377" name="Rectangle 377"/>
          <p:cNvSpPr/>
          <p:nvPr/>
        </p:nvSpPr>
        <p:spPr>
          <a:xfrm>
            <a:off x="7988807" y="2278939"/>
            <a:ext cx="1183538" cy="4949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Болезни костно-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мышечной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системы</a:t>
            </a:r>
          </a:p>
        </p:txBody>
      </p:sp>
      <p:sp>
        <p:nvSpPr>
          <p:cNvPr id="378" name="Rectangle 378"/>
          <p:cNvSpPr/>
          <p:nvPr/>
        </p:nvSpPr>
        <p:spPr>
          <a:xfrm>
            <a:off x="9789286" y="2278939"/>
            <a:ext cx="1012697" cy="4949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0" i="0" spc="0" baseline="0" dirty="0">
                <a:latin typeface="Roboto"/>
              </a:rPr>
              <a:t>Болезни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мочеполовой </a:t>
            </a:r>
          </a:p>
          <a:p>
            <a:pPr marL="0">
              <a:lnSpc>
                <a:spcPts val="1295"/>
              </a:lnSpc>
            </a:pPr>
            <a:r>
              <a:rPr lang="ru-RU" sz="1200" b="0" i="0" spc="0" baseline="0" dirty="0">
                <a:latin typeface="Roboto"/>
              </a:rPr>
              <a:t>системы</a:t>
            </a:r>
          </a:p>
        </p:txBody>
      </p:sp>
      <p:sp>
        <p:nvSpPr>
          <p:cNvPr id="379" name="Rectangle 379"/>
          <p:cNvSpPr/>
          <p:nvPr/>
        </p:nvSpPr>
        <p:spPr>
          <a:xfrm rot="-5400000">
            <a:off x="2401845" y="3089202"/>
            <a:ext cx="504946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dirty="0">
                <a:latin typeface="Roboto"/>
              </a:rPr>
              <a:t>66116</a:t>
            </a:r>
            <a:endParaRPr lang="ru-RU" sz="1403" b="0" i="0" spc="0" baseline="0" dirty="0">
              <a:latin typeface="Roboto"/>
            </a:endParaRPr>
          </a:p>
        </p:txBody>
      </p:sp>
      <p:sp>
        <p:nvSpPr>
          <p:cNvPr id="380" name="Rectangle 380"/>
          <p:cNvSpPr/>
          <p:nvPr/>
        </p:nvSpPr>
        <p:spPr>
          <a:xfrm rot="-5400000">
            <a:off x="4609232" y="4315387"/>
            <a:ext cx="504946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52305</a:t>
            </a:r>
          </a:p>
        </p:txBody>
      </p:sp>
      <p:sp>
        <p:nvSpPr>
          <p:cNvPr id="381" name="Rectangle 381"/>
          <p:cNvSpPr/>
          <p:nvPr/>
        </p:nvSpPr>
        <p:spPr>
          <a:xfrm rot="-5400000">
            <a:off x="6460459" y="4957527"/>
            <a:ext cx="403957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dirty="0">
                <a:latin typeface="Roboto"/>
              </a:rPr>
              <a:t>8783</a:t>
            </a:r>
            <a:endParaRPr lang="ru-RU" sz="1403" b="0" i="0" spc="0" baseline="0" dirty="0">
              <a:latin typeface="Roboto"/>
            </a:endParaRPr>
          </a:p>
        </p:txBody>
      </p:sp>
      <p:sp>
        <p:nvSpPr>
          <p:cNvPr id="382" name="Rectangle 382"/>
          <p:cNvSpPr/>
          <p:nvPr/>
        </p:nvSpPr>
        <p:spPr>
          <a:xfrm rot="-5400000">
            <a:off x="8210698" y="4762202"/>
            <a:ext cx="504946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22683</a:t>
            </a:r>
          </a:p>
        </p:txBody>
      </p:sp>
      <p:sp>
        <p:nvSpPr>
          <p:cNvPr id="383" name="Rectangle 383"/>
          <p:cNvSpPr/>
          <p:nvPr/>
        </p:nvSpPr>
        <p:spPr>
          <a:xfrm rot="-5400000">
            <a:off x="10062305" y="5009724"/>
            <a:ext cx="403957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8584</a:t>
            </a:r>
          </a:p>
        </p:txBody>
      </p:sp>
      <p:sp>
        <p:nvSpPr>
          <p:cNvPr id="384" name="Rectangle 384"/>
          <p:cNvSpPr/>
          <p:nvPr/>
        </p:nvSpPr>
        <p:spPr>
          <a:xfrm rot="-5400000">
            <a:off x="3629712" y="3101697"/>
            <a:ext cx="504946" cy="2163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6" b="0" i="0" spc="0" baseline="0" dirty="0">
                <a:latin typeface="Roboto"/>
              </a:rPr>
              <a:t>69405</a:t>
            </a:r>
          </a:p>
        </p:txBody>
      </p:sp>
      <p:sp>
        <p:nvSpPr>
          <p:cNvPr id="385" name="Rectangle 385"/>
          <p:cNvSpPr/>
          <p:nvPr/>
        </p:nvSpPr>
        <p:spPr>
          <a:xfrm rot="-5400000">
            <a:off x="5075195" y="4278556"/>
            <a:ext cx="504946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54028</a:t>
            </a:r>
          </a:p>
        </p:txBody>
      </p:sp>
      <p:sp>
        <p:nvSpPr>
          <p:cNvPr id="386" name="Rectangle 386"/>
          <p:cNvSpPr/>
          <p:nvPr/>
        </p:nvSpPr>
        <p:spPr>
          <a:xfrm rot="-5400000">
            <a:off x="6926422" y="4940129"/>
            <a:ext cx="403957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dirty="0">
                <a:latin typeface="Roboto"/>
              </a:rPr>
              <a:t>9011</a:t>
            </a:r>
            <a:endParaRPr lang="ru-RU" sz="1403" b="0" i="0" spc="0" baseline="0" dirty="0">
              <a:latin typeface="Roboto"/>
            </a:endParaRPr>
          </a:p>
        </p:txBody>
      </p:sp>
      <p:sp>
        <p:nvSpPr>
          <p:cNvPr id="387" name="Rectangle 387"/>
          <p:cNvSpPr/>
          <p:nvPr/>
        </p:nvSpPr>
        <p:spPr>
          <a:xfrm rot="-5400000">
            <a:off x="8677042" y="4713687"/>
            <a:ext cx="504946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23637</a:t>
            </a:r>
          </a:p>
        </p:txBody>
      </p:sp>
      <p:sp>
        <p:nvSpPr>
          <p:cNvPr id="388" name="Rectangle 388"/>
          <p:cNvSpPr/>
          <p:nvPr/>
        </p:nvSpPr>
        <p:spPr>
          <a:xfrm rot="-5400000">
            <a:off x="10528268" y="5000835"/>
            <a:ext cx="403957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8829</a:t>
            </a:r>
          </a:p>
        </p:txBody>
      </p:sp>
      <p:sp>
        <p:nvSpPr>
          <p:cNvPr id="389" name="Rectangle 389"/>
          <p:cNvSpPr/>
          <p:nvPr/>
        </p:nvSpPr>
        <p:spPr>
          <a:xfrm>
            <a:off x="6285229" y="6003646"/>
            <a:ext cx="140038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23976" algn="l"/>
              </a:tabLst>
            </a:pPr>
            <a:r>
              <a:rPr lang="ru-RU" sz="1200" b="0" i="0" spc="0" baseline="0" dirty="0">
                <a:solidFill>
                  <a:srgbClr val="595959"/>
                </a:solidFill>
                <a:latin typeface="Calibri"/>
              </a:rPr>
              <a:t>2021 год	2022</a:t>
            </a:r>
            <a:r>
              <a:rPr lang="ru-RU" sz="1200" b="0" i="0" spc="-20" baseline="0" dirty="0">
                <a:solidFill>
                  <a:srgbClr val="595959"/>
                </a:solidFill>
                <a:latin typeface="Calibri"/>
              </a:rPr>
              <a:t> </a:t>
            </a:r>
            <a:r>
              <a:rPr lang="ru-RU" sz="1200" b="0" i="0" spc="0" baseline="0" dirty="0">
                <a:solidFill>
                  <a:srgbClr val="595959"/>
                </a:solidFill>
                <a:latin typeface="Calibri"/>
              </a:rPr>
              <a:t>год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4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4" name="Picture 24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127" y="0"/>
            <a:ext cx="12192000" cy="6858000"/>
          </a:xfrm>
          <a:prstGeom prst="rect">
            <a:avLst/>
          </a:prstGeom>
          <a:noFill/>
        </p:spPr>
      </p:pic>
      <p:sp>
        <p:nvSpPr>
          <p:cNvPr id="245" name="Freeform 245"/>
          <p:cNvSpPr/>
          <p:nvPr/>
        </p:nvSpPr>
        <p:spPr>
          <a:xfrm>
            <a:off x="702173" y="421641"/>
            <a:ext cx="4824602" cy="0"/>
          </a:xfrm>
          <a:custGeom>
            <a:avLst/>
            <a:gdLst/>
            <a:ahLst/>
            <a:cxnLst/>
            <a:rect l="0" t="0" r="0" b="0"/>
            <a:pathLst>
              <a:path w="4824602">
                <a:moveTo>
                  <a:pt x="0" y="0"/>
                </a:moveTo>
                <a:lnTo>
                  <a:pt x="4824602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6" name="Picture 1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337" y="1701697"/>
            <a:ext cx="719327" cy="720851"/>
          </a:xfrm>
          <a:prstGeom prst="rect">
            <a:avLst/>
          </a:prstGeom>
          <a:noFill/>
        </p:spPr>
      </p:pic>
      <p:pic>
        <p:nvPicPr>
          <p:cNvPr id="247" name="Picture 11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0208" y="1701986"/>
            <a:ext cx="664463" cy="664463"/>
          </a:xfrm>
          <a:prstGeom prst="rect">
            <a:avLst/>
          </a:prstGeom>
          <a:noFill/>
        </p:spPr>
      </p:pic>
      <p:pic>
        <p:nvPicPr>
          <p:cNvPr id="249" name="Picture 24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89" y="2741784"/>
            <a:ext cx="4763996" cy="1242672"/>
          </a:xfrm>
          <a:prstGeom prst="rect">
            <a:avLst/>
          </a:prstGeom>
          <a:noFill/>
        </p:spPr>
      </p:pic>
      <p:sp>
        <p:nvSpPr>
          <p:cNvPr id="250" name="Freeform 250"/>
          <p:cNvSpPr/>
          <p:nvPr/>
        </p:nvSpPr>
        <p:spPr>
          <a:xfrm>
            <a:off x="1080801" y="2377559"/>
            <a:ext cx="97536" cy="97536"/>
          </a:xfrm>
          <a:custGeom>
            <a:avLst/>
            <a:gdLst/>
            <a:ahLst/>
            <a:cxnLst/>
            <a:rect l="0" t="0" r="0" b="0"/>
            <a:pathLst>
              <a:path w="97536" h="97536">
                <a:moveTo>
                  <a:pt x="0" y="97536"/>
                </a:moveTo>
                <a:lnTo>
                  <a:pt x="97536" y="97536"/>
                </a:lnTo>
                <a:lnTo>
                  <a:pt x="97536" y="0"/>
                </a:lnTo>
                <a:lnTo>
                  <a:pt x="0" y="0"/>
                </a:lnTo>
                <a:lnTo>
                  <a:pt x="0" y="97536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>
            <a:off x="3603498" y="2373780"/>
            <a:ext cx="99060" cy="97536"/>
          </a:xfrm>
          <a:custGeom>
            <a:avLst/>
            <a:gdLst/>
            <a:ahLst/>
            <a:cxnLst/>
            <a:rect l="0" t="0" r="0" b="0"/>
            <a:pathLst>
              <a:path w="99060" h="97536">
                <a:moveTo>
                  <a:pt x="0" y="97536"/>
                </a:moveTo>
                <a:lnTo>
                  <a:pt x="99060" y="97536"/>
                </a:lnTo>
                <a:lnTo>
                  <a:pt x="99060" y="0"/>
                </a:lnTo>
                <a:lnTo>
                  <a:pt x="0" y="0"/>
                </a:lnTo>
                <a:lnTo>
                  <a:pt x="0" y="97536"/>
                </a:lnTo>
                <a:close/>
              </a:path>
            </a:pathLst>
          </a:custGeom>
          <a:solidFill>
            <a:srgbClr val="49BED8">
              <a:alpha val="100000"/>
            </a:srgbClr>
          </a:solidFill>
          <a:ln w="579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Rectangle 252"/>
          <p:cNvSpPr/>
          <p:nvPr/>
        </p:nvSpPr>
        <p:spPr>
          <a:xfrm>
            <a:off x="724889" y="455679"/>
            <a:ext cx="4853893" cy="461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3002" b="0" i="0" spc="0" baseline="0" dirty="0">
                <a:latin typeface="Roboto"/>
              </a:rPr>
              <a:t>Профилактическая работа</a:t>
            </a:r>
          </a:p>
        </p:txBody>
      </p:sp>
      <p:sp>
        <p:nvSpPr>
          <p:cNvPr id="253" name="Rectangle 253"/>
          <p:cNvSpPr/>
          <p:nvPr/>
        </p:nvSpPr>
        <p:spPr>
          <a:xfrm>
            <a:off x="11694541" y="6447145"/>
            <a:ext cx="77421" cy="1832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2" b="0" i="0" spc="0" baseline="0" dirty="0">
                <a:solidFill>
                  <a:srgbClr val="898989"/>
                </a:solidFill>
                <a:latin typeface="Calibri"/>
              </a:rPr>
              <a:t>5</a:t>
            </a:r>
          </a:p>
        </p:txBody>
      </p:sp>
      <p:sp>
        <p:nvSpPr>
          <p:cNvPr id="255" name="Rectangle 255"/>
          <p:cNvSpPr/>
          <p:nvPr/>
        </p:nvSpPr>
        <p:spPr>
          <a:xfrm>
            <a:off x="1393127" y="2723144"/>
            <a:ext cx="577081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000" dirty="0">
                <a:latin typeface="Roboto"/>
              </a:rPr>
              <a:t>6801</a:t>
            </a:r>
            <a:endParaRPr lang="ru-RU" sz="2000" b="0" i="0" spc="0" baseline="0" dirty="0">
              <a:latin typeface="Roboto"/>
            </a:endParaRPr>
          </a:p>
        </p:txBody>
      </p:sp>
      <p:sp>
        <p:nvSpPr>
          <p:cNvPr id="256" name="Rectangle 256"/>
          <p:cNvSpPr/>
          <p:nvPr/>
        </p:nvSpPr>
        <p:spPr>
          <a:xfrm>
            <a:off x="3653028" y="4871060"/>
            <a:ext cx="6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2400" b="0" i="0" spc="0" baseline="0" dirty="0">
              <a:latin typeface="Roboto"/>
            </a:endParaRPr>
          </a:p>
        </p:txBody>
      </p:sp>
      <p:sp>
        <p:nvSpPr>
          <p:cNvPr id="257" name="Rectangle 257"/>
          <p:cNvSpPr/>
          <p:nvPr/>
        </p:nvSpPr>
        <p:spPr>
          <a:xfrm>
            <a:off x="3787033" y="2742242"/>
            <a:ext cx="721351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000" dirty="0">
                <a:latin typeface="Roboto"/>
              </a:rPr>
              <a:t>12628</a:t>
            </a:r>
            <a:endParaRPr lang="ru-RU" sz="2000" b="0" i="0" spc="0" baseline="0" dirty="0">
              <a:latin typeface="Roboto"/>
            </a:endParaRPr>
          </a:p>
        </p:txBody>
      </p:sp>
      <p:sp>
        <p:nvSpPr>
          <p:cNvPr id="258" name="Rectangle 258"/>
          <p:cNvSpPr/>
          <p:nvPr/>
        </p:nvSpPr>
        <p:spPr>
          <a:xfrm>
            <a:off x="978372" y="2524306"/>
            <a:ext cx="4346926" cy="2139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1511172" algn="l"/>
              </a:tabLst>
            </a:pPr>
            <a:r>
              <a:rPr lang="ru-RU" sz="1403" b="0" i="0" spc="0" baseline="0" dirty="0">
                <a:latin typeface="Calibri"/>
              </a:rPr>
              <a:t>Мужчины,</a:t>
            </a:r>
            <a:r>
              <a:rPr lang="ru-RU" sz="1403" b="0" i="0" spc="-29" baseline="0" dirty="0">
                <a:latin typeface="Calibri"/>
              </a:rPr>
              <a:t> </a:t>
            </a:r>
            <a:r>
              <a:rPr lang="ru-RU" sz="1403" b="0" i="0" spc="0" baseline="0" dirty="0">
                <a:latin typeface="Calibri"/>
              </a:rPr>
              <a:t>ч</a:t>
            </a:r>
            <a:r>
              <a:rPr lang="ru-RU" sz="1403" b="0" i="0" spc="-26" baseline="0" dirty="0">
                <a:latin typeface="Calibri"/>
              </a:rPr>
              <a:t>е</a:t>
            </a:r>
            <a:r>
              <a:rPr lang="ru-RU" sz="1403" b="0" i="0" spc="0" baseline="0" dirty="0">
                <a:latin typeface="Calibri"/>
              </a:rPr>
              <a:t>л.	                            </a:t>
            </a:r>
            <a:r>
              <a:rPr lang="ru-RU" sz="1403" b="0" i="0" spc="-22" baseline="0" dirty="0">
                <a:latin typeface="Calibri"/>
              </a:rPr>
              <a:t>Ж</a:t>
            </a:r>
            <a:r>
              <a:rPr lang="ru-RU" sz="1403" b="0" i="0" spc="0" baseline="0" dirty="0">
                <a:latin typeface="Calibri"/>
              </a:rPr>
              <a:t>енщины,</a:t>
            </a:r>
            <a:r>
              <a:rPr lang="ru-RU" sz="1403" b="0" i="0" spc="-30" baseline="0" dirty="0">
                <a:latin typeface="Calibri"/>
              </a:rPr>
              <a:t> </a:t>
            </a:r>
            <a:r>
              <a:rPr lang="ru-RU" sz="1403" b="0" i="0" spc="0" baseline="0" dirty="0">
                <a:latin typeface="Calibri"/>
              </a:rPr>
              <a:t>ч</a:t>
            </a:r>
            <a:r>
              <a:rPr lang="ru-RU" sz="1403" b="0" i="0" spc="-26" baseline="0" dirty="0">
                <a:latin typeface="Calibri"/>
              </a:rPr>
              <a:t>е</a:t>
            </a:r>
            <a:r>
              <a:rPr lang="ru-RU" sz="1403" b="0" i="0" spc="0" baseline="0" dirty="0">
                <a:latin typeface="Calibri"/>
              </a:rPr>
              <a:t>л.</a:t>
            </a:r>
          </a:p>
        </p:txBody>
      </p:sp>
      <p:sp>
        <p:nvSpPr>
          <p:cNvPr id="260" name="Rectangle 260"/>
          <p:cNvSpPr/>
          <p:nvPr/>
        </p:nvSpPr>
        <p:spPr>
          <a:xfrm>
            <a:off x="821436" y="4031539"/>
            <a:ext cx="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263" name="Rectangle 263"/>
          <p:cNvSpPr/>
          <p:nvPr/>
        </p:nvSpPr>
        <p:spPr>
          <a:xfrm>
            <a:off x="822045" y="4443437"/>
            <a:ext cx="65" cy="1697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ru-RU" sz="1103" b="0" i="0" spc="0" baseline="0" dirty="0">
              <a:latin typeface="Roboto"/>
            </a:endParaRPr>
          </a:p>
        </p:txBody>
      </p:sp>
      <p:sp>
        <p:nvSpPr>
          <p:cNvPr id="264" name="Rectangle 264"/>
          <p:cNvSpPr/>
          <p:nvPr/>
        </p:nvSpPr>
        <p:spPr>
          <a:xfrm>
            <a:off x="766009" y="3106927"/>
            <a:ext cx="2167982" cy="215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1403" b="0" i="0" spc="0" baseline="0" dirty="0">
                <a:latin typeface="Roboto"/>
              </a:rPr>
              <a:t>Итоги диспансеризации: </a:t>
            </a:r>
          </a:p>
        </p:txBody>
      </p:sp>
      <p:sp>
        <p:nvSpPr>
          <p:cNvPr id="265" name="Rectangle 265"/>
          <p:cNvSpPr/>
          <p:nvPr/>
        </p:nvSpPr>
        <p:spPr>
          <a:xfrm>
            <a:off x="457200" y="3398826"/>
            <a:ext cx="2109721" cy="170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1106" b="0" i="0" spc="0" baseline="0" dirty="0">
                <a:latin typeface="Roboto"/>
              </a:rPr>
              <a:t>I группа</a:t>
            </a:r>
            <a:r>
              <a:rPr lang="ru-RU" sz="1106" b="0" i="0" spc="-25" baseline="0" dirty="0">
                <a:latin typeface="Roboto"/>
              </a:rPr>
              <a:t> </a:t>
            </a:r>
            <a:r>
              <a:rPr lang="ru-RU" sz="1106" b="0" i="0" spc="0" baseline="0" dirty="0">
                <a:latin typeface="Roboto"/>
              </a:rPr>
              <a:t>здоровья</a:t>
            </a:r>
            <a:r>
              <a:rPr lang="ru-RU" sz="1106" b="0" i="0" spc="-29" baseline="0" dirty="0">
                <a:latin typeface="Roboto"/>
              </a:rPr>
              <a:t> </a:t>
            </a:r>
            <a:r>
              <a:rPr lang="ru-RU" sz="1106" b="0" i="0" spc="270" baseline="0" dirty="0">
                <a:latin typeface="Roboto"/>
              </a:rPr>
              <a:t>–8148</a:t>
            </a:r>
            <a:endParaRPr lang="ru-RU" sz="1106" b="0" i="0" spc="0" baseline="0" dirty="0">
              <a:latin typeface="Roboto"/>
            </a:endParaRPr>
          </a:p>
        </p:txBody>
      </p:sp>
      <p:sp>
        <p:nvSpPr>
          <p:cNvPr id="266" name="Rectangle 266"/>
          <p:cNvSpPr/>
          <p:nvPr/>
        </p:nvSpPr>
        <p:spPr>
          <a:xfrm>
            <a:off x="2273474" y="3395441"/>
            <a:ext cx="1811655" cy="1697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1103" b="0" i="0" spc="0" baseline="0" dirty="0">
                <a:latin typeface="Roboto"/>
              </a:rPr>
              <a:t>II группа</a:t>
            </a:r>
            <a:r>
              <a:rPr lang="ru-RU" sz="1103" b="0" i="0" spc="-23" baseline="0" dirty="0">
                <a:latin typeface="Roboto"/>
              </a:rPr>
              <a:t> </a:t>
            </a:r>
            <a:r>
              <a:rPr lang="ru-RU" sz="1103" b="0" i="0" spc="0" baseline="0" dirty="0">
                <a:latin typeface="Roboto"/>
              </a:rPr>
              <a:t>здоровья</a:t>
            </a:r>
            <a:r>
              <a:rPr lang="ru-RU" sz="1103" b="0" i="0" spc="-50" baseline="0" dirty="0">
                <a:latin typeface="Roboto"/>
              </a:rPr>
              <a:t> </a:t>
            </a:r>
            <a:r>
              <a:rPr lang="ru-RU" sz="1103" b="0" i="0" spc="271" baseline="0" dirty="0">
                <a:latin typeface="Roboto"/>
              </a:rPr>
              <a:t>–549</a:t>
            </a:r>
            <a:endParaRPr lang="ru-RU" sz="1103" b="0" i="0" spc="0" baseline="0" dirty="0">
              <a:latin typeface="Roboto"/>
            </a:endParaRPr>
          </a:p>
        </p:txBody>
      </p:sp>
      <p:sp>
        <p:nvSpPr>
          <p:cNvPr id="267" name="Rectangle 267"/>
          <p:cNvSpPr/>
          <p:nvPr/>
        </p:nvSpPr>
        <p:spPr>
          <a:xfrm>
            <a:off x="3997921" y="3395441"/>
            <a:ext cx="1992918" cy="1697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103" b="0" i="0" spc="0" baseline="0" dirty="0">
                <a:latin typeface="Roboto"/>
              </a:rPr>
              <a:t>III группа</a:t>
            </a:r>
            <a:r>
              <a:rPr lang="ru-RU" sz="1103" b="0" i="0" spc="-23" baseline="0" dirty="0">
                <a:latin typeface="Roboto"/>
              </a:rPr>
              <a:t> </a:t>
            </a:r>
            <a:r>
              <a:rPr lang="ru-RU" sz="1103" b="0" i="0" spc="0" baseline="0" dirty="0">
                <a:latin typeface="Roboto"/>
              </a:rPr>
              <a:t>здоровья</a:t>
            </a:r>
            <a:r>
              <a:rPr lang="ru-RU" sz="1103" b="0" i="0" spc="-50" baseline="0" dirty="0">
                <a:latin typeface="Roboto"/>
              </a:rPr>
              <a:t> </a:t>
            </a:r>
            <a:r>
              <a:rPr lang="ru-RU" sz="1103" b="0" i="0" spc="271" baseline="0" dirty="0">
                <a:latin typeface="Roboto"/>
              </a:rPr>
              <a:t>–10732</a:t>
            </a:r>
            <a:endParaRPr lang="ru-RU" sz="1103" b="0" i="0" spc="0" baseline="0" dirty="0">
              <a:latin typeface="Roboto"/>
            </a:endParaRPr>
          </a:p>
        </p:txBody>
      </p:sp>
      <p:sp>
        <p:nvSpPr>
          <p:cNvPr id="25" name="Rectangle 252">
            <a:extLst>
              <a:ext uri="{FF2B5EF4-FFF2-40B4-BE49-F238E27FC236}">
                <a16:creationId xmlns:a16="http://schemas.microsoft.com/office/drawing/2014/main" id="{C64C9475-7FDC-4DA9-89ED-32809FF81E59}"/>
              </a:ext>
            </a:extLst>
          </p:cNvPr>
          <p:cNvSpPr/>
          <p:nvPr/>
        </p:nvSpPr>
        <p:spPr>
          <a:xfrm>
            <a:off x="762778" y="1063284"/>
            <a:ext cx="4815805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b="0" i="0" spc="0" baseline="0" dirty="0">
                <a:latin typeface="Roboto"/>
              </a:rPr>
              <a:t>Диспансеризация</a:t>
            </a:r>
          </a:p>
          <a:p>
            <a:r>
              <a:rPr lang="ru-RU" sz="1100" b="0" i="0" spc="0" baseline="0" dirty="0">
                <a:latin typeface="Roboto"/>
              </a:rPr>
              <a:t>Прошли Диспансеризацию, включая углубленную: </a:t>
            </a:r>
            <a:r>
              <a:rPr lang="ru-RU" sz="2000" b="0" i="0" spc="0" baseline="0" dirty="0">
                <a:latin typeface="Roboto"/>
              </a:rPr>
              <a:t>19429</a:t>
            </a:r>
            <a:r>
              <a:rPr lang="ru-RU" sz="1100" dirty="0">
                <a:latin typeface="Roboto"/>
              </a:rPr>
              <a:t> </a:t>
            </a:r>
            <a:r>
              <a:rPr lang="ru-RU" sz="1100" b="0" i="0" spc="0" baseline="0" dirty="0">
                <a:latin typeface="Roboto"/>
              </a:rPr>
              <a:t>чел., из них:</a:t>
            </a:r>
          </a:p>
          <a:p>
            <a:pPr marL="0"/>
            <a:endParaRPr lang="ru-RU" sz="1200" b="0" i="0" spc="0" baseline="0" dirty="0">
              <a:latin typeface="Roboto"/>
            </a:endParaRPr>
          </a:p>
        </p:txBody>
      </p:sp>
      <p:sp>
        <p:nvSpPr>
          <p:cNvPr id="26" name="Rectangle 252">
            <a:extLst>
              <a:ext uri="{FF2B5EF4-FFF2-40B4-BE49-F238E27FC236}">
                <a16:creationId xmlns:a16="http://schemas.microsoft.com/office/drawing/2014/main" id="{A6FCA636-3285-4B91-BA0A-DFF68D590BD5}"/>
              </a:ext>
            </a:extLst>
          </p:cNvPr>
          <p:cNvSpPr/>
          <p:nvPr/>
        </p:nvSpPr>
        <p:spPr>
          <a:xfrm>
            <a:off x="702173" y="4522984"/>
            <a:ext cx="4763467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b="0" i="0" spc="0" baseline="0" dirty="0">
                <a:latin typeface="Roboto"/>
              </a:rPr>
              <a:t>Вакцинация </a:t>
            </a:r>
          </a:p>
          <a:p>
            <a:endParaRPr lang="ru-RU" sz="1200" dirty="0"/>
          </a:p>
          <a:p>
            <a:r>
              <a:rPr lang="ru-RU" sz="1200" dirty="0"/>
              <a:t>Во всех филиалах 2022 году функционировали пункты </a:t>
            </a:r>
            <a:r>
              <a:rPr lang="ru-RU" sz="1200" b="1" dirty="0"/>
              <a:t>вакцинации от </a:t>
            </a:r>
            <a:r>
              <a:rPr lang="en-US" sz="1200" b="1" dirty="0"/>
              <a:t>Covid-19</a:t>
            </a:r>
            <a:r>
              <a:rPr lang="ru-RU" sz="1200" dirty="0"/>
              <a:t>, в которых было привито порядка 28619к</a:t>
            </a:r>
            <a:br>
              <a:rPr lang="ru-RU" sz="1200" dirty="0"/>
            </a:br>
            <a:endParaRPr lang="ru-RU" sz="1200" dirty="0"/>
          </a:p>
          <a:p>
            <a:r>
              <a:rPr lang="ru-RU" sz="1200" dirty="0"/>
              <a:t>Для </a:t>
            </a:r>
            <a:r>
              <a:rPr lang="ru-RU" sz="1200" b="1" dirty="0"/>
              <a:t>вакцинации от гриппа </a:t>
            </a:r>
            <a:r>
              <a:rPr lang="ru-RU" sz="1200" dirty="0"/>
              <a:t>в 2022 году с сентября по ноябрь был открыт пункт бесплатной вакцинации у метро Семеновская. Этой возможностью воспользовалось 7874 человека. </a:t>
            </a:r>
          </a:p>
          <a:p>
            <a:r>
              <a:rPr lang="ru-RU" sz="1200" dirty="0"/>
              <a:t>Всего же от гриппа в 2022 усилиями сотрудников АПЦ привито более 112 тыс. человек.</a:t>
            </a:r>
            <a:endParaRPr lang="ru-RU" sz="1200" b="0" i="0" spc="0" baseline="0" dirty="0">
              <a:latin typeface="Roboto"/>
            </a:endParaRPr>
          </a:p>
        </p:txBody>
      </p:sp>
      <p:pic>
        <p:nvPicPr>
          <p:cNvPr id="4" name="Рисунок 3" descr="Изображение выглядит как текст, здание">
            <a:extLst>
              <a:ext uri="{FF2B5EF4-FFF2-40B4-BE49-F238E27FC236}">
                <a16:creationId xmlns:a16="http://schemas.microsoft.com/office/drawing/2014/main" id="{B6892E89-CA65-804B-470F-7B0A5B199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83" y="417431"/>
            <a:ext cx="7143987" cy="59560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Freeform 512"/>
          <p:cNvSpPr/>
          <p:nvPr/>
        </p:nvSpPr>
        <p:spPr>
          <a:xfrm>
            <a:off x="5180076" y="355815"/>
            <a:ext cx="6408801" cy="0"/>
          </a:xfrm>
          <a:custGeom>
            <a:avLst/>
            <a:gdLst/>
            <a:ahLst/>
            <a:cxnLst/>
            <a:rect l="0" t="0" r="0" b="0"/>
            <a:pathLst>
              <a:path w="6408801">
                <a:moveTo>
                  <a:pt x="0" y="0"/>
                </a:moveTo>
                <a:lnTo>
                  <a:pt x="6408801" y="0"/>
                </a:lnTo>
              </a:path>
            </a:pathLst>
          </a:custGeom>
          <a:noFill/>
          <a:ln w="57911" cap="flat" cmpd="sng">
            <a:solidFill>
              <a:srgbClr val="49BED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" name="Rectangle 515"/>
          <p:cNvSpPr/>
          <p:nvPr/>
        </p:nvSpPr>
        <p:spPr>
          <a:xfrm>
            <a:off x="5180076" y="420721"/>
            <a:ext cx="6279184" cy="7434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2700" b="0" i="0" spc="0" baseline="0" dirty="0">
                <a:latin typeface="Roboto"/>
              </a:rPr>
              <a:t>Медицинская организация оказывает </a:t>
            </a:r>
          </a:p>
          <a:p>
            <a:pPr marL="0">
              <a:lnSpc>
                <a:spcPts val="2916"/>
              </a:lnSpc>
            </a:pPr>
            <a:r>
              <a:rPr lang="ru-RU" sz="2700" b="0" i="0" spc="0" baseline="0" dirty="0">
                <a:latin typeface="Roboto"/>
              </a:rPr>
              <a:t>помощь по</a:t>
            </a:r>
            <a:r>
              <a:rPr lang="ru-RU" sz="2700" b="0" i="0" spc="-14" baseline="0" dirty="0">
                <a:latin typeface="Roboto"/>
              </a:rPr>
              <a:t> </a:t>
            </a:r>
            <a:r>
              <a:rPr lang="ru-RU" sz="2700" b="0" i="0" spc="0" baseline="0" dirty="0">
                <a:latin typeface="Roboto"/>
              </a:rPr>
              <a:t>ра</a:t>
            </a:r>
            <a:r>
              <a:rPr lang="ru-RU" sz="2700" b="0" i="0" spc="-11" baseline="0" dirty="0">
                <a:latin typeface="Roboto"/>
              </a:rPr>
              <a:t>з</a:t>
            </a:r>
            <a:r>
              <a:rPr lang="ru-RU" sz="2700" b="0" i="0" spc="0" baseline="0" dirty="0">
                <a:latin typeface="Roboto"/>
              </a:rPr>
              <a:t>личным профил</a:t>
            </a:r>
            <a:r>
              <a:rPr lang="ru-RU" sz="2700" b="0" i="0" spc="-11" baseline="0" dirty="0">
                <a:latin typeface="Roboto"/>
              </a:rPr>
              <a:t>ям</a:t>
            </a:r>
          </a:p>
        </p:txBody>
      </p:sp>
      <p:sp>
        <p:nvSpPr>
          <p:cNvPr id="516" name="Rectangle 516"/>
          <p:cNvSpPr/>
          <p:nvPr/>
        </p:nvSpPr>
        <p:spPr>
          <a:xfrm>
            <a:off x="5458642" y="1375622"/>
            <a:ext cx="4114648" cy="48029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dirty="0">
                <a:latin typeface="Calibri"/>
              </a:rPr>
              <a:t>Алл</a:t>
            </a:r>
            <a:r>
              <a:rPr lang="ru-RU" sz="1200" b="0" i="0" spc="0" baseline="0" dirty="0">
                <a:latin typeface="Calibri"/>
              </a:rPr>
              <a:t>ерг</a:t>
            </a:r>
            <a:r>
              <a:rPr lang="ru-RU" sz="1200" b="0" i="0" spc="-21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логия и иммун</a:t>
            </a:r>
            <a:r>
              <a:rPr lang="ru-RU" sz="1200" b="0" i="0" spc="-21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логия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dirty="0">
                <a:latin typeface="Calibri"/>
              </a:rPr>
              <a:t>В</a:t>
            </a:r>
            <a:r>
              <a:rPr lang="ru-RU" sz="1200" b="0" i="0" spc="0" baseline="0" dirty="0">
                <a:latin typeface="Calibri"/>
              </a:rPr>
              <a:t>акцинация (проведению профилактических прививок)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b="0" i="0" spc="0" baseline="0" dirty="0">
                <a:latin typeface="Calibri"/>
              </a:rPr>
              <a:t>Гастроэнтер</a:t>
            </a:r>
            <a:r>
              <a:rPr lang="ru-RU" sz="1200" b="0" i="0" spc="-21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логия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b="0" i="0" spc="-17" baseline="0" dirty="0">
                <a:latin typeface="Calibri"/>
              </a:rPr>
              <a:t>К</a:t>
            </a:r>
            <a:r>
              <a:rPr lang="ru-RU" sz="1200" b="0" i="0" spc="0" baseline="0" dirty="0">
                <a:latin typeface="Calibri"/>
              </a:rPr>
              <a:t>а</a:t>
            </a:r>
            <a:r>
              <a:rPr lang="ru-RU" sz="1200" b="0" i="0" spc="-17" baseline="0" dirty="0">
                <a:latin typeface="Calibri"/>
              </a:rPr>
              <a:t>р</a:t>
            </a:r>
            <a:r>
              <a:rPr lang="ru-RU" sz="1200" b="0" i="0" spc="0" baseline="0" dirty="0">
                <a:latin typeface="Calibri"/>
              </a:rPr>
              <a:t>ди</a:t>
            </a:r>
            <a:r>
              <a:rPr lang="ru-RU" sz="1200" b="0" i="0" spc="-20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логия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b="0" i="0" spc="-17" baseline="0" dirty="0" err="1">
                <a:latin typeface="Calibri"/>
              </a:rPr>
              <a:t>К</a:t>
            </a:r>
            <a:r>
              <a:rPr lang="ru-RU" sz="1200" b="0" i="0" spc="-21" baseline="0" dirty="0" err="1">
                <a:latin typeface="Calibri"/>
              </a:rPr>
              <a:t>о</a:t>
            </a:r>
            <a:r>
              <a:rPr lang="ru-RU" sz="1200" b="0" i="0" spc="0" baseline="0" dirty="0" err="1">
                <a:latin typeface="Calibri"/>
              </a:rPr>
              <a:t>лопрокт</a:t>
            </a:r>
            <a:r>
              <a:rPr lang="ru-RU" sz="1200" b="0" i="0" spc="-21" baseline="0" dirty="0" err="1">
                <a:latin typeface="Calibri"/>
              </a:rPr>
              <a:t>о</a:t>
            </a:r>
            <a:r>
              <a:rPr lang="ru-RU" sz="1200" b="0" i="0" spc="0" baseline="0" dirty="0" err="1">
                <a:latin typeface="Calibri"/>
              </a:rPr>
              <a:t>логия</a:t>
            </a:r>
            <a:endParaRPr lang="ru-RU" sz="1200" b="0" i="0" spc="0" baseline="0" dirty="0">
              <a:latin typeface="Calibri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dirty="0">
                <a:latin typeface="Calibri"/>
              </a:rPr>
              <a:t>Т</a:t>
            </a:r>
            <a:r>
              <a:rPr lang="ru-RU" sz="1200" b="0" i="0" spc="0" baseline="0" dirty="0">
                <a:latin typeface="Calibri"/>
              </a:rPr>
              <a:t>равматология и ортопедия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b="0" i="0" spc="0" baseline="0" dirty="0">
                <a:latin typeface="Calibri"/>
              </a:rPr>
              <a:t>Медицинские осмотры (предварит</a:t>
            </a:r>
            <a:r>
              <a:rPr lang="ru-RU" sz="1200" b="0" i="0" spc="-22" baseline="0" dirty="0">
                <a:latin typeface="Calibri"/>
              </a:rPr>
              <a:t>е</a:t>
            </a:r>
            <a:r>
              <a:rPr lang="ru-RU" sz="1200" b="0" i="0" spc="0" baseline="0" dirty="0">
                <a:latin typeface="Calibri"/>
              </a:rPr>
              <a:t>льные,</a:t>
            </a:r>
            <a:r>
              <a:rPr lang="ru-RU" sz="1200" b="0" i="0" spc="-17" baseline="0" dirty="0">
                <a:latin typeface="Calibri"/>
              </a:rPr>
              <a:t> </a:t>
            </a:r>
            <a:r>
              <a:rPr lang="ru-RU" sz="1200" b="0" i="0" spc="0" baseline="0" dirty="0">
                <a:latin typeface="Calibri"/>
              </a:rPr>
              <a:t>пери</a:t>
            </a:r>
            <a:r>
              <a:rPr lang="ru-RU" sz="1200" b="0" i="0" spc="-34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дические);</a:t>
            </a:r>
            <a:endParaRPr lang="ru-RU" sz="1200" b="0" i="0" spc="-40" baseline="0" dirty="0">
              <a:latin typeface="Calibri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dirty="0">
                <a:latin typeface="Calibri"/>
              </a:rPr>
              <a:t>М</a:t>
            </a:r>
            <a:r>
              <a:rPr lang="ru-RU" sz="1200" b="0" i="0" spc="0" baseline="0" dirty="0">
                <a:latin typeface="Calibri"/>
              </a:rPr>
              <a:t>едицинс</a:t>
            </a:r>
            <a:r>
              <a:rPr lang="ru-RU" sz="1200" b="0" i="0" spc="-17" baseline="0" dirty="0">
                <a:latin typeface="Calibri"/>
              </a:rPr>
              <a:t>к</a:t>
            </a:r>
            <a:r>
              <a:rPr lang="ru-RU" sz="1200" b="0" i="0" spc="0" baseline="0" dirty="0">
                <a:latin typeface="Calibri"/>
              </a:rPr>
              <a:t>ое освидет</a:t>
            </a:r>
            <a:r>
              <a:rPr lang="ru-RU" sz="1200" b="0" i="0" spc="-22" baseline="0" dirty="0">
                <a:latin typeface="Calibri"/>
              </a:rPr>
              <a:t>е</a:t>
            </a:r>
            <a:r>
              <a:rPr lang="ru-RU" sz="1200" b="0" i="0" spc="0" baseline="0" dirty="0">
                <a:latin typeface="Calibri"/>
              </a:rPr>
              <a:t>льствование на наличие медицинских противопо</a:t>
            </a:r>
            <a:r>
              <a:rPr lang="ru-RU" sz="1200" b="0" i="0" spc="-17" baseline="0" dirty="0">
                <a:latin typeface="Calibri"/>
              </a:rPr>
              <a:t>к</a:t>
            </a:r>
            <a:r>
              <a:rPr lang="ru-RU" sz="1200" b="0" i="0" spc="0" baseline="0" dirty="0">
                <a:latin typeface="Calibri"/>
              </a:rPr>
              <a:t>азаний к </a:t>
            </a:r>
            <a:r>
              <a:rPr lang="ru-RU" sz="1200" b="0" i="0" spc="-11" baseline="0" dirty="0">
                <a:latin typeface="Calibri"/>
              </a:rPr>
              <a:t>в</a:t>
            </a:r>
            <a:r>
              <a:rPr lang="ru-RU" sz="1200" b="0" i="0" spc="0" baseline="0" dirty="0">
                <a:latin typeface="Calibri"/>
              </a:rPr>
              <a:t>ладению оружием</a:t>
            </a: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2" dirty="0">
                <a:latin typeface="Calibri"/>
              </a:rPr>
              <a:t>М</a:t>
            </a:r>
            <a:r>
              <a:rPr lang="ru-RU" sz="1202" b="0" i="0" spc="0" baseline="0" dirty="0">
                <a:latin typeface="Calibri"/>
              </a:rPr>
              <a:t>едицинс</a:t>
            </a:r>
            <a:r>
              <a:rPr lang="ru-RU" sz="1202" b="0" i="0" spc="-19" baseline="0" dirty="0">
                <a:latin typeface="Calibri"/>
              </a:rPr>
              <a:t>к</a:t>
            </a:r>
            <a:r>
              <a:rPr lang="ru-RU" sz="1202" b="0" i="0" spc="0" baseline="0" dirty="0">
                <a:latin typeface="Calibri"/>
              </a:rPr>
              <a:t>ое осви</a:t>
            </a:r>
            <a:r>
              <a:rPr lang="ru-RU" sz="1202" b="0" i="0" spc="-11" baseline="0" dirty="0">
                <a:latin typeface="Calibri"/>
              </a:rPr>
              <a:t>д</a:t>
            </a:r>
            <a:r>
              <a:rPr lang="ru-RU" sz="1202" b="0" i="0" spc="0" baseline="0" dirty="0">
                <a:latin typeface="Calibri"/>
              </a:rPr>
              <a:t>ет</a:t>
            </a:r>
            <a:r>
              <a:rPr lang="ru-RU" sz="1202" b="0" i="0" spc="-23" baseline="0" dirty="0">
                <a:latin typeface="Calibri"/>
              </a:rPr>
              <a:t>е</a:t>
            </a:r>
            <a:r>
              <a:rPr lang="ru-RU" sz="1202" b="0" i="0" spc="0" baseline="0" dirty="0">
                <a:latin typeface="Calibri"/>
              </a:rPr>
              <a:t>льствование на наличие м</a:t>
            </a:r>
            <a:r>
              <a:rPr lang="ru-RU" sz="1202" b="0" i="0" spc="-11" baseline="0" dirty="0">
                <a:latin typeface="Calibri"/>
              </a:rPr>
              <a:t>е</a:t>
            </a:r>
            <a:r>
              <a:rPr lang="ru-RU" sz="1202" b="0" i="0" spc="0" baseline="0" dirty="0">
                <a:latin typeface="Calibri"/>
              </a:rPr>
              <a:t>дицинских </a:t>
            </a:r>
            <a:r>
              <a:rPr lang="ru-RU" sz="1200" b="0" i="0" spc="0" baseline="0" dirty="0">
                <a:latin typeface="Calibri"/>
              </a:rPr>
              <a:t>Противопо</a:t>
            </a:r>
            <a:r>
              <a:rPr lang="ru-RU" sz="1200" b="0" i="0" spc="-17" baseline="0" dirty="0">
                <a:latin typeface="Calibri"/>
              </a:rPr>
              <a:t>к</a:t>
            </a:r>
            <a:r>
              <a:rPr lang="ru-RU" sz="1200" b="0" i="0" spc="0" baseline="0" dirty="0">
                <a:latin typeface="Calibri"/>
              </a:rPr>
              <a:t>азаний к управлению транспортным</a:t>
            </a:r>
            <a:r>
              <a:rPr lang="ru-RU" sz="1200" b="0" i="0" spc="-32" baseline="0" dirty="0">
                <a:latin typeface="Calibri"/>
              </a:rPr>
              <a:t> </a:t>
            </a:r>
            <a:r>
              <a:rPr lang="ru-RU" sz="1200" b="0" i="0" spc="0" baseline="0" dirty="0">
                <a:latin typeface="Calibri"/>
              </a:rPr>
              <a:t>средством</a:t>
            </a:r>
            <a:endParaRPr lang="ru-RU" sz="1202" b="0" i="0" spc="0" baseline="0" dirty="0">
              <a:latin typeface="Calibri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dirty="0">
                <a:latin typeface="Calibri"/>
              </a:rPr>
              <a:t>Н</a:t>
            </a:r>
            <a:r>
              <a:rPr lang="ru-RU" sz="1200" b="0" i="0" spc="0" baseline="0" dirty="0">
                <a:latin typeface="Calibri"/>
              </a:rPr>
              <a:t>евр</a:t>
            </a:r>
            <a:r>
              <a:rPr lang="ru-RU" sz="1200" b="0" i="0" spc="-21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логия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бщая врачебная практи</a:t>
            </a:r>
            <a:r>
              <a:rPr lang="ru-RU" sz="1200" b="0" i="0" spc="-18" baseline="0" dirty="0">
                <a:latin typeface="Calibri"/>
              </a:rPr>
              <a:t>к</a:t>
            </a:r>
            <a:r>
              <a:rPr lang="ru-RU" sz="1200" b="0" i="0" spc="0" baseline="0" dirty="0">
                <a:latin typeface="Calibri"/>
              </a:rPr>
              <a:t>а (семейной медицине);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торин</a:t>
            </a:r>
            <a:r>
              <a:rPr lang="ru-RU" sz="1200" b="0" i="0" spc="-21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ларинг</a:t>
            </a:r>
            <a:r>
              <a:rPr lang="ru-RU" sz="1200" b="0" i="0" spc="-21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логия (за исключени</a:t>
            </a:r>
            <a:r>
              <a:rPr lang="ru-RU" sz="1200" b="0" i="0" spc="-11" baseline="0" dirty="0">
                <a:latin typeface="Calibri"/>
              </a:rPr>
              <a:t>е</a:t>
            </a:r>
            <a:r>
              <a:rPr lang="ru-RU" sz="1200" b="0" i="0" spc="0" baseline="0" dirty="0">
                <a:latin typeface="Calibri"/>
              </a:rPr>
              <a:t>м </a:t>
            </a:r>
            <a:r>
              <a:rPr lang="ru-RU" sz="1200" spc="-17" dirty="0" err="1">
                <a:latin typeface="Calibri"/>
              </a:rPr>
              <a:t>К</a:t>
            </a:r>
            <a:r>
              <a:rPr lang="ru-RU" sz="1200" b="0" i="0" spc="0" baseline="0" dirty="0" err="1">
                <a:latin typeface="Calibri"/>
              </a:rPr>
              <a:t>охлеарно</a:t>
            </a:r>
            <a:r>
              <a:rPr lang="ru-RU" sz="1200" b="0" i="0" spc="292" baseline="0" dirty="0" err="1">
                <a:latin typeface="Calibri"/>
              </a:rPr>
              <a:t>й</a:t>
            </a:r>
            <a:r>
              <a:rPr lang="ru-RU" sz="1200" b="0" i="0" spc="0" baseline="0" dirty="0" err="1">
                <a:latin typeface="Calibri"/>
              </a:rPr>
              <a:t>имплантации</a:t>
            </a:r>
            <a:r>
              <a:rPr lang="ru-RU" sz="1200" b="0" i="0" spc="0" baseline="0" dirty="0">
                <a:latin typeface="Calibri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dirty="0">
                <a:latin typeface="Calibri"/>
              </a:rPr>
              <a:t>О</a:t>
            </a:r>
            <a:r>
              <a:rPr lang="ru-RU" sz="1200" b="0" i="0" spc="-14" baseline="0" dirty="0">
                <a:latin typeface="Calibri"/>
              </a:rPr>
              <a:t>ф</a:t>
            </a:r>
            <a:r>
              <a:rPr lang="ru-RU" sz="1200" b="0" i="0" spc="0" baseline="0" dirty="0">
                <a:latin typeface="Calibri"/>
              </a:rPr>
              <a:t>тальм</a:t>
            </a:r>
            <a:r>
              <a:rPr lang="ru-RU" sz="1200" b="0" i="0" spc="-21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логия;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b="0" i="0" spc="0" baseline="0" dirty="0">
                <a:latin typeface="Calibri"/>
              </a:rPr>
              <a:t>Ревмат</a:t>
            </a:r>
            <a:r>
              <a:rPr lang="ru-RU" sz="1200" b="0" i="0" spc="-21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логия</a:t>
            </a: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2" b="0" i="0" spc="0" baseline="0" dirty="0">
                <a:latin typeface="Calibri"/>
              </a:rPr>
              <a:t>Рентген</a:t>
            </a:r>
            <a:r>
              <a:rPr lang="ru-RU" sz="1202" b="0" i="0" spc="-22" baseline="0" dirty="0">
                <a:latin typeface="Calibri"/>
              </a:rPr>
              <a:t>о</a:t>
            </a:r>
            <a:r>
              <a:rPr lang="ru-RU" sz="1202" b="0" i="0" spc="0" baseline="0" dirty="0">
                <a:latin typeface="Calibri"/>
              </a:rPr>
              <a:t>логия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spc="-40" dirty="0">
                <a:latin typeface="Calibri"/>
              </a:rPr>
              <a:t>У</a:t>
            </a:r>
            <a:r>
              <a:rPr lang="ru-RU" sz="1200" b="0" i="0" spc="0" baseline="0" dirty="0">
                <a:latin typeface="Calibri"/>
              </a:rPr>
              <a:t>л</a:t>
            </a:r>
            <a:r>
              <a:rPr lang="ru-RU" sz="1200" b="0" i="0" spc="-49" baseline="0" dirty="0">
                <a:latin typeface="Calibri"/>
              </a:rPr>
              <a:t>ь</a:t>
            </a:r>
            <a:r>
              <a:rPr lang="ru-RU" sz="1200" b="0" i="0" spc="0" baseline="0" dirty="0">
                <a:latin typeface="Calibri"/>
              </a:rPr>
              <a:t>тразву</a:t>
            </a:r>
            <a:r>
              <a:rPr lang="ru-RU" sz="1200" b="0" i="0" spc="-17" baseline="0" dirty="0">
                <a:latin typeface="Calibri"/>
              </a:rPr>
              <a:t>к</a:t>
            </a:r>
            <a:r>
              <a:rPr lang="ru-RU" sz="1200" b="0" i="0" spc="0" baseline="0" dirty="0">
                <a:latin typeface="Calibri"/>
              </a:rPr>
              <a:t>овая диагности</a:t>
            </a:r>
            <a:r>
              <a:rPr lang="ru-RU" sz="1200" b="0" i="0" spc="-15" baseline="0" dirty="0">
                <a:latin typeface="Calibri"/>
              </a:rPr>
              <a:t>к</a:t>
            </a:r>
            <a:r>
              <a:rPr lang="ru-RU" sz="1200" b="0" i="0" spc="0" baseline="0" dirty="0">
                <a:latin typeface="Calibri"/>
              </a:rPr>
              <a:t>а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spc="-17" dirty="0">
                <a:latin typeface="Calibri"/>
              </a:rPr>
              <a:t>Ф</a:t>
            </a:r>
            <a:r>
              <a:rPr lang="ru-RU" sz="1200" b="0" i="0" spc="0" baseline="0" dirty="0">
                <a:latin typeface="Calibri"/>
              </a:rPr>
              <a:t>ункциональная диагности</a:t>
            </a:r>
            <a:r>
              <a:rPr lang="ru-RU" sz="1200" b="0" i="0" spc="-15" baseline="0" dirty="0">
                <a:latin typeface="Calibri"/>
              </a:rPr>
              <a:t>к</a:t>
            </a:r>
            <a:r>
              <a:rPr lang="ru-RU" sz="1200" b="0" i="0" spc="0" baseline="0" dirty="0">
                <a:latin typeface="Calibri"/>
              </a:rPr>
              <a:t>а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b="0" i="0" spc="0" baseline="0" dirty="0">
                <a:latin typeface="Calibri"/>
              </a:rPr>
              <a:t>Хирургия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dirty="0">
                <a:latin typeface="Calibri"/>
              </a:rPr>
              <a:t>Эк</a:t>
            </a:r>
            <a:r>
              <a:rPr lang="ru-RU" sz="1200" b="0" i="0" spc="0" baseline="0" dirty="0">
                <a:latin typeface="Calibri"/>
              </a:rPr>
              <a:t>спертиза временной нетр</a:t>
            </a:r>
            <a:r>
              <a:rPr lang="ru-RU" sz="1200" b="0" i="0" spc="-52" baseline="0" dirty="0">
                <a:latin typeface="Calibri"/>
              </a:rPr>
              <a:t>у</a:t>
            </a:r>
            <a:r>
              <a:rPr lang="ru-RU" sz="1200" b="0" i="0" spc="0" baseline="0" dirty="0">
                <a:latin typeface="Calibri"/>
              </a:rPr>
              <a:t>доспособности;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0" b="0" i="0" spc="0" baseline="0" dirty="0">
                <a:latin typeface="Calibri"/>
              </a:rPr>
              <a:t>Эндокрин</a:t>
            </a:r>
            <a:r>
              <a:rPr lang="ru-RU" sz="1200" b="0" i="0" spc="-21" baseline="0" dirty="0">
                <a:latin typeface="Calibri"/>
              </a:rPr>
              <a:t>о</a:t>
            </a:r>
            <a:r>
              <a:rPr lang="ru-RU" sz="1200" b="0" i="0" spc="0" baseline="0" dirty="0">
                <a:latin typeface="Calibri"/>
              </a:rPr>
              <a:t>логия</a:t>
            </a: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2" dirty="0">
                <a:latin typeface="Calibri"/>
              </a:rPr>
              <a:t>Э</a:t>
            </a:r>
            <a:r>
              <a:rPr lang="ru-RU" sz="1202" b="0" i="0" spc="0" baseline="0" dirty="0">
                <a:latin typeface="Calibri"/>
              </a:rPr>
              <a:t>н</a:t>
            </a:r>
            <a:r>
              <a:rPr lang="ru-RU" sz="1202" b="0" i="0" spc="-11" baseline="0" dirty="0">
                <a:latin typeface="Calibri"/>
              </a:rPr>
              <a:t>д</a:t>
            </a:r>
            <a:r>
              <a:rPr lang="ru-RU" sz="1202" b="0" i="0" spc="0" baseline="0" dirty="0">
                <a:latin typeface="Calibri"/>
              </a:rPr>
              <a:t>ос</a:t>
            </a:r>
            <a:r>
              <a:rPr lang="ru-RU" sz="1202" b="0" i="0" spc="-21" baseline="0" dirty="0">
                <a:latin typeface="Calibri"/>
              </a:rPr>
              <a:t>к</a:t>
            </a:r>
            <a:r>
              <a:rPr lang="ru-RU" sz="1202" b="0" i="0" spc="0" baseline="0" dirty="0">
                <a:latin typeface="Calibri"/>
              </a:rPr>
              <a:t>опия</a:t>
            </a: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216408" algn="l"/>
              </a:tabLst>
            </a:pPr>
            <a:r>
              <a:rPr lang="ru-RU" sz="1202" dirty="0">
                <a:latin typeface="Calibri"/>
              </a:rPr>
              <a:t>Инфекционные болезни</a:t>
            </a:r>
            <a:endParaRPr lang="ru-RU" sz="1200" dirty="0"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00BA1F-86CF-42B0-81AD-03F6E3FB9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4" y="574233"/>
            <a:ext cx="4781836" cy="59846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2455</TotalTime>
  <Words>1818</Words>
  <Application>Microsoft Office PowerPoint</Application>
  <PresentationFormat>Широкоэкранный</PresentationFormat>
  <Paragraphs>268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Wingdings</vt:lpstr>
      <vt:lpstr>Montserrat</vt:lpstr>
      <vt:lpstr>Roboto</vt:lpstr>
      <vt:lpstr>Calibri</vt:lpstr>
      <vt:lpstr>Calibri,Bold</vt:lpstr>
      <vt:lpstr>Arial</vt:lpstr>
      <vt:lpstr>Roboto,Bold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StarichkovIG</dc:creator>
  <cp:lastModifiedBy>Алексей Нагорный</cp:lastModifiedBy>
  <cp:revision>94</cp:revision>
  <dcterms:modified xsi:type="dcterms:W3CDTF">2023-01-16T14:31:09Z</dcterms:modified>
</cp:coreProperties>
</file>