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notesMasterIdLst>
    <p:notesMasterId r:id="rId47"/>
  </p:notesMasterIdLst>
  <p:sldIdLst>
    <p:sldId id="310" r:id="rId2"/>
    <p:sldId id="568" r:id="rId3"/>
    <p:sldId id="579" r:id="rId4"/>
    <p:sldId id="580" r:id="rId5"/>
    <p:sldId id="581" r:id="rId6"/>
    <p:sldId id="582" r:id="rId7"/>
    <p:sldId id="583" r:id="rId8"/>
    <p:sldId id="584" r:id="rId9"/>
    <p:sldId id="585" r:id="rId10"/>
    <p:sldId id="586" r:id="rId11"/>
    <p:sldId id="587" r:id="rId12"/>
    <p:sldId id="588" r:id="rId13"/>
    <p:sldId id="619" r:id="rId14"/>
    <p:sldId id="483" r:id="rId15"/>
    <p:sldId id="453" r:id="rId16"/>
    <p:sldId id="485" r:id="rId17"/>
    <p:sldId id="545" r:id="rId18"/>
    <p:sldId id="546" r:id="rId19"/>
    <p:sldId id="589" r:id="rId20"/>
    <p:sldId id="590" r:id="rId21"/>
    <p:sldId id="591" r:id="rId22"/>
    <p:sldId id="592" r:id="rId23"/>
    <p:sldId id="593" r:id="rId24"/>
    <p:sldId id="594" r:id="rId25"/>
    <p:sldId id="595" r:id="rId26"/>
    <p:sldId id="596" r:id="rId27"/>
    <p:sldId id="597" r:id="rId28"/>
    <p:sldId id="598" r:id="rId29"/>
    <p:sldId id="599" r:id="rId30"/>
    <p:sldId id="600" r:id="rId31"/>
    <p:sldId id="601" r:id="rId32"/>
    <p:sldId id="602" r:id="rId33"/>
    <p:sldId id="603" r:id="rId34"/>
    <p:sldId id="604" r:id="rId35"/>
    <p:sldId id="605" r:id="rId36"/>
    <p:sldId id="606" r:id="rId37"/>
    <p:sldId id="607" r:id="rId38"/>
    <p:sldId id="608" r:id="rId39"/>
    <p:sldId id="490" r:id="rId40"/>
    <p:sldId id="616" r:id="rId41"/>
    <p:sldId id="610" r:id="rId42"/>
    <p:sldId id="613" r:id="rId43"/>
    <p:sldId id="614" r:id="rId44"/>
    <p:sldId id="615" r:id="rId45"/>
    <p:sldId id="618" r:id="rId46"/>
  </p:sldIdLst>
  <p:sldSz cx="15125700" cy="10693400"/>
  <p:notesSz cx="9929813" cy="67992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368">
          <p15:clr>
            <a:srgbClr val="A4A3A4"/>
          </p15:clr>
        </p15:guide>
        <p15:guide id="2" pos="47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42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4559" autoAdjust="0"/>
    <p:restoredTop sz="94444" autoAdjust="0"/>
  </p:normalViewPr>
  <p:slideViewPr>
    <p:cSldViewPr snapToGrid="0" showGuides="1">
      <p:cViewPr varScale="1">
        <p:scale>
          <a:sx n="70" d="100"/>
          <a:sy n="70" d="100"/>
        </p:scale>
        <p:origin x="-1026" y="-114"/>
      </p:cViewPr>
      <p:guideLst>
        <p:guide orient="horz" pos="3368"/>
        <p:guide pos="47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122"/>
    </p:cViewPr>
  </p:sorterViewPr>
  <p:notesViewPr>
    <p:cSldViewPr snapToGrid="0">
      <p:cViewPr varScale="1">
        <p:scale>
          <a:sx n="75" d="100"/>
          <a:sy n="75" d="100"/>
        </p:scale>
        <p:origin x="-1704" y="-90"/>
      </p:cViewPr>
      <p:guideLst>
        <p:guide orient="horz" pos="2142"/>
        <p:guide pos="312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3501" cy="339804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4724" y="1"/>
            <a:ext cx="4303501" cy="339804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r">
              <a:defRPr sz="1200"/>
            </a:lvl1pPr>
          </a:lstStyle>
          <a:p>
            <a:fld id="{24335D60-B18B-4FEC-9FAB-D2E2505CA841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162300" y="509588"/>
            <a:ext cx="3605213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58" tIns="45729" rIns="91458" bIns="4572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506" y="3229730"/>
            <a:ext cx="7944802" cy="3059828"/>
          </a:xfrm>
          <a:prstGeom prst="rect">
            <a:avLst/>
          </a:prstGeom>
        </p:spPr>
        <p:txBody>
          <a:bodyPr vert="horz" lIns="91458" tIns="45729" rIns="91458" bIns="4572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57872"/>
            <a:ext cx="4303501" cy="339804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4724" y="6457872"/>
            <a:ext cx="4303501" cy="339804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r">
              <a:defRPr sz="1200"/>
            </a:lvl1pPr>
          </a:lstStyle>
          <a:p>
            <a:fld id="{FE2B1460-F00F-4C1B-82F9-33BC27380E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9016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B1460-F00F-4C1B-82F9-33BC27380E2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823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7170702" y="1824226"/>
            <a:ext cx="7964540" cy="778663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2333" y="831710"/>
            <a:ext cx="10180921" cy="4871439"/>
          </a:xfrm>
        </p:spPr>
        <p:txBody>
          <a:bodyPr anchor="b">
            <a:normAutofit/>
          </a:bodyPr>
          <a:lstStyle>
            <a:lvl1pPr algn="l">
              <a:defRPr sz="686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2333" y="5993587"/>
            <a:ext cx="8195155" cy="2983590"/>
          </a:xfrm>
        </p:spPr>
        <p:txBody>
          <a:bodyPr anchor="t">
            <a:normAutofit/>
          </a:bodyPr>
          <a:lstStyle>
            <a:lvl1pPr marL="0" indent="0" algn="l">
              <a:buNone/>
              <a:defRPr sz="3119">
                <a:solidFill>
                  <a:schemeClr val="bg2">
                    <a:lumMod val="75000"/>
                  </a:schemeClr>
                </a:solidFill>
              </a:defRPr>
            </a:lvl1pPr>
            <a:lvl2pPr marL="712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25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38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51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6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277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990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703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EEDA-D1B2-4AFC-AC7F-DBD5453977DD}" type="datetime1">
              <a:rPr lang="ru-RU" smtClean="0"/>
              <a:pPr/>
              <a:t>19.04.2022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E9202-E2E7-40AC-9F08-F8F7AEE559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4790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334" y="7010118"/>
            <a:ext cx="10842842" cy="237631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82333" y="831709"/>
            <a:ext cx="13361035" cy="4871438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95"/>
            </a:lvl1pPr>
            <a:lvl2pPr marL="712912" indent="0">
              <a:buNone/>
              <a:defRPr sz="2495"/>
            </a:lvl2pPr>
            <a:lvl3pPr marL="1425824" indent="0">
              <a:buNone/>
              <a:defRPr sz="2495"/>
            </a:lvl3pPr>
            <a:lvl4pPr marL="2138736" indent="0">
              <a:buNone/>
              <a:defRPr sz="2495"/>
            </a:lvl4pPr>
            <a:lvl5pPr marL="2851648" indent="0">
              <a:buNone/>
              <a:defRPr sz="2495"/>
            </a:lvl5pPr>
            <a:lvl6pPr marL="3564560" indent="0">
              <a:buNone/>
              <a:defRPr sz="2495"/>
            </a:lvl6pPr>
            <a:lvl7pPr marL="4277472" indent="0">
              <a:buNone/>
              <a:defRPr sz="2495"/>
            </a:lvl7pPr>
            <a:lvl8pPr marL="4990384" indent="0">
              <a:buNone/>
              <a:defRPr sz="2495"/>
            </a:lvl8pPr>
            <a:lvl9pPr marL="5703296" indent="0">
              <a:buNone/>
              <a:defRPr sz="249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260478" y="5993585"/>
            <a:ext cx="12044537" cy="712893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495"/>
            </a:lvl1pPr>
            <a:lvl2pPr marL="712912" indent="0">
              <a:buFontTx/>
              <a:buNone/>
              <a:defRPr/>
            </a:lvl2pPr>
            <a:lvl3pPr marL="1425824" indent="0">
              <a:buFontTx/>
              <a:buNone/>
              <a:defRPr/>
            </a:lvl3pPr>
            <a:lvl4pPr marL="2138736" indent="0">
              <a:buFontTx/>
              <a:buNone/>
              <a:defRPr/>
            </a:lvl4pPr>
            <a:lvl5pPr marL="2851648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3C7522-F2AF-4AA1-8368-4502D0E8E004}" type="datetime1">
              <a:rPr lang="ru-RU" smtClean="0"/>
              <a:pPr>
                <a:defRPr/>
              </a:pPr>
              <a:t>19.04.2022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D9A57-B3BA-4ACA-B1DA-070022E66A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875041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333" y="831709"/>
            <a:ext cx="13361035" cy="4514991"/>
          </a:xfrm>
        </p:spPr>
        <p:txBody>
          <a:bodyPr anchor="ctr">
            <a:normAutofit/>
          </a:bodyPr>
          <a:lstStyle>
            <a:lvl1pPr algn="l">
              <a:defRPr sz="4366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2332" y="6416040"/>
            <a:ext cx="10559459" cy="2970389"/>
          </a:xfrm>
        </p:spPr>
        <p:txBody>
          <a:bodyPr anchor="ctr">
            <a:normAutofit/>
          </a:bodyPr>
          <a:lstStyle>
            <a:lvl1pPr marL="0" indent="0" algn="l">
              <a:buNone/>
              <a:defRPr sz="2807">
                <a:solidFill>
                  <a:schemeClr val="bg2">
                    <a:lumMod val="75000"/>
                  </a:schemeClr>
                </a:solidFill>
              </a:defRPr>
            </a:lvl1pPr>
            <a:lvl2pPr marL="712912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2pPr>
            <a:lvl3pPr marL="1425824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3pPr>
            <a:lvl4pPr marL="2138736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4pPr>
            <a:lvl5pPr marL="2851648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5pPr>
            <a:lvl6pPr marL="3564560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6pPr>
            <a:lvl7pPr marL="4277472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7pPr>
            <a:lvl8pPr marL="499038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8pPr>
            <a:lvl9pPr marL="5703296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3C7522-F2AF-4AA1-8368-4502D0E8E004}" type="datetime1">
              <a:rPr lang="ru-RU" smtClean="0"/>
              <a:pPr>
                <a:defRPr/>
              </a:pPr>
              <a:t>19.04.2022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D9A57-B3BA-4ACA-B1DA-070022E66A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38630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6436" y="831709"/>
            <a:ext cx="11347231" cy="4514991"/>
          </a:xfrm>
        </p:spPr>
        <p:txBody>
          <a:bodyPr anchor="ctr">
            <a:normAutofit/>
          </a:bodyPr>
          <a:lstStyle>
            <a:lvl1pPr algn="l">
              <a:defRPr sz="4366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764666" y="5346700"/>
            <a:ext cx="10590747" cy="752499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712912" indent="0">
              <a:buFontTx/>
              <a:buNone/>
              <a:defRPr/>
            </a:lvl2pPr>
            <a:lvl3pPr marL="1425824" indent="0">
              <a:buFontTx/>
              <a:buNone/>
              <a:defRPr/>
            </a:lvl3pPr>
            <a:lvl4pPr marL="2138736" indent="0">
              <a:buFontTx/>
              <a:buNone/>
              <a:defRPr/>
            </a:lvl4pPr>
            <a:lvl5pPr marL="2851648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2333" y="6706483"/>
            <a:ext cx="10557489" cy="2679946"/>
          </a:xfrm>
        </p:spPr>
        <p:txBody>
          <a:bodyPr anchor="ctr">
            <a:normAutofit/>
          </a:bodyPr>
          <a:lstStyle>
            <a:lvl1pPr marL="0" indent="0" algn="l">
              <a:buNone/>
              <a:defRPr sz="3119">
                <a:solidFill>
                  <a:schemeClr val="bg2">
                    <a:lumMod val="75000"/>
                  </a:schemeClr>
                </a:solidFill>
              </a:defRPr>
            </a:lvl1pPr>
            <a:lvl2pPr marL="712912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2pPr>
            <a:lvl3pPr marL="1425824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3pPr>
            <a:lvl4pPr marL="2138736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4pPr>
            <a:lvl5pPr marL="2851648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5pPr>
            <a:lvl6pPr marL="3564560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6pPr>
            <a:lvl7pPr marL="4277472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7pPr>
            <a:lvl8pPr marL="499038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8pPr>
            <a:lvl9pPr marL="5703296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3C7522-F2AF-4AA1-8368-4502D0E8E004}" type="datetime1">
              <a:rPr lang="ru-RU" smtClean="0"/>
              <a:pPr>
                <a:defRPr/>
              </a:pPr>
              <a:t>19.04.2022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D9A57-B3BA-4ACA-B1DA-070022E66A7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78143" y="1108047"/>
            <a:ext cx="756482" cy="911817"/>
          </a:xfrm>
          <a:prstGeom prst="rect">
            <a:avLst/>
          </a:prstGeom>
        </p:spPr>
        <p:txBody>
          <a:bodyPr vert="horz" lIns="142579" tIns="71289" rIns="142579" bIns="71289" rtlCol="0" anchor="ctr">
            <a:noAutofit/>
          </a:bodyPr>
          <a:lstStyle/>
          <a:p>
            <a:pPr lvl="0"/>
            <a:r>
              <a:rPr lang="en-US" sz="12474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730798" y="4316967"/>
            <a:ext cx="756482" cy="911817"/>
          </a:xfrm>
          <a:prstGeom prst="rect">
            <a:avLst/>
          </a:prstGeom>
        </p:spPr>
        <p:txBody>
          <a:bodyPr vert="horz" lIns="142579" tIns="71289" rIns="142579" bIns="71289" rtlCol="0" anchor="ctr">
            <a:noAutofit/>
          </a:bodyPr>
          <a:lstStyle/>
          <a:p>
            <a:pPr lvl="0" algn="r"/>
            <a:r>
              <a:rPr lang="en-US" sz="12474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12617490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333" y="5346700"/>
            <a:ext cx="10557489" cy="2646687"/>
          </a:xfrm>
        </p:spPr>
        <p:txBody>
          <a:bodyPr anchor="b">
            <a:normAutofit/>
          </a:bodyPr>
          <a:lstStyle>
            <a:lvl1pPr algn="l">
              <a:defRPr sz="4366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2332" y="8003647"/>
            <a:ext cx="10559459" cy="1382781"/>
          </a:xfrm>
        </p:spPr>
        <p:txBody>
          <a:bodyPr anchor="t">
            <a:normAutofit/>
          </a:bodyPr>
          <a:lstStyle>
            <a:lvl1pPr marL="0" indent="0" algn="l">
              <a:buNone/>
              <a:defRPr sz="2807">
                <a:solidFill>
                  <a:schemeClr val="bg2">
                    <a:lumMod val="75000"/>
                  </a:schemeClr>
                </a:solidFill>
              </a:defRPr>
            </a:lvl1pPr>
            <a:lvl2pPr marL="712912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2pPr>
            <a:lvl3pPr marL="1425824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3pPr>
            <a:lvl4pPr marL="2138736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4pPr>
            <a:lvl5pPr marL="2851648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5pPr>
            <a:lvl6pPr marL="3564560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6pPr>
            <a:lvl7pPr marL="4277472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7pPr>
            <a:lvl8pPr marL="499038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8pPr>
            <a:lvl9pPr marL="5703296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3C7522-F2AF-4AA1-8368-4502D0E8E004}" type="datetime1">
              <a:rPr lang="ru-RU" smtClean="0"/>
              <a:pPr>
                <a:defRPr/>
              </a:pPr>
              <a:t>19.04.2022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D9A57-B3BA-4ACA-B1DA-070022E66A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706651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6437" y="831709"/>
            <a:ext cx="11347229" cy="4514991"/>
          </a:xfrm>
        </p:spPr>
        <p:txBody>
          <a:bodyPr anchor="ctr">
            <a:normAutofit/>
          </a:bodyPr>
          <a:lstStyle>
            <a:lvl1pPr algn="l">
              <a:defRPr sz="4366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82333" y="6059593"/>
            <a:ext cx="10557489" cy="163701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3119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2333" y="7723011"/>
            <a:ext cx="10557487" cy="1663418"/>
          </a:xfrm>
        </p:spPr>
        <p:txBody>
          <a:bodyPr anchor="t">
            <a:normAutofit/>
          </a:bodyPr>
          <a:lstStyle>
            <a:lvl1pPr marL="0" indent="0" algn="l">
              <a:buNone/>
              <a:defRPr sz="2807">
                <a:solidFill>
                  <a:schemeClr val="bg2">
                    <a:lumMod val="75000"/>
                  </a:schemeClr>
                </a:solidFill>
              </a:defRPr>
            </a:lvl1pPr>
            <a:lvl2pPr marL="712912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2pPr>
            <a:lvl3pPr marL="1425824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3pPr>
            <a:lvl4pPr marL="2138736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4pPr>
            <a:lvl5pPr marL="2851648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5pPr>
            <a:lvl6pPr marL="3564560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6pPr>
            <a:lvl7pPr marL="4277472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7pPr>
            <a:lvl8pPr marL="499038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8pPr>
            <a:lvl9pPr marL="5703296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3C7522-F2AF-4AA1-8368-4502D0E8E004}" type="datetime1">
              <a:rPr lang="ru-RU" smtClean="0"/>
              <a:pPr>
                <a:defRPr/>
              </a:pPr>
              <a:t>19.04.2022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D9A57-B3BA-4ACA-B1DA-070022E66A7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78143" y="1108047"/>
            <a:ext cx="756482" cy="911817"/>
          </a:xfrm>
          <a:prstGeom prst="rect">
            <a:avLst/>
          </a:prstGeom>
        </p:spPr>
        <p:txBody>
          <a:bodyPr vert="horz" lIns="142579" tIns="71289" rIns="142579" bIns="71289" rtlCol="0" anchor="ctr">
            <a:noAutofit/>
          </a:bodyPr>
          <a:lstStyle/>
          <a:p>
            <a:pPr lvl="0"/>
            <a:r>
              <a:rPr lang="en-US" sz="12474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730798" y="4316967"/>
            <a:ext cx="756482" cy="911817"/>
          </a:xfrm>
          <a:prstGeom prst="rect">
            <a:avLst/>
          </a:prstGeom>
        </p:spPr>
        <p:txBody>
          <a:bodyPr vert="horz" lIns="142579" tIns="71289" rIns="142579" bIns="71289" rtlCol="0" anchor="ctr">
            <a:noAutofit/>
          </a:bodyPr>
          <a:lstStyle/>
          <a:p>
            <a:pPr lvl="0" algn="r"/>
            <a:r>
              <a:rPr lang="en-US" sz="12474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60556165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332" y="831709"/>
            <a:ext cx="12448693" cy="451499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4366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82333" y="6125603"/>
            <a:ext cx="10557489" cy="1306971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3119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2333" y="7432577"/>
            <a:ext cx="10557487" cy="1953853"/>
          </a:xfrm>
        </p:spPr>
        <p:txBody>
          <a:bodyPr anchor="t">
            <a:normAutofit/>
          </a:bodyPr>
          <a:lstStyle>
            <a:lvl1pPr marL="0" indent="0" algn="l">
              <a:buNone/>
              <a:defRPr sz="2807">
                <a:solidFill>
                  <a:schemeClr val="bg2">
                    <a:lumMod val="75000"/>
                  </a:schemeClr>
                </a:solidFill>
              </a:defRPr>
            </a:lvl1pPr>
            <a:lvl2pPr marL="712912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2pPr>
            <a:lvl3pPr marL="1425824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3pPr>
            <a:lvl4pPr marL="2138736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4pPr>
            <a:lvl5pPr marL="2851648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5pPr>
            <a:lvl6pPr marL="3564560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6pPr>
            <a:lvl7pPr marL="4277472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7pPr>
            <a:lvl8pPr marL="499038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8pPr>
            <a:lvl9pPr marL="5703296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3C7522-F2AF-4AA1-8368-4502D0E8E004}" type="datetime1">
              <a:rPr lang="ru-RU" smtClean="0"/>
              <a:pPr>
                <a:defRPr/>
              </a:pPr>
              <a:t>19.04.2022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D9A57-B3BA-4ACA-B1DA-070022E66A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580996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334" y="7010118"/>
            <a:ext cx="10842842" cy="2376311"/>
          </a:xfrm>
        </p:spPr>
        <p:txBody>
          <a:bodyPr>
            <a:normAutofit/>
          </a:bodyPr>
          <a:lstStyle>
            <a:lvl1pPr algn="l">
              <a:defRPr sz="436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2334" y="831711"/>
            <a:ext cx="10842842" cy="587477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3C7522-F2AF-4AA1-8368-4502D0E8E004}" type="datetime1">
              <a:rPr lang="ru-RU" smtClean="0"/>
              <a:pPr>
                <a:defRPr/>
              </a:pPr>
              <a:t>19.04.2022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D9A57-B3BA-4ACA-B1DA-070022E66A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704754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61930" y="831709"/>
            <a:ext cx="3381438" cy="6891302"/>
          </a:xfrm>
        </p:spPr>
        <p:txBody>
          <a:bodyPr vert="eaVert">
            <a:normAutofit/>
          </a:bodyPr>
          <a:lstStyle>
            <a:lvl1pPr>
              <a:defRPr sz="436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2332" y="831709"/>
            <a:ext cx="9676895" cy="855472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3C7522-F2AF-4AA1-8368-4502D0E8E004}" type="datetime1">
              <a:rPr lang="ru-RU" smtClean="0"/>
              <a:pPr>
                <a:defRPr/>
              </a:pPr>
              <a:t>19.04.2022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D9A57-B3BA-4ACA-B1DA-070022E66A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063172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k object 16"/>
          <p:cNvSpPr/>
          <p:nvPr/>
        </p:nvSpPr>
        <p:spPr>
          <a:xfrm>
            <a:off x="1824038" y="9169400"/>
            <a:ext cx="13295312" cy="15224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" name="bk object 18"/>
          <p:cNvSpPr/>
          <p:nvPr/>
        </p:nvSpPr>
        <p:spPr>
          <a:xfrm>
            <a:off x="6350" y="6350"/>
            <a:ext cx="1819275" cy="10679113"/>
          </a:xfrm>
          <a:custGeom>
            <a:avLst/>
            <a:gdLst/>
            <a:ahLst/>
            <a:cxnLst/>
            <a:rect l="l" t="t" r="r" b="b"/>
            <a:pathLst>
              <a:path w="1818639" h="10679430">
                <a:moveTo>
                  <a:pt x="0" y="10679290"/>
                </a:moveTo>
                <a:lnTo>
                  <a:pt x="1818081" y="10679290"/>
                </a:lnTo>
                <a:lnTo>
                  <a:pt x="1818081" y="0"/>
                </a:lnTo>
                <a:lnTo>
                  <a:pt x="0" y="0"/>
                </a:lnTo>
                <a:lnTo>
                  <a:pt x="0" y="10679290"/>
                </a:lnTo>
                <a:close/>
              </a:path>
            </a:pathLst>
          </a:custGeom>
          <a:solidFill>
            <a:srgbClr val="C12026"/>
          </a:solid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" name="bk object 19"/>
          <p:cNvSpPr/>
          <p:nvPr/>
        </p:nvSpPr>
        <p:spPr>
          <a:xfrm>
            <a:off x="2187575" y="1028700"/>
            <a:ext cx="10637838" cy="0"/>
          </a:xfrm>
          <a:custGeom>
            <a:avLst/>
            <a:gdLst/>
            <a:ahLst/>
            <a:cxnLst/>
            <a:rect l="l" t="t" r="r" b="b"/>
            <a:pathLst>
              <a:path w="10638155">
                <a:moveTo>
                  <a:pt x="0" y="0"/>
                </a:moveTo>
                <a:lnTo>
                  <a:pt x="10638002" y="0"/>
                </a:lnTo>
              </a:path>
            </a:pathLst>
          </a:custGeom>
          <a:ln w="48069">
            <a:solidFill>
              <a:srgbClr val="EE3129"/>
            </a:solidFill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7" name="bk object 20"/>
          <p:cNvSpPr/>
          <p:nvPr/>
        </p:nvSpPr>
        <p:spPr>
          <a:xfrm>
            <a:off x="12819063" y="393700"/>
            <a:ext cx="1477962" cy="13827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0"/>
          </p:nvPr>
        </p:nvSpPr>
        <p:spPr>
          <a:xfrm>
            <a:off x="2144713" y="1741488"/>
            <a:ext cx="12661534" cy="86686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9" name="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614A9C8-16D9-4393-9A35-6744234C069F}" type="datetime1">
              <a:rPr lang="ru-RU" smtClean="0"/>
              <a:pPr>
                <a:defRPr/>
              </a:pPr>
              <a:t>19.04.2022</a:t>
            </a:fld>
            <a:endParaRPr lang="en-US"/>
          </a:p>
        </p:txBody>
      </p:sp>
      <p:sp>
        <p:nvSpPr>
          <p:cNvPr id="10" name="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F2C7A9F7-02F8-494A-BC48-99A150191E15}" type="slidenum">
              <a:rPr lang="ru-RU"/>
              <a:pPr/>
              <a:t>‹#›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80911" y="667657"/>
            <a:ext cx="828675" cy="899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334" y="7010118"/>
            <a:ext cx="10842842" cy="237631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2334" y="831709"/>
            <a:ext cx="10842842" cy="587477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3C7522-F2AF-4AA1-8368-4502D0E8E004}" type="datetime1">
              <a:rPr lang="ru-RU" smtClean="0"/>
              <a:pPr>
                <a:defRPr/>
              </a:pPr>
              <a:t>19.04.2022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D9A57-B3BA-4ACA-B1DA-070022E66A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720950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333" y="3089204"/>
            <a:ext cx="10590749" cy="3617274"/>
          </a:xfrm>
        </p:spPr>
        <p:txBody>
          <a:bodyPr anchor="b">
            <a:normAutofit/>
          </a:bodyPr>
          <a:lstStyle>
            <a:lvl1pPr algn="l">
              <a:defRPr sz="499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2334" y="6996916"/>
            <a:ext cx="10590747" cy="2389513"/>
          </a:xfrm>
        </p:spPr>
        <p:txBody>
          <a:bodyPr anchor="t">
            <a:normAutofit/>
          </a:bodyPr>
          <a:lstStyle>
            <a:lvl1pPr marL="0" indent="0" algn="l">
              <a:buNone/>
              <a:defRPr sz="2807">
                <a:solidFill>
                  <a:schemeClr val="bg2">
                    <a:lumMod val="75000"/>
                  </a:schemeClr>
                </a:solidFill>
              </a:defRPr>
            </a:lvl1pPr>
            <a:lvl2pPr marL="712912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2pPr>
            <a:lvl3pPr marL="1425824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3pPr>
            <a:lvl4pPr marL="2138736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4pPr>
            <a:lvl5pPr marL="2851648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5pPr>
            <a:lvl6pPr marL="3564560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6pPr>
            <a:lvl7pPr marL="4277472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7pPr>
            <a:lvl8pPr marL="499038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8pPr>
            <a:lvl9pPr marL="5703296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3C7522-F2AF-4AA1-8368-4502D0E8E004}" type="datetime1">
              <a:rPr lang="ru-RU" smtClean="0"/>
              <a:pPr>
                <a:defRPr/>
              </a:pPr>
              <a:t>19.04.2022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D9A57-B3BA-4ACA-B1DA-070022E66A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784800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334" y="7010118"/>
            <a:ext cx="10842842" cy="2376311"/>
          </a:xfrm>
        </p:spPr>
        <p:txBody>
          <a:bodyPr>
            <a:normAutofit/>
          </a:bodyPr>
          <a:lstStyle>
            <a:lvl1pPr>
              <a:defRPr sz="499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882333" y="831709"/>
            <a:ext cx="6533904" cy="587477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7712324" y="831709"/>
            <a:ext cx="6531044" cy="58615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3C7522-F2AF-4AA1-8368-4502D0E8E004}" type="datetime1">
              <a:rPr lang="ru-RU" smtClean="0"/>
              <a:pPr>
                <a:defRPr/>
              </a:pPr>
              <a:t>19.04.2022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D9A57-B3BA-4ACA-B1DA-070022E66A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215204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334" y="7010118"/>
            <a:ext cx="10842842" cy="2376311"/>
          </a:xfrm>
        </p:spPr>
        <p:txBody>
          <a:bodyPr>
            <a:normAutofit/>
          </a:bodyPr>
          <a:lstStyle>
            <a:lvl1pPr>
              <a:defRPr sz="499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7" y="831709"/>
            <a:ext cx="6148316" cy="950524"/>
          </a:xfrm>
        </p:spPr>
        <p:txBody>
          <a:bodyPr anchor="b">
            <a:noAutofit/>
          </a:bodyPr>
          <a:lstStyle>
            <a:lvl1pPr marL="0" indent="0">
              <a:buNone/>
              <a:defRPr sz="3742" b="0" cap="all">
                <a:solidFill>
                  <a:schemeClr val="tx1"/>
                </a:solidFill>
              </a:defRPr>
            </a:lvl1pPr>
            <a:lvl2pPr marL="712912" indent="0">
              <a:buNone/>
              <a:defRPr sz="3119" b="1"/>
            </a:lvl2pPr>
            <a:lvl3pPr marL="1425824" indent="0">
              <a:buNone/>
              <a:defRPr sz="2807" b="1"/>
            </a:lvl3pPr>
            <a:lvl4pPr marL="2138736" indent="0">
              <a:buNone/>
              <a:defRPr sz="2495" b="1"/>
            </a:lvl4pPr>
            <a:lvl5pPr marL="2851648" indent="0">
              <a:buNone/>
              <a:defRPr sz="2495" b="1"/>
            </a:lvl5pPr>
            <a:lvl6pPr marL="3564560" indent="0">
              <a:buNone/>
              <a:defRPr sz="2495" b="1"/>
            </a:lvl6pPr>
            <a:lvl7pPr marL="4277472" indent="0">
              <a:buNone/>
              <a:defRPr sz="2495" b="1"/>
            </a:lvl7pPr>
            <a:lvl8pPr marL="4990384" indent="0">
              <a:buNone/>
              <a:defRPr sz="2495" b="1"/>
            </a:lvl8pPr>
            <a:lvl9pPr marL="5703296" indent="0">
              <a:buNone/>
              <a:defRPr sz="2495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2332" y="1782234"/>
            <a:ext cx="6526460" cy="492424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31006" y="883691"/>
            <a:ext cx="6226368" cy="898542"/>
          </a:xfrm>
        </p:spPr>
        <p:txBody>
          <a:bodyPr anchor="b">
            <a:noAutofit/>
          </a:bodyPr>
          <a:lstStyle>
            <a:lvl1pPr marL="0" indent="0">
              <a:buNone/>
              <a:defRPr sz="3742" b="0" cap="all">
                <a:solidFill>
                  <a:schemeClr val="tx1"/>
                </a:solidFill>
              </a:defRPr>
            </a:lvl1pPr>
            <a:lvl2pPr marL="712912" indent="0">
              <a:buNone/>
              <a:defRPr sz="3119" b="1"/>
            </a:lvl2pPr>
            <a:lvl3pPr marL="1425824" indent="0">
              <a:buNone/>
              <a:defRPr sz="2807" b="1"/>
            </a:lvl3pPr>
            <a:lvl4pPr marL="2138736" indent="0">
              <a:buNone/>
              <a:defRPr sz="2495" b="1"/>
            </a:lvl4pPr>
            <a:lvl5pPr marL="2851648" indent="0">
              <a:buNone/>
              <a:defRPr sz="2495" b="1"/>
            </a:lvl5pPr>
            <a:lvl6pPr marL="3564560" indent="0">
              <a:buNone/>
              <a:defRPr sz="2495" b="1"/>
            </a:lvl6pPr>
            <a:lvl7pPr marL="4277472" indent="0">
              <a:buNone/>
              <a:defRPr sz="2495" b="1"/>
            </a:lvl7pPr>
            <a:lvl8pPr marL="4990384" indent="0">
              <a:buNone/>
              <a:defRPr sz="2495" b="1"/>
            </a:lvl8pPr>
            <a:lvl9pPr marL="5703296" indent="0">
              <a:buNone/>
              <a:defRPr sz="2495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12324" y="1782233"/>
            <a:ext cx="6545050" cy="491104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3C7522-F2AF-4AA1-8368-4502D0E8E004}" type="datetime1">
              <a:rPr lang="ru-RU" smtClean="0"/>
              <a:pPr>
                <a:defRPr/>
              </a:pPr>
              <a:t>19.04.2022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D9A57-B3BA-4ACA-B1DA-070022E66A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726820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334" y="7010118"/>
            <a:ext cx="10842842" cy="2376311"/>
          </a:xfrm>
        </p:spPr>
        <p:txBody>
          <a:bodyPr>
            <a:normAutofit/>
          </a:bodyPr>
          <a:lstStyle>
            <a:lvl1pPr>
              <a:defRPr sz="499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3C7522-F2AF-4AA1-8368-4502D0E8E004}" type="datetime1">
              <a:rPr lang="ru-RU" smtClean="0"/>
              <a:pPr>
                <a:defRPr/>
              </a:pPr>
              <a:t>19.04.2022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D9A57-B3BA-4ACA-B1DA-070022E66A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15297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F5F1C-823D-4432-AE27-CDF2E40024E5}" type="datetime1">
              <a:rPr lang="ru-RU" smtClean="0"/>
              <a:pPr/>
              <a:t>19.04.2022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52312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3378" y="831709"/>
            <a:ext cx="5293995" cy="2376311"/>
          </a:xfrm>
        </p:spPr>
        <p:txBody>
          <a:bodyPr anchor="b">
            <a:normAutofit/>
          </a:bodyPr>
          <a:lstStyle>
            <a:lvl1pPr algn="l">
              <a:defRPr sz="3119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2331" y="831709"/>
            <a:ext cx="7342441" cy="855472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3378" y="3445655"/>
            <a:ext cx="5293995" cy="3260827"/>
          </a:xfrm>
        </p:spPr>
        <p:txBody>
          <a:bodyPr anchor="t">
            <a:normAutofit/>
          </a:bodyPr>
          <a:lstStyle>
            <a:lvl1pPr marL="0" indent="0">
              <a:buNone/>
              <a:defRPr sz="2495"/>
            </a:lvl1pPr>
            <a:lvl2pPr marL="712912" indent="0">
              <a:buNone/>
              <a:defRPr sz="1871"/>
            </a:lvl2pPr>
            <a:lvl3pPr marL="1425824" indent="0">
              <a:buNone/>
              <a:defRPr sz="1559"/>
            </a:lvl3pPr>
            <a:lvl4pPr marL="2138736" indent="0">
              <a:buNone/>
              <a:defRPr sz="1403"/>
            </a:lvl4pPr>
            <a:lvl5pPr marL="2851648" indent="0">
              <a:buNone/>
              <a:defRPr sz="1403"/>
            </a:lvl5pPr>
            <a:lvl6pPr marL="3564560" indent="0">
              <a:buNone/>
              <a:defRPr sz="1403"/>
            </a:lvl6pPr>
            <a:lvl7pPr marL="4277472" indent="0">
              <a:buNone/>
              <a:defRPr sz="1403"/>
            </a:lvl7pPr>
            <a:lvl8pPr marL="4990384" indent="0">
              <a:buNone/>
              <a:defRPr sz="1403"/>
            </a:lvl8pPr>
            <a:lvl9pPr marL="5703296" indent="0">
              <a:buNone/>
              <a:defRPr sz="140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3C7522-F2AF-4AA1-8368-4502D0E8E004}" type="datetime1">
              <a:rPr lang="ru-RU" smtClean="0"/>
              <a:pPr>
                <a:defRPr/>
              </a:pPr>
              <a:t>19.04.2022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D9A57-B3BA-4ACA-B1DA-070022E66A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524760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6802" y="2257496"/>
            <a:ext cx="5894223" cy="1782233"/>
          </a:xfrm>
        </p:spPr>
        <p:txBody>
          <a:bodyPr anchor="b">
            <a:normAutofit/>
          </a:bodyPr>
          <a:lstStyle>
            <a:lvl1pPr algn="l">
              <a:defRPr sz="3742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260475" y="1425787"/>
            <a:ext cx="5427278" cy="748538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95"/>
            </a:lvl1pPr>
            <a:lvl2pPr marL="712912" indent="0">
              <a:buNone/>
              <a:defRPr sz="2495"/>
            </a:lvl2pPr>
            <a:lvl3pPr marL="1425824" indent="0">
              <a:buNone/>
              <a:defRPr sz="2495"/>
            </a:lvl3pPr>
            <a:lvl4pPr marL="2138736" indent="0">
              <a:buNone/>
              <a:defRPr sz="2495"/>
            </a:lvl4pPr>
            <a:lvl5pPr marL="2851648" indent="0">
              <a:buNone/>
              <a:defRPr sz="2495"/>
            </a:lvl5pPr>
            <a:lvl6pPr marL="3564560" indent="0">
              <a:buNone/>
              <a:defRPr sz="2495"/>
            </a:lvl6pPr>
            <a:lvl7pPr marL="4277472" indent="0">
              <a:buNone/>
              <a:defRPr sz="2495"/>
            </a:lvl7pPr>
            <a:lvl8pPr marL="4990384" indent="0">
              <a:buNone/>
              <a:defRPr sz="2495"/>
            </a:lvl8pPr>
            <a:lvl9pPr marL="5703296" indent="0">
              <a:buNone/>
              <a:defRPr sz="249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7179" y="4277360"/>
            <a:ext cx="5895819" cy="3247625"/>
          </a:xfrm>
        </p:spPr>
        <p:txBody>
          <a:bodyPr anchor="t">
            <a:normAutofit/>
          </a:bodyPr>
          <a:lstStyle>
            <a:lvl1pPr marL="0" indent="0">
              <a:buNone/>
              <a:defRPr sz="2807"/>
            </a:lvl1pPr>
            <a:lvl2pPr marL="712912" indent="0">
              <a:buNone/>
              <a:defRPr sz="1871"/>
            </a:lvl2pPr>
            <a:lvl3pPr marL="1425824" indent="0">
              <a:buNone/>
              <a:defRPr sz="1559"/>
            </a:lvl3pPr>
            <a:lvl4pPr marL="2138736" indent="0">
              <a:buNone/>
              <a:defRPr sz="1403"/>
            </a:lvl4pPr>
            <a:lvl5pPr marL="2851648" indent="0">
              <a:buNone/>
              <a:defRPr sz="1403"/>
            </a:lvl5pPr>
            <a:lvl6pPr marL="3564560" indent="0">
              <a:buNone/>
              <a:defRPr sz="1403"/>
            </a:lvl6pPr>
            <a:lvl7pPr marL="4277472" indent="0">
              <a:buNone/>
              <a:defRPr sz="1403"/>
            </a:lvl7pPr>
            <a:lvl8pPr marL="4990384" indent="0">
              <a:buNone/>
              <a:defRPr sz="1403"/>
            </a:lvl8pPr>
            <a:lvl9pPr marL="5703296" indent="0">
              <a:buNone/>
              <a:defRPr sz="140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3C7522-F2AF-4AA1-8368-4502D0E8E004}" type="datetime1">
              <a:rPr lang="ru-RU" smtClean="0"/>
              <a:pPr>
                <a:defRPr/>
              </a:pPr>
              <a:t>19.04.2022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82333" y="9624061"/>
            <a:ext cx="9613560" cy="5693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D9A57-B3BA-4ACA-B1DA-070022E66A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082659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034408" y="6072796"/>
            <a:ext cx="4086546" cy="4145342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2334" y="7010118"/>
            <a:ext cx="10842842" cy="237631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2334" y="831711"/>
            <a:ext cx="10842842" cy="5874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290864" y="9624065"/>
            <a:ext cx="1985766" cy="5693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559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D33C7522-F2AF-4AA1-8368-4502D0E8E004}" type="datetime1">
              <a:rPr lang="ru-RU" smtClean="0"/>
              <a:pPr>
                <a:defRPr/>
              </a:pPr>
              <a:t>19.04.2022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82333" y="9624061"/>
            <a:ext cx="9613560" cy="5693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559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60197" y="8698294"/>
            <a:ext cx="1417467" cy="10445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366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A5D9A57-B3BA-4ACA-B1DA-070022E66A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7004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672" r:id="rId18"/>
  </p:sldLayoutIdLst>
  <p:transition spd="slow">
    <p:wip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712912" rtl="0" eaLnBrk="1" latinLnBrk="0" hangingPunct="1">
        <a:spcBef>
          <a:spcPct val="0"/>
        </a:spcBef>
        <a:buNone/>
        <a:defRPr sz="499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45570" indent="-445570" algn="l" defTabSz="712912" rtl="0" eaLnBrk="1" latinLnBrk="0" hangingPunct="1">
        <a:spcBef>
          <a:spcPct val="20000"/>
        </a:spcBef>
        <a:spcAft>
          <a:spcPts val="936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3119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1158482" indent="-445570" algn="l" defTabSz="712912" rtl="0" eaLnBrk="1" latinLnBrk="0" hangingPunct="1">
        <a:spcBef>
          <a:spcPct val="20000"/>
        </a:spcBef>
        <a:spcAft>
          <a:spcPts val="936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807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871394" indent="-445570" algn="l" defTabSz="712912" rtl="0" eaLnBrk="1" latinLnBrk="0" hangingPunct="1">
        <a:spcBef>
          <a:spcPct val="20000"/>
        </a:spcBef>
        <a:spcAft>
          <a:spcPts val="936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495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2406078" indent="-267342" algn="l" defTabSz="712912" rtl="0" eaLnBrk="1" latinLnBrk="0" hangingPunct="1">
        <a:spcBef>
          <a:spcPct val="20000"/>
        </a:spcBef>
        <a:spcAft>
          <a:spcPts val="936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8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3118990" indent="-267342" algn="l" defTabSz="712912" rtl="0" eaLnBrk="1" latinLnBrk="0" hangingPunct="1">
        <a:spcBef>
          <a:spcPct val="20000"/>
        </a:spcBef>
        <a:spcAft>
          <a:spcPts val="936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8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3921016" indent="-356456" algn="l" defTabSz="712912" rtl="0" eaLnBrk="1" latinLnBrk="0" hangingPunct="1">
        <a:spcBef>
          <a:spcPct val="20000"/>
        </a:spcBef>
        <a:spcAft>
          <a:spcPts val="936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8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4633928" indent="-356456" algn="l" defTabSz="712912" rtl="0" eaLnBrk="1" latinLnBrk="0" hangingPunct="1">
        <a:spcBef>
          <a:spcPct val="20000"/>
        </a:spcBef>
        <a:spcAft>
          <a:spcPts val="936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8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5346840" indent="-356456" algn="l" defTabSz="712912" rtl="0" eaLnBrk="1" latinLnBrk="0" hangingPunct="1">
        <a:spcBef>
          <a:spcPct val="20000"/>
        </a:spcBef>
        <a:spcAft>
          <a:spcPts val="936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8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6059752" indent="-356456" algn="l" defTabSz="712912" rtl="0" eaLnBrk="1" latinLnBrk="0" hangingPunct="1">
        <a:spcBef>
          <a:spcPct val="20000"/>
        </a:spcBef>
        <a:spcAft>
          <a:spcPts val="936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8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2912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1pPr>
      <a:lvl2pPr marL="712912" algn="l" defTabSz="712912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425824" algn="l" defTabSz="712912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3pPr>
      <a:lvl4pPr marL="2138736" algn="l" defTabSz="712912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51648" algn="l" defTabSz="712912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64560" algn="l" defTabSz="712912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277472" algn="l" defTabSz="712912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990384" algn="l" defTabSz="712912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703296" algn="l" defTabSz="712912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ÐÑÐµÑÐµÐºÑÑÑÐ° ÐÐÐ Ð³Ð¾ÑÐ¾Ð´Ð° ÐÐ¾ÑÐºÐ²Ñ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8622"/>
          <a:stretch/>
        </p:blipFill>
        <p:spPr bwMode="auto">
          <a:xfrm>
            <a:off x="5260153" y="1329211"/>
            <a:ext cx="2718736" cy="227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bject 81"/>
          <p:cNvSpPr txBox="1"/>
          <p:nvPr/>
        </p:nvSpPr>
        <p:spPr>
          <a:xfrm>
            <a:off x="2831257" y="9676624"/>
            <a:ext cx="9789201" cy="50719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5"/>
              </a:spcBef>
            </a:pPr>
            <a:r>
              <a:rPr lang="ru-RU" sz="3200" b="1" spc="-155" dirty="0" smtClean="0">
                <a:solidFill>
                  <a:srgbClr val="231F20"/>
                </a:solidFill>
                <a:latin typeface="Century" pitchFamily="18" charset="0"/>
                <a:cs typeface="Times New Roman" pitchFamily="18" charset="0"/>
              </a:rPr>
              <a:t>2</a:t>
            </a:r>
            <a:r>
              <a:rPr sz="3200" b="1" spc="-85" dirty="0" smtClean="0">
                <a:solidFill>
                  <a:srgbClr val="231F20"/>
                </a:solidFill>
                <a:latin typeface="Century" pitchFamily="18" charset="0"/>
                <a:cs typeface="Times New Roman" pitchFamily="18" charset="0"/>
              </a:rPr>
              <a:t>0</a:t>
            </a:r>
            <a:r>
              <a:rPr lang="ru-RU" sz="3200" b="1" spc="-85" dirty="0" smtClean="0">
                <a:solidFill>
                  <a:srgbClr val="231F20"/>
                </a:solidFill>
                <a:latin typeface="Century" pitchFamily="18" charset="0"/>
                <a:cs typeface="Times New Roman" pitchFamily="18" charset="0"/>
              </a:rPr>
              <a:t>22 год</a:t>
            </a:r>
            <a:endParaRPr sz="3200" b="1" dirty="0">
              <a:latin typeface="Century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5741" y="4067835"/>
            <a:ext cx="130202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Государственное бюджетное </a:t>
            </a:r>
          </a:p>
          <a:p>
            <a:pPr algn="ctr"/>
            <a:r>
              <a:rPr lang="ru-RU" sz="5400" b="1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учреждение города Москвы </a:t>
            </a:r>
          </a:p>
          <a:p>
            <a:pPr algn="ctr"/>
            <a:r>
              <a:rPr lang="ru-RU" sz="54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«Досуговый центр «</a:t>
            </a:r>
            <a:r>
              <a:rPr lang="ru-RU" sz="5400" b="1" dirty="0" err="1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Соколинка</a:t>
            </a:r>
            <a:r>
              <a:rPr lang="ru-RU" sz="5400" b="1" dirty="0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»</a:t>
            </a:r>
            <a:endParaRPr lang="ru-RU" sz="2000" dirty="0" smtClean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64504" y="1436105"/>
            <a:ext cx="2871471" cy="2058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46744" y="1436105"/>
            <a:ext cx="1699518" cy="20584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3794" y="1436106"/>
            <a:ext cx="1734928" cy="20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7538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21598" y="-102330"/>
            <a:ext cx="9399319" cy="195332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Спортивные мероприятия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9724267"/>
              </p:ext>
            </p:extLst>
          </p:nvPr>
        </p:nvGraphicFramePr>
        <p:xfrm>
          <a:off x="369793" y="1797210"/>
          <a:ext cx="14428695" cy="14522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9390"/>
                <a:gridCol w="3388172"/>
                <a:gridCol w="2895875"/>
                <a:gridCol w="2113990"/>
                <a:gridCol w="2497692"/>
                <a:gridCol w="2403576"/>
              </a:tblGrid>
              <a:tr h="14522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№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Наименование мероприятия (указать, в рамках какой программы реализовано, или какой дате посвящено)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Мероприятия проводимые в рамках: выполнения государственного задания (ГЗ), внебюджетной деятельности учреждения (В), по иным основаниям (И)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Дата и время проведения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Место проведения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Количество участников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63498511"/>
              </p:ext>
            </p:extLst>
          </p:nvPr>
        </p:nvGraphicFramePr>
        <p:xfrm>
          <a:off x="369793" y="3249491"/>
          <a:ext cx="14428695" cy="71394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9390"/>
                <a:gridCol w="3388173"/>
                <a:gridCol w="2895876"/>
                <a:gridCol w="2113989"/>
                <a:gridCol w="2497691"/>
                <a:gridCol w="2403576"/>
              </a:tblGrid>
              <a:tr h="4322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Турнир по футболу "Соколинка"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 сентября 16:00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Вельяминовская, д. 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60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6483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Соревнования по художественной гимнастике студии "Наследие"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21 сентября 17:30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пр-т Буденного,д.29/1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70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322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Открытый урок по силовому многоборью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23 сентября 18:00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пр-т Буденного, д. 39, к. 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8644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Праздничный марафон секции «Скандинавская ходьба», посвященный Дню пожилого человека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01 октября 13:00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Измайловский парк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6483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Кубок Главы управы по баскетболу среди жителей района Соколиная гора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4-11 октября 16:00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Лечебная, д. 19; Нижний Журавлев переулок, д.3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160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6483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Открытое первенство по вольной борьбе на кубок Шумовцова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14 октября 18:00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Уткина, д. 44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0805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Мастер-класс для старшего поколения района Соколиная гора "Оздоровительная гимнастика"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21 октября 08:30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ул.Щербаковская, д.54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6483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Кубок Главы управы по волейболу среди жителей района Соколиная гора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25-29 октября 16:00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Лечебная, д. 19; Нижний Журавлев переулок, д.3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0805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Открытое первенство по вольной борьбе района Соколиная гора ВАО г. Москвы среди младших юношей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28 октября 18:00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Уткина, д. 44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60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6483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Турнир по Мини-футболу, посвященный Дню Народного единства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 ноября 17:00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Ткацкая, д. 47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90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8286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76836" y="0"/>
            <a:ext cx="9345531" cy="195332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Спортивные мероприятия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9724267"/>
              </p:ext>
            </p:extLst>
          </p:nvPr>
        </p:nvGraphicFramePr>
        <p:xfrm>
          <a:off x="369793" y="1797210"/>
          <a:ext cx="14428695" cy="14522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9390"/>
                <a:gridCol w="3388172"/>
                <a:gridCol w="2895875"/>
                <a:gridCol w="2113990"/>
                <a:gridCol w="2497692"/>
                <a:gridCol w="2403576"/>
              </a:tblGrid>
              <a:tr h="14522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№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Наименование мероприятия (указать, в рамках какой программы реализовано, или какой дате посвящено)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Мероприятия проводимые в рамках: выполнения государственного задания (ГЗ), внебюджетной деятельности учреждения (В), по иным основаниям (И)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Дата и время проведения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Место проведения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Количество участников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66358868"/>
              </p:ext>
            </p:extLst>
          </p:nvPr>
        </p:nvGraphicFramePr>
        <p:xfrm>
          <a:off x="369793" y="3249491"/>
          <a:ext cx="14359619" cy="72663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3983"/>
                <a:gridCol w="3371953"/>
                <a:gridCol w="2882011"/>
                <a:gridCol w="2103869"/>
                <a:gridCol w="2485734"/>
                <a:gridCol w="2392069"/>
              </a:tblGrid>
              <a:tr h="7620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Соревнования по настольному теннису, посвященные Дню Народного единства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 ноября 16:30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8-я ул.Соколиной горы, д.20 корп.1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</a:tr>
              <a:tr h="5510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Турнир по вольной борьбе ко Дню Народного единства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 ноября 18:00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Уткина, д. 44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</a:tr>
              <a:tr h="7620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Кубок Главы управы по настольному теннису среди жителей района Соколиная гора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 ноября 16:30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Лечебная, д. 19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</a:tr>
              <a:tr h="7350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Открытое первенство секции пауэрлифтинг, посвященное </a:t>
                      </a:r>
                      <a:br>
                        <a:rPr lang="ru-RU" sz="1400" u="none" strike="noStrike" dirty="0">
                          <a:effectLst/>
                        </a:rPr>
                      </a:br>
                      <a:r>
                        <a:rPr lang="ru-RU" sz="1400" u="none" strike="noStrike" dirty="0">
                          <a:effectLst/>
                        </a:rPr>
                        <a:t>Дню согласия и примирения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12 ноября 18:00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пр-т Буденного, д. 39, к. 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</a:tr>
              <a:tr h="5715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Лига футбола Соколиной горы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29 ноября-05 декабря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пр-т Буденного, д. 19; ул. Лечебная, д.19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</a:tr>
              <a:tr h="952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Открытое первенство по пауэрлифтингу, приуроченное к Международному дню добровольцев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13 декабря 18:00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пр-т Буденного, д. 39, к. 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</a:tr>
              <a:tr h="3810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Новогодний турнир по вольной борьбе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16 декабря 17:00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Уткина, д. 44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</a:tr>
              <a:tr h="7620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Соревнования по художественной гимнастике "Арабески"- Новогодний коллаж"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17 декабря 17:30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пр. Буденного, 29/1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</a:tr>
              <a:tr h="3810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Турнир по хоккею на кубок Борисова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20 декабря 18:00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Уткина, д. 41Б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80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</a:tr>
              <a:tr h="8383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60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Новогодний турнир по вольной борьбе района Соколиная гора ВАО г. Москвы , среди юношей и девушек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23 декабря 18:00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Уткина , 44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80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</a:tr>
              <a:tr h="3810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61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Турнир по хоккею на кубок главы управы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27 декабря 18:00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Уткина 41Б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90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88" marR="9088" marT="9088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9138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575" y="157859"/>
            <a:ext cx="13613130" cy="195332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4900" dirty="0">
                <a:solidFill>
                  <a:schemeClr val="bg1"/>
                </a:solidFill>
              </a:rPr>
              <a:t>Мероприятия в рамках социально-воспитательной работы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22483202"/>
              </p:ext>
            </p:extLst>
          </p:nvPr>
        </p:nvGraphicFramePr>
        <p:xfrm>
          <a:off x="369793" y="2111187"/>
          <a:ext cx="14428695" cy="1465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9390"/>
                <a:gridCol w="3388172"/>
                <a:gridCol w="2895875"/>
                <a:gridCol w="2113990"/>
                <a:gridCol w="2497692"/>
                <a:gridCol w="2403576"/>
              </a:tblGrid>
              <a:tr h="14657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№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Наименование мероприятия (указать, в рамках какой программы реализовано, или какой дате посвящено)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Мероприятия проводимые в рамках: выполнения государственного задания (ГЗ), внебюджетной деятельности учреждения (В), по иным основаниям (И)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Дата и время проведения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Место проведения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Количество участников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03611260"/>
              </p:ext>
            </p:extLst>
          </p:nvPr>
        </p:nvGraphicFramePr>
        <p:xfrm>
          <a:off x="369795" y="3594100"/>
          <a:ext cx="14428694" cy="52675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9390"/>
                <a:gridCol w="3388173"/>
                <a:gridCol w="2895876"/>
                <a:gridCol w="2113989"/>
                <a:gridCol w="2497691"/>
                <a:gridCol w="2403575"/>
              </a:tblGrid>
              <a:tr h="6870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Лекция-беседа «О взаимоотношениях в семье в период карантина»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27 января 15:00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пр-т Буденного, д. 29/1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580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Профилактическое занятие: "В мире с собой и другими"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25 марта 16:00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пр-т Буденного, д. 29/1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580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Возложение цветов на памятные доски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22 Июня 15:00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Семеновская площадь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1451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Лекция беседа «Восстановление привычного ритма после периода пандемии короновируса"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7 июля 17:00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пр-т Буденного, д. 29/1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580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Лекция-беседа "Основы профилактики наркомании"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26 августа 17:00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8-я ул. Соколиной горы, д. 20, к. 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6870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Лекция-беседа "Волонтерское движение в России"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14 октября 15:00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пр-т Буденного, д. 29/1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580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Профилактическое занятие "Скажи курению НЕТ!"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11 Ноября 14:00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8-я ул. Соколиной горы, д. 20, к. 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916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Лекция-беседа "Ответственность во взаимоотношениях с партнёром"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 декабря 16:00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пр-т Буденного, д. 29/1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784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4107" y="1660125"/>
            <a:ext cx="12799820" cy="7184446"/>
          </a:xfrm>
        </p:spPr>
        <p:txBody>
          <a:bodyPr>
            <a:normAutofit fontScale="92500" lnSpcReduction="20000"/>
          </a:bodyPr>
          <a:lstStyle/>
          <a:p>
            <a:pPr algn="just">
              <a:spcBef>
                <a:spcPct val="20000"/>
              </a:spcBef>
              <a:buFontTx/>
              <a:buChar char="•"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оздоровительных, досуговых занятий для всех групп населения,  проживающих в районе </a:t>
            </a: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Соколиная гора; </a:t>
            </a:r>
            <a:endParaRPr lang="ru-RU" alt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•"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на территории района Соколиная гора клубов по интересам;</a:t>
            </a:r>
          </a:p>
          <a:p>
            <a:pPr algn="just">
              <a:spcBef>
                <a:spcPct val="20000"/>
              </a:spcBef>
              <a:buFontTx/>
              <a:buChar char="•"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культурно-массового досуга детей и взрослых;</a:t>
            </a:r>
          </a:p>
          <a:p>
            <a:pPr algn="just">
              <a:spcBef>
                <a:spcPct val="20000"/>
              </a:spcBef>
              <a:buFontTx/>
              <a:buChar char="•"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занятий в спортивных секциях и развитие военно-спортивных патриотических клубов на территории района;</a:t>
            </a:r>
          </a:p>
          <a:p>
            <a:pPr algn="just">
              <a:spcBef>
                <a:spcPct val="20000"/>
              </a:spcBef>
              <a:buFontTx/>
              <a:buChar char="•"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 здорового образа жизни;</a:t>
            </a:r>
          </a:p>
          <a:p>
            <a:pPr algn="just">
              <a:spcBef>
                <a:spcPct val="20000"/>
              </a:spcBef>
              <a:buFontTx/>
              <a:buChar char="•"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участия  жителей в мероприятиях, проводимых в рамках массовых городских движений, смотров, конкурсов в сфере досуговой, социально–воспитательной, </a:t>
            </a:r>
            <a:r>
              <a:rPr lang="ru-RU" alt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–оздоровительной и спортивной работы с населением по месту жительства;</a:t>
            </a:r>
          </a:p>
          <a:p>
            <a:pPr algn="just">
              <a:spcBef>
                <a:spcPct val="20000"/>
              </a:spcBef>
              <a:buFontTx/>
              <a:buChar char="•"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 развитие творческих способностей, формирование эстетических взглядов детей;</a:t>
            </a:r>
          </a:p>
          <a:p>
            <a:pPr algn="just">
              <a:spcBef>
                <a:spcPct val="20000"/>
              </a:spcBef>
              <a:buFontTx/>
              <a:buChar char="•"/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с институтом общественных советников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/>
          </p:cNvSpPr>
          <p:nvPr/>
        </p:nvSpPr>
        <p:spPr bwMode="auto">
          <a:xfrm>
            <a:off x="1794288" y="367398"/>
            <a:ext cx="11339459" cy="78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4678" b="1" dirty="0">
                <a:solidFill>
                  <a:schemeClr val="bg2">
                    <a:lumMod val="50000"/>
                  </a:schemeClr>
                </a:solidFill>
              </a:rPr>
              <a:t>Цели ГБУ ДЦ «</a:t>
            </a:r>
            <a:r>
              <a:rPr lang="ru-RU" altLang="ru-RU" sz="4678" b="1" dirty="0" err="1">
                <a:solidFill>
                  <a:schemeClr val="bg2">
                    <a:lumMod val="50000"/>
                  </a:schemeClr>
                </a:solidFill>
              </a:rPr>
              <a:t>Соколинка</a:t>
            </a:r>
            <a:r>
              <a:rPr lang="ru-RU" altLang="ru-RU" sz="4678" b="1" dirty="0">
                <a:solidFill>
                  <a:schemeClr val="bg2">
                    <a:lumMod val="50000"/>
                  </a:schemeClr>
                </a:solidFill>
              </a:rPr>
              <a:t>»  </a:t>
            </a:r>
            <a:endParaRPr lang="ru-RU" altLang="ru-RU" sz="499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933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28209" y="660941"/>
            <a:ext cx="1095781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defRPr/>
            </a:pPr>
            <a:r>
              <a:rPr lang="ru-RU" sz="4400" b="1" dirty="0">
                <a:latin typeface="Arial Black" panose="020B0A04020102020204" pitchFamily="34" charset="0"/>
                <a:cs typeface="Myanmar Text" panose="020B0502040204020203" pitchFamily="34" charset="0"/>
              </a:rPr>
              <a:t>Досуговые кружки, студии, секции и клубные объединения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19639519"/>
              </p:ext>
            </p:extLst>
          </p:nvPr>
        </p:nvGraphicFramePr>
        <p:xfrm>
          <a:off x="1277470" y="2339788"/>
          <a:ext cx="13030200" cy="7651377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3030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655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400" u="none" strike="noStrike" dirty="0" smtClean="0">
                          <a:effectLst/>
                          <a:latin typeface="Arial Black" panose="020B0A04020102020204" pitchFamily="34" charset="0"/>
                        </a:rPr>
                        <a:t>Бюджетные кружки</a:t>
                      </a:r>
                      <a:endParaRPr lang="ru-RU" sz="5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15756" marR="15756" marT="14852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423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 Black" panose="020B0A04020102020204" pitchFamily="34" charset="0"/>
                        </a:rPr>
                        <a:t>Студия</a:t>
                      </a:r>
                      <a:r>
                        <a:rPr lang="ru-RU" sz="2400" baseline="0" dirty="0" smtClean="0">
                          <a:latin typeface="Arial Black" panose="020B0A04020102020204" pitchFamily="34" charset="0"/>
                        </a:rPr>
                        <a:t> «Живопись и керамика»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423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 Black" panose="020B0A04020102020204" pitchFamily="34" charset="0"/>
                        </a:rPr>
                        <a:t>Студия</a:t>
                      </a:r>
                      <a:r>
                        <a:rPr lang="ru-RU" sz="2400" baseline="0" dirty="0" smtClean="0">
                          <a:latin typeface="Arial Black" panose="020B0A04020102020204" pitchFamily="34" charset="0"/>
                        </a:rPr>
                        <a:t> «Творческие мастерские»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6158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 Black" panose="020B0A04020102020204" pitchFamily="34" charset="0"/>
                        </a:rPr>
                        <a:t>Студия</a:t>
                      </a:r>
                      <a:r>
                        <a:rPr lang="ru-RU" sz="2400" baseline="0" dirty="0" smtClean="0">
                          <a:latin typeface="Arial Black" panose="020B0A04020102020204" pitchFamily="34" charset="0"/>
                        </a:rPr>
                        <a:t> Керамики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423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 Black" panose="020B0A04020102020204" pitchFamily="34" charset="0"/>
                        </a:rPr>
                        <a:t>Школа</a:t>
                      </a:r>
                      <a:r>
                        <a:rPr lang="ru-RU" sz="2400" baseline="0" dirty="0" smtClean="0">
                          <a:latin typeface="Arial Black" panose="020B0A04020102020204" pitchFamily="34" charset="0"/>
                        </a:rPr>
                        <a:t> английского языка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7031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 Black" panose="020B0A04020102020204" pitchFamily="34" charset="0"/>
                        </a:rPr>
                        <a:t>Клуб</a:t>
                      </a:r>
                      <a:r>
                        <a:rPr lang="ru-RU" sz="2400" baseline="0" dirty="0" smtClean="0">
                          <a:latin typeface="Arial Black" panose="020B0A04020102020204" pitchFamily="34" charset="0"/>
                        </a:rPr>
                        <a:t> настольных «Военно-тактических игр «Штандарт»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423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 Black" panose="020B0A04020102020204" pitchFamily="34" charset="0"/>
                        </a:rPr>
                        <a:t>Клуб</a:t>
                      </a:r>
                      <a:r>
                        <a:rPr lang="ru-RU" sz="2400" baseline="0" dirty="0" smtClean="0">
                          <a:latin typeface="Arial Black" panose="020B0A04020102020204" pitchFamily="34" charset="0"/>
                        </a:rPr>
                        <a:t> «Робототехника»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4423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 Black" panose="020B0A04020102020204" pitchFamily="34" charset="0"/>
                        </a:rPr>
                        <a:t>Логопед "Развитие речи"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4423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 Black" panose="020B0A04020102020204" pitchFamily="34" charset="0"/>
                        </a:rPr>
                        <a:t>Клуб</a:t>
                      </a:r>
                      <a:r>
                        <a:rPr lang="ru-RU" sz="2400" baseline="0" dirty="0" smtClean="0">
                          <a:latin typeface="Arial Black" panose="020B0A04020102020204" pitchFamily="34" charset="0"/>
                        </a:rPr>
                        <a:t> «</a:t>
                      </a:r>
                      <a:r>
                        <a:rPr lang="ru-RU" sz="2400" baseline="0" dirty="0" err="1" smtClean="0">
                          <a:latin typeface="Arial Black" panose="020B0A04020102020204" pitchFamily="34" charset="0"/>
                        </a:rPr>
                        <a:t>Ромейская</a:t>
                      </a:r>
                      <a:r>
                        <a:rPr lang="ru-RU" sz="2400" baseline="0" dirty="0" smtClean="0">
                          <a:latin typeface="Arial Black" panose="020B0A04020102020204" pitchFamily="34" charset="0"/>
                        </a:rPr>
                        <a:t> рота»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44239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Arial Black" panose="020B0A04020102020204" pitchFamily="34" charset="0"/>
                        </a:rPr>
                        <a:t>Студия</a:t>
                      </a:r>
                      <a:r>
                        <a:rPr lang="ru-RU" sz="2400" baseline="0" dirty="0" smtClean="0">
                          <a:latin typeface="Arial Black" panose="020B0A04020102020204" pitchFamily="34" charset="0"/>
                        </a:rPr>
                        <a:t> «Керамика и рисунок»</a:t>
                      </a:r>
                      <a:endParaRPr lang="ru-RU" sz="2400" b="0" dirty="0" smtClean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644239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 Black" panose="020B0A04020102020204" pitchFamily="34" charset="0"/>
                        </a:rPr>
                        <a:t>Класс</a:t>
                      </a:r>
                      <a:r>
                        <a:rPr lang="ru-RU" sz="2400" baseline="0" dirty="0" smtClean="0">
                          <a:latin typeface="Arial Black" panose="020B0A04020102020204" pitchFamily="34" charset="0"/>
                        </a:rPr>
                        <a:t> фортепиано «Звуки музыки»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25625197"/>
              </p:ext>
            </p:extLst>
          </p:nvPr>
        </p:nvGraphicFramePr>
        <p:xfrm>
          <a:off x="1244183" y="2967251"/>
          <a:ext cx="12756630" cy="7279407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27566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493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b="0" u="none" strike="noStrike" dirty="0" smtClean="0">
                          <a:effectLst/>
                          <a:latin typeface="Arial Black" panose="020B0A04020102020204" pitchFamily="34" charset="0"/>
                        </a:rPr>
                        <a:t>Бюджетные секции</a:t>
                      </a:r>
                      <a:endParaRPr lang="ru-RU" sz="36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15756" marR="15756" marT="14852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64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dirty="0" smtClean="0">
                          <a:latin typeface="Arial Black" panose="020B0A04020102020204" pitchFamily="34" charset="0"/>
                        </a:rPr>
                        <a:t>Секция</a:t>
                      </a:r>
                      <a:r>
                        <a:rPr lang="ru-RU" sz="2400" b="0" baseline="0" dirty="0" smtClean="0">
                          <a:latin typeface="Arial Black" panose="020B0A04020102020204" pitchFamily="34" charset="0"/>
                        </a:rPr>
                        <a:t> «</a:t>
                      </a:r>
                      <a:r>
                        <a:rPr lang="ru-RU" sz="2400" b="0" dirty="0" smtClean="0">
                          <a:latin typeface="Arial Black" panose="020B0A04020102020204" pitchFamily="34" charset="0"/>
                        </a:rPr>
                        <a:t>мини-футбол»</a:t>
                      </a:r>
                      <a:endParaRPr lang="ru-RU" sz="2400" b="0" dirty="0"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81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dirty="0" smtClean="0">
                          <a:latin typeface="Arial Black" panose="020B0A04020102020204" pitchFamily="34" charset="0"/>
                        </a:rPr>
                        <a:t>Студия «Движение-</a:t>
                      </a:r>
                      <a:r>
                        <a:rPr lang="ru-RU" sz="2400" b="0" dirty="0" err="1" smtClean="0">
                          <a:latin typeface="Arial Black" panose="020B0A04020102020204" pitchFamily="34" charset="0"/>
                        </a:rPr>
                        <a:t>Соколинка</a:t>
                      </a:r>
                      <a:r>
                        <a:rPr lang="ru-RU" sz="2400" b="0" dirty="0" smtClean="0">
                          <a:latin typeface="Arial Black" panose="020B0A04020102020204" pitchFamily="34" charset="0"/>
                        </a:rPr>
                        <a:t>»</a:t>
                      </a:r>
                      <a:endParaRPr lang="ru-RU" sz="2400" b="0" dirty="0"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481432077"/>
                  </a:ext>
                </a:extLst>
              </a:tr>
              <a:tr h="5281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dirty="0" smtClean="0">
                          <a:latin typeface="Arial Black" panose="020B0A04020102020204" pitchFamily="34" charset="0"/>
                        </a:rPr>
                        <a:t>Секция «Силовое многоборье»</a:t>
                      </a:r>
                      <a:endParaRPr lang="ru-RU" sz="2400" b="0" dirty="0"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64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dirty="0" smtClean="0">
                          <a:latin typeface="Arial Black" panose="020B0A04020102020204" pitchFamily="34" charset="0"/>
                        </a:rPr>
                        <a:t>Секция «Тренажерный зал»                                                                                                                                            </a:t>
                      </a:r>
                      <a:endParaRPr lang="ru-RU" sz="2400" b="0" dirty="0"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77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dirty="0" smtClean="0">
                          <a:latin typeface="Arial Black" panose="020B0A04020102020204" pitchFamily="34" charset="0"/>
                        </a:rPr>
                        <a:t>Секция «Вольная борьба»</a:t>
                      </a:r>
                      <a:endParaRPr lang="ru-RU" sz="2400" b="0" dirty="0"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64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dirty="0" smtClean="0">
                          <a:latin typeface="Arial Black" panose="020B0A04020102020204" pitchFamily="34" charset="0"/>
                        </a:rPr>
                        <a:t>Секция «Карате»</a:t>
                      </a:r>
                      <a:endParaRPr lang="ru-RU" sz="2400" b="0" dirty="0"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64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dirty="0">
                          <a:latin typeface="Arial Black" panose="020B0A04020102020204" pitchFamily="34" charset="0"/>
                        </a:rPr>
                        <a:t>Секция </a:t>
                      </a:r>
                      <a:r>
                        <a:rPr lang="ru-RU" sz="2400" b="0" dirty="0" smtClean="0">
                          <a:latin typeface="Arial Black" panose="020B0A04020102020204" pitchFamily="34" charset="0"/>
                        </a:rPr>
                        <a:t>«Шахматы»</a:t>
                      </a:r>
                      <a:endParaRPr lang="ru-RU" sz="2400" b="0" dirty="0"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20263"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latin typeface="Arial Black" panose="020B0A04020102020204" pitchFamily="34" charset="0"/>
                        </a:rPr>
                        <a:t>Секция «Настольный теннис»</a:t>
                      </a:r>
                    </a:p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latin typeface="Arial Black" panose="020B0A04020102020204" pitchFamily="34" charset="0"/>
                        </a:rPr>
                        <a:t>Секция «</a:t>
                      </a:r>
                      <a:r>
                        <a:rPr lang="ru-RU" sz="2400" b="0" dirty="0" err="1" smtClean="0">
                          <a:latin typeface="Arial Black" panose="020B0A04020102020204" pitchFamily="34" charset="0"/>
                        </a:rPr>
                        <a:t>Айкидзюцу</a:t>
                      </a:r>
                      <a:r>
                        <a:rPr lang="ru-RU" sz="2400" b="0" dirty="0" smtClean="0">
                          <a:latin typeface="Arial Black" panose="020B0A04020102020204" pitchFamily="34" charset="0"/>
                        </a:rPr>
                        <a:t>»</a:t>
                      </a:r>
                    </a:p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latin typeface="Arial Black" panose="020B0A04020102020204" pitchFamily="34" charset="0"/>
                        </a:rPr>
                        <a:t>Секция «Пауэрлифтинг»</a:t>
                      </a:r>
                    </a:p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latin typeface="Arial Black" panose="020B0A04020102020204" pitchFamily="34" charset="0"/>
                        </a:rPr>
                        <a:t>Секция «Хоккей»</a:t>
                      </a:r>
                    </a:p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latin typeface="Arial Black" panose="020B0A04020102020204" pitchFamily="34" charset="0"/>
                        </a:rPr>
                        <a:t>Секция «Грэпплинг»</a:t>
                      </a:r>
                    </a:p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 smtClean="0">
                          <a:latin typeface="Arial Black" panose="020B0A04020102020204" pitchFamily="34" charset="0"/>
                        </a:rPr>
                        <a:t>Секция «Хоккей/</a:t>
                      </a:r>
                      <a:r>
                        <a:rPr lang="ru-RU" sz="2400" b="0" dirty="0" err="1" smtClean="0">
                          <a:latin typeface="Arial Black" panose="020B0A04020102020204" pitchFamily="34" charset="0"/>
                        </a:rPr>
                        <a:t>Флорбол</a:t>
                      </a:r>
                      <a:r>
                        <a:rPr lang="ru-RU" sz="2400" b="0" dirty="0" smtClean="0">
                          <a:latin typeface="Arial Black" panose="020B0A04020102020204" pitchFamily="34" charset="0"/>
                        </a:rPr>
                        <a:t>»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053652" y="459643"/>
            <a:ext cx="11407514" cy="147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+mj-ea"/>
                <a:cs typeface="Times New Roman" pitchFamily="18" charset="0"/>
              </a:rPr>
              <a:t>Спортивные кружки, студии,</a:t>
            </a:r>
            <a:r>
              <a:rPr kumimoji="0" lang="ru-RU" sz="4800" b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+mj-ea"/>
                <a:cs typeface="Times New Roman" pitchFamily="18" charset="0"/>
              </a:rPr>
              <a:t> </a:t>
            </a:r>
            <a:r>
              <a:rPr kumimoji="0" lang="ru-RU" sz="4800" b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+mj-ea"/>
                <a:cs typeface="Times New Roman" pitchFamily="18" charset="0"/>
              </a:rPr>
              <a:t>секции</a:t>
            </a:r>
            <a:r>
              <a:rPr kumimoji="0" lang="ru-RU" sz="4800" b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+mj-ea"/>
                <a:cs typeface="Times New Roman" pitchFamily="18" charset="0"/>
              </a:rPr>
              <a:t> и клубные объединения</a:t>
            </a:r>
            <a:endParaRPr kumimoji="0" lang="ru-RU" sz="4800" b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  <a:ea typeface="+mj-ea"/>
              <a:cs typeface="Times New Roman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1259172" y="9298199"/>
            <a:ext cx="12726649" cy="149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1244182" y="9674852"/>
            <a:ext cx="12726649" cy="149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244183" y="8234670"/>
            <a:ext cx="127266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1259173" y="8598375"/>
            <a:ext cx="12726649" cy="299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1259171" y="8933296"/>
            <a:ext cx="12726649" cy="599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848884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794" y="654441"/>
            <a:ext cx="146304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 smtClean="0">
                <a:solidFill>
                  <a:prstClr val="black"/>
                </a:solidFill>
                <a:latin typeface="Segoe Print" pitchFamily="2" charset="0"/>
                <a:cs typeface="Times New Roman" pitchFamily="18" charset="0"/>
              </a:rPr>
              <a:t>Внебюджетные направления</a:t>
            </a:r>
          </a:p>
          <a:p>
            <a:pPr lvl="0" algn="ctr"/>
            <a:r>
              <a:rPr lang="ru-RU" sz="5400" b="1" dirty="0" smtClean="0">
                <a:solidFill>
                  <a:prstClr val="black"/>
                </a:solidFill>
                <a:latin typeface="Segoe Print" pitchFamily="2" charset="0"/>
                <a:cs typeface="Times New Roman" pitchFamily="18" charset="0"/>
              </a:rPr>
              <a:t>Досуг</a:t>
            </a:r>
          </a:p>
          <a:p>
            <a:pPr lvl="0" algn="ctr"/>
            <a:endParaRPr lang="ru-RU" sz="60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22615455"/>
              </p:ext>
            </p:extLst>
          </p:nvPr>
        </p:nvGraphicFramePr>
        <p:xfrm>
          <a:off x="2143595" y="2638270"/>
          <a:ext cx="10867868" cy="6805532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08678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559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400" u="none" strike="noStrike" dirty="0" smtClean="0">
                          <a:latin typeface="Segoe Print" pitchFamily="2" charset="0"/>
                        </a:rPr>
                        <a:t>Название секции</a:t>
                      </a:r>
                      <a:endParaRPr lang="ru-RU" sz="5400" b="1" i="0" u="none" strike="noStrike" dirty="0">
                        <a:solidFill>
                          <a:schemeClr val="tx1"/>
                        </a:solidFill>
                        <a:latin typeface="Segoe Print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301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u="none" strike="noStrike" dirty="0" smtClean="0">
                          <a:latin typeface="Segoe Print" pitchFamily="2" charset="0"/>
                        </a:rPr>
                        <a:t>Изостудия</a:t>
                      </a:r>
                      <a:endParaRPr lang="ru-RU" sz="3200" b="0" i="0" u="none" strike="noStrike" dirty="0">
                        <a:solidFill>
                          <a:schemeClr val="tx1"/>
                        </a:solidFill>
                        <a:latin typeface="Segoe Print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389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u="none" strike="noStrike" dirty="0" smtClean="0">
                          <a:latin typeface="Segoe Print" pitchFamily="2" charset="0"/>
                        </a:rPr>
                        <a:t>Студия</a:t>
                      </a:r>
                      <a:r>
                        <a:rPr lang="ru-RU" sz="3200" u="none" strike="noStrike" baseline="0" dirty="0" smtClean="0">
                          <a:latin typeface="Segoe Print" pitchFamily="2" charset="0"/>
                        </a:rPr>
                        <a:t> «Керамика для души»</a:t>
                      </a:r>
                      <a:endParaRPr lang="ru-RU" sz="3200" b="0" i="0" u="none" strike="noStrike" dirty="0">
                        <a:solidFill>
                          <a:schemeClr val="tx1"/>
                        </a:solidFill>
                        <a:latin typeface="Segoe Print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7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u="none" strike="noStrike" dirty="0" smtClean="0">
                          <a:latin typeface="Segoe Print" pitchFamily="2" charset="0"/>
                        </a:rPr>
                        <a:t>Студия</a:t>
                      </a:r>
                      <a:r>
                        <a:rPr lang="ru-RU" sz="3200" u="none" strike="noStrike" baseline="0" dirty="0" smtClean="0">
                          <a:latin typeface="Segoe Print" pitchFamily="2" charset="0"/>
                        </a:rPr>
                        <a:t> «Актерское мастерство»</a:t>
                      </a:r>
                      <a:endParaRPr lang="ru-RU" sz="3200" b="0" i="0" u="none" strike="noStrike" dirty="0">
                        <a:solidFill>
                          <a:schemeClr val="tx1"/>
                        </a:solidFill>
                        <a:latin typeface="Segoe Print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338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u="none" strike="noStrike" dirty="0" smtClean="0">
                          <a:latin typeface="Segoe Print" pitchFamily="2" charset="0"/>
                        </a:rPr>
                        <a:t>«Дизайн-студия»</a:t>
                      </a:r>
                      <a:endParaRPr lang="ru-RU" sz="3200" b="0" i="0" u="none" strike="noStrike" dirty="0">
                        <a:solidFill>
                          <a:schemeClr val="tx1"/>
                        </a:solidFill>
                        <a:latin typeface="Segoe Print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317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u="none" strike="noStrike" dirty="0" smtClean="0">
                          <a:latin typeface="Segoe Print" pitchFamily="2" charset="0"/>
                        </a:rPr>
                        <a:t>Студия</a:t>
                      </a:r>
                      <a:r>
                        <a:rPr lang="ru-RU" sz="3200" u="none" strike="noStrike" baseline="0" dirty="0" smtClean="0">
                          <a:latin typeface="Segoe Print" pitchFamily="2" charset="0"/>
                        </a:rPr>
                        <a:t> английского языка «</a:t>
                      </a:r>
                      <a:r>
                        <a:rPr lang="en-US" sz="3200" u="none" strike="noStrike" baseline="0" dirty="0" smtClean="0">
                          <a:latin typeface="Segoe Print" pitchFamily="2" charset="0"/>
                        </a:rPr>
                        <a:t>Enthusiasm</a:t>
                      </a:r>
                      <a:r>
                        <a:rPr lang="ru-RU" sz="3200" u="none" strike="noStrike" baseline="0" dirty="0" smtClean="0">
                          <a:latin typeface="Segoe Print" pitchFamily="2" charset="0"/>
                        </a:rPr>
                        <a:t>»</a:t>
                      </a:r>
                      <a:endParaRPr lang="ru-RU" sz="3200" b="0" i="0" u="none" strike="noStrike" dirty="0">
                        <a:solidFill>
                          <a:schemeClr val="tx1"/>
                        </a:solidFill>
                        <a:latin typeface="Segoe Print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7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u="none" strike="noStrike" dirty="0" smtClean="0">
                          <a:latin typeface="Segoe Print" pitchFamily="2" charset="0"/>
                        </a:rPr>
                        <a:t>Школа</a:t>
                      </a:r>
                      <a:r>
                        <a:rPr lang="ru-RU" sz="3200" u="none" strike="noStrike" baseline="0" dirty="0" smtClean="0">
                          <a:latin typeface="Segoe Print" pitchFamily="2" charset="0"/>
                        </a:rPr>
                        <a:t> «Ментальной арифметики»</a:t>
                      </a:r>
                      <a:endParaRPr lang="ru-RU" sz="3200" b="0" i="0" u="none" strike="noStrike" dirty="0">
                        <a:solidFill>
                          <a:schemeClr val="tx1"/>
                        </a:solidFill>
                        <a:latin typeface="Segoe Print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37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u="none" strike="noStrike" dirty="0" smtClean="0">
                          <a:latin typeface="Segoe Print" pitchFamily="2" charset="0"/>
                        </a:rPr>
                        <a:t>Студия</a:t>
                      </a:r>
                      <a:r>
                        <a:rPr lang="ru-RU" sz="3200" u="none" strike="noStrike" baseline="0" dirty="0" smtClean="0">
                          <a:latin typeface="Segoe Print" pitchFamily="2" charset="0"/>
                        </a:rPr>
                        <a:t> «Класс гитара»</a:t>
                      </a:r>
                      <a:endParaRPr lang="ru-RU" sz="3200" b="0" i="0" u="none" strike="noStrike" dirty="0">
                        <a:solidFill>
                          <a:schemeClr val="tx1"/>
                        </a:solidFill>
                        <a:latin typeface="Segoe Print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8938" y="524659"/>
            <a:ext cx="1235189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latin typeface="Segoe Print" pitchFamily="2" charset="0"/>
              </a:rPr>
              <a:t>Внебюджетные</a:t>
            </a:r>
            <a:r>
              <a:rPr lang="ru-RU" sz="4400" b="1" dirty="0">
                <a:latin typeface="Segoe Print" pitchFamily="2" charset="0"/>
              </a:rPr>
              <a:t> </a:t>
            </a:r>
            <a:r>
              <a:rPr lang="ru-RU" sz="4400" b="1" dirty="0" smtClean="0">
                <a:latin typeface="Segoe Print" pitchFamily="2" charset="0"/>
              </a:rPr>
              <a:t>направления</a:t>
            </a:r>
          </a:p>
          <a:p>
            <a:pPr algn="ctr"/>
            <a:r>
              <a:rPr lang="ru-RU" sz="4400" b="1" dirty="0" smtClean="0">
                <a:latin typeface="Segoe Print" pitchFamily="2" charset="0"/>
              </a:rPr>
              <a:t>Спорт</a:t>
            </a:r>
            <a:endParaRPr lang="ru-RU" sz="4400" b="1" dirty="0">
              <a:latin typeface="Segoe Print" pitchFamily="2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21906329"/>
              </p:ext>
            </p:extLst>
          </p:nvPr>
        </p:nvGraphicFramePr>
        <p:xfrm>
          <a:off x="1986194" y="2151092"/>
          <a:ext cx="11579904" cy="6955594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15799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5575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400" u="none" strike="noStrike" dirty="0" smtClean="0">
                          <a:latin typeface="Segoe Print" pitchFamily="2" charset="0"/>
                        </a:rPr>
                        <a:t>Название секции</a:t>
                      </a:r>
                      <a:endParaRPr lang="ru-RU" sz="5400" b="1" i="0" u="none" strike="noStrike" dirty="0">
                        <a:solidFill>
                          <a:schemeClr val="tx1"/>
                        </a:solidFill>
                        <a:latin typeface="Segoe Print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052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u="none" strike="noStrike" dirty="0" smtClean="0">
                          <a:latin typeface="Segoe Print" pitchFamily="2" charset="0"/>
                        </a:rPr>
                        <a:t>Хореографическая</a:t>
                      </a:r>
                      <a:r>
                        <a:rPr lang="ru-RU" sz="3200" u="none" strike="noStrike" baseline="0" dirty="0" smtClean="0">
                          <a:latin typeface="Segoe Print" pitchFamily="2" charset="0"/>
                        </a:rPr>
                        <a:t> студия «Движение»</a:t>
                      </a:r>
                      <a:endParaRPr lang="ru-RU" sz="3200" b="0" i="0" u="none" strike="noStrike" dirty="0">
                        <a:solidFill>
                          <a:schemeClr val="tx1"/>
                        </a:solidFill>
                        <a:latin typeface="Segoe Print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862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u="none" strike="noStrike" dirty="0" smtClean="0">
                          <a:latin typeface="Segoe Print" pitchFamily="2" charset="0"/>
                        </a:rPr>
                        <a:t>Школа</a:t>
                      </a:r>
                      <a:r>
                        <a:rPr lang="ru-RU" sz="3200" u="none" strike="noStrike" baseline="0" dirty="0" smtClean="0">
                          <a:latin typeface="Segoe Print" pitchFamily="2" charset="0"/>
                        </a:rPr>
                        <a:t> художественной гимнастики «Наследие»</a:t>
                      </a:r>
                      <a:endParaRPr lang="ru-RU" sz="3200" b="0" i="0" u="none" strike="noStrike" dirty="0">
                        <a:solidFill>
                          <a:schemeClr val="tx1"/>
                        </a:solidFill>
                        <a:latin typeface="Segoe Print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33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u="none" strike="noStrike" dirty="0" smtClean="0">
                          <a:latin typeface="Segoe Print" pitchFamily="2" charset="0"/>
                        </a:rPr>
                        <a:t>Ансамбль</a:t>
                      </a:r>
                      <a:r>
                        <a:rPr lang="ru-RU" sz="3200" u="none" strike="noStrike" baseline="0" dirty="0" smtClean="0">
                          <a:latin typeface="Segoe Print" pitchFamily="2" charset="0"/>
                        </a:rPr>
                        <a:t> художественной гимнастики «Арабески»</a:t>
                      </a:r>
                      <a:endParaRPr lang="ru-RU" sz="3200" b="0" i="0" u="none" strike="noStrike" dirty="0">
                        <a:solidFill>
                          <a:schemeClr val="tx1"/>
                        </a:solidFill>
                        <a:latin typeface="Segoe Print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789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u="none" strike="noStrike" dirty="0" smtClean="0">
                          <a:latin typeface="Segoe Print" pitchFamily="2" charset="0"/>
                        </a:rPr>
                        <a:t>Тхэквондо</a:t>
                      </a:r>
                      <a:endParaRPr lang="ru-RU" sz="3200" b="0" i="0" u="none" strike="noStrike" dirty="0">
                        <a:solidFill>
                          <a:schemeClr val="tx1"/>
                        </a:solidFill>
                        <a:latin typeface="Segoe Print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875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u="none" strike="noStrike" dirty="0" smtClean="0">
                          <a:latin typeface="Segoe Print" pitchFamily="2" charset="0"/>
                        </a:rPr>
                        <a:t>Грэпплинг</a:t>
                      </a:r>
                      <a:endParaRPr lang="ru-RU" sz="3200" b="0" i="0" u="none" strike="noStrike" dirty="0">
                        <a:solidFill>
                          <a:schemeClr val="tx1"/>
                        </a:solidFill>
                        <a:latin typeface="Segoe Print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133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u="none" strike="noStrike" dirty="0" err="1" smtClean="0">
                          <a:latin typeface="Segoe Print" pitchFamily="2" charset="0"/>
                        </a:rPr>
                        <a:t>Капоэйра</a:t>
                      </a:r>
                      <a:r>
                        <a:rPr lang="ru-RU" sz="3200" u="none" strike="noStrike" baseline="0" dirty="0" smtClean="0">
                          <a:latin typeface="Segoe Print" pitchFamily="2" charset="0"/>
                        </a:rPr>
                        <a:t> </a:t>
                      </a:r>
                      <a:endParaRPr lang="ru-RU" sz="3200" b="0" i="0" u="none" strike="noStrike" dirty="0">
                        <a:solidFill>
                          <a:schemeClr val="tx1"/>
                        </a:solidFill>
                        <a:latin typeface="Segoe Print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133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u="none" strike="noStrike" dirty="0" smtClean="0">
                          <a:latin typeface="Segoe Print" pitchFamily="2" charset="0"/>
                        </a:rPr>
                        <a:t>Клуб</a:t>
                      </a:r>
                      <a:r>
                        <a:rPr lang="ru-RU" sz="3200" u="none" strike="noStrike" baseline="0" dirty="0" smtClean="0">
                          <a:latin typeface="Segoe Print" pitchFamily="2" charset="0"/>
                        </a:rPr>
                        <a:t> «</a:t>
                      </a:r>
                      <a:r>
                        <a:rPr lang="ru-RU" sz="3200" u="none" strike="noStrike" baseline="0" dirty="0" err="1" smtClean="0">
                          <a:latin typeface="Segoe Print" pitchFamily="2" charset="0"/>
                        </a:rPr>
                        <a:t>В</a:t>
                      </a:r>
                      <a:r>
                        <a:rPr lang="ru-RU" sz="3200" u="none" strike="noStrike" dirty="0" err="1" smtClean="0">
                          <a:latin typeface="Segoe Print" pitchFamily="2" charset="0"/>
                        </a:rPr>
                        <a:t>ольник</a:t>
                      </a:r>
                      <a:r>
                        <a:rPr lang="ru-RU" sz="3200" u="none" strike="noStrike" dirty="0" smtClean="0">
                          <a:latin typeface="Segoe Print" pitchFamily="2" charset="0"/>
                        </a:rPr>
                        <a:t>»</a:t>
                      </a:r>
                      <a:endParaRPr lang="ru-RU" sz="3200" b="0" i="0" u="none" strike="noStrike" dirty="0">
                        <a:solidFill>
                          <a:schemeClr val="tx1"/>
                        </a:solidFill>
                        <a:latin typeface="Segoe Print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439537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7482" y="729165"/>
            <a:ext cx="116005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latin typeface="Arial Black" panose="020B0A04020102020204" pitchFamily="34" charset="0"/>
              </a:rPr>
              <a:t>ДОСУГ</a:t>
            </a:r>
            <a:endParaRPr lang="ru-RU" sz="6600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0868" y="2052604"/>
            <a:ext cx="9413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Клуб «Робототехника»</a:t>
            </a:r>
            <a:endParaRPr lang="ru-RU" sz="3200" dirty="0">
              <a:solidFill>
                <a:prstClr val="black"/>
              </a:solidFill>
              <a:latin typeface="Segoe Print" pitchFamily="2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730" y="2749460"/>
            <a:ext cx="14455588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Bahnschrift Light" pitchFamily="34" charset="0"/>
                <a:ea typeface="Arial Unicode MS" pitchFamily="34" charset="-128"/>
                <a:cs typeface="Leelawadee UI" pitchFamily="34" charset="-34"/>
              </a:rPr>
              <a:t>Клуб робототехники знакомит детей с основами инженерии робототехники и машиностроения. На занятиях дети под руководством педагога собирают и программируют своего первого робота.</a:t>
            </a:r>
            <a:endParaRPr lang="ru-RU" sz="3200" b="1" dirty="0">
              <a:latin typeface="Bahnschrift Light" pitchFamily="34" charset="0"/>
              <a:ea typeface="Arial Unicode MS" pitchFamily="34" charset="-128"/>
              <a:cs typeface="Leelawadee UI" pitchFamily="34" charset="-34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30" y="4319120"/>
            <a:ext cx="5527115" cy="5527115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35470" y="6266329"/>
            <a:ext cx="6358217" cy="3574758"/>
          </a:xfrm>
          <a:prstGeom prst="rect">
            <a:avLst/>
          </a:prstGeom>
          <a:effectLst>
            <a:softEdge rad="3302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45" r="21971"/>
          <a:stretch/>
        </p:blipFill>
        <p:spPr>
          <a:xfrm>
            <a:off x="6037729" y="4319120"/>
            <a:ext cx="4491318" cy="3452823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xmlns="" val="362292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3612" y="673129"/>
            <a:ext cx="94138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Ментальная арифметика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(Бюджет/</a:t>
            </a:r>
            <a:r>
              <a:rPr lang="ru-RU" sz="3200" dirty="0" err="1">
                <a:latin typeface="Arial Black" panose="020B0A04020102020204" pitchFamily="34" charset="0"/>
              </a:rPr>
              <a:t>внебюджет</a:t>
            </a:r>
            <a:r>
              <a:rPr lang="ru-RU" sz="3200" dirty="0">
                <a:latin typeface="Arial Black" panose="020B0A04020102020204" pitchFamily="34" charset="0"/>
              </a:rPr>
              <a:t>)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(От 4-х лет)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endParaRPr lang="ru-RU" sz="3200" dirty="0">
              <a:solidFill>
                <a:prstClr val="black"/>
              </a:solidFill>
              <a:latin typeface="Segoe Print" pitchFamily="2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730" y="2559832"/>
            <a:ext cx="14455588" cy="25545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Bahnschrift" pitchFamily="34" charset="0"/>
              </a:rPr>
              <a:t>Ментальная арифметика – это методика гармоничного развития интеллекта, при которой используется азиатская технология вычислений при помощи разновидности счетов – </a:t>
            </a:r>
            <a:r>
              <a:rPr lang="ru-RU" sz="3200" dirty="0" err="1">
                <a:latin typeface="Bahnschrift" pitchFamily="34" charset="0"/>
              </a:rPr>
              <a:t>абакус</a:t>
            </a:r>
            <a:r>
              <a:rPr lang="ru-RU" sz="3200" dirty="0">
                <a:latin typeface="Bahnschrift" pitchFamily="34" charset="0"/>
              </a:rPr>
              <a:t>. </a:t>
            </a:r>
            <a:r>
              <a:rPr lang="ru-RU" sz="3200" dirty="0" smtClean="0">
                <a:latin typeface="Bahnschrift" pitchFamily="34" charset="0"/>
              </a:rPr>
              <a:t>Занятия </a:t>
            </a:r>
            <a:r>
              <a:rPr lang="ru-RU" sz="3200" dirty="0">
                <a:latin typeface="Bahnschrift" pitchFamily="34" charset="0"/>
              </a:rPr>
              <a:t>помогают значительно увеличить скорость мышления и способность к творческим дисциплинам.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08292" y="5367278"/>
            <a:ext cx="4370026" cy="4947994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2730" y="5366753"/>
            <a:ext cx="3711389" cy="4948519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81622" y="5379024"/>
            <a:ext cx="4044766" cy="4936248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xmlns="" val="17201549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44527" y="0"/>
            <a:ext cx="5002131" cy="1640541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Мероприятия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82886" y="1415100"/>
            <a:ext cx="12254618" cy="116673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2021 год учреждением было проведено 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 – досуговых и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физкультурно-оздоровительных  мероприятий, 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которых приняли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8 906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47252814"/>
              </p:ext>
            </p:extLst>
          </p:nvPr>
        </p:nvGraphicFramePr>
        <p:xfrm>
          <a:off x="336176" y="2544654"/>
          <a:ext cx="14416847" cy="14522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8463"/>
                <a:gridCol w="3385390"/>
                <a:gridCol w="2893497"/>
                <a:gridCol w="2112254"/>
                <a:gridCol w="2495641"/>
                <a:gridCol w="2401602"/>
              </a:tblGrid>
              <a:tr h="14522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№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Наименование мероприятия (указать, в рамках какой программы реализовано, или какой дате посвящено)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Мероприятия проводимые в рамках: выполнения государственного задания (ГЗ), внебюджетной деятельности учреждения (В), по иным основаниям (И)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Дата и время проведения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Место проведения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Количество участников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33067537"/>
              </p:ext>
            </p:extLst>
          </p:nvPr>
        </p:nvGraphicFramePr>
        <p:xfrm>
          <a:off x="336176" y="3996935"/>
          <a:ext cx="14393234" cy="68239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6615"/>
                <a:gridCol w="3379846"/>
                <a:gridCol w="2888758"/>
                <a:gridCol w="2108793"/>
                <a:gridCol w="2491552"/>
                <a:gridCol w="2397670"/>
              </a:tblGrid>
              <a:tr h="5800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Открытый конкурс рисунков среди жителей района Соколиная гора "Рождество Христово"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11-18 января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Посредством социальных сетей, сайта учреждения и онлайн-платформ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</a:tr>
              <a:tr h="5800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Мастер-класс «Живопись" </a:t>
                      </a:r>
                      <a:endParaRPr lang="ru-RU" sz="1400" b="0" i="0" u="none" strike="noStrike">
                        <a:solidFill>
                          <a:srgbClr val="151618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</a:rPr>
                        <a:t>21 января 12:00     </a:t>
                      </a:r>
                      <a:endParaRPr lang="ru-RU" sz="1400" b="0" i="0" u="none" strike="noStrike">
                        <a:solidFill>
                          <a:srgbClr val="151618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Посредством социальных сетей, сайта учреждения и онлайн-платформ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</a:rPr>
                        <a:t>30</a:t>
                      </a:r>
                      <a:endParaRPr lang="ru-RU" sz="1400" b="0" i="0" u="none" strike="noStrike">
                        <a:solidFill>
                          <a:srgbClr val="151618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</a:tr>
              <a:tr h="290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Мастер-класс по оригами "Снежинка"</a:t>
                      </a:r>
                      <a:endParaRPr lang="ru-RU" sz="1400" b="0" i="0" u="none" strike="noStrike">
                        <a:solidFill>
                          <a:srgbClr val="151618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151618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</a:rPr>
                        <a:t>27 января 17:00</a:t>
                      </a:r>
                      <a:endParaRPr lang="ru-RU" sz="1400" b="0" i="0" u="none" strike="noStrike">
                        <a:solidFill>
                          <a:srgbClr val="151618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пр-т Буденного, д. 29/1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</a:rPr>
                        <a:t>20</a:t>
                      </a:r>
                      <a:endParaRPr lang="ru-RU" sz="1400" b="0" i="0" u="none" strike="noStrike">
                        <a:solidFill>
                          <a:srgbClr val="151618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</a:tr>
              <a:tr h="5800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Праздничный концерт для жителей района, посвященный 77-летию снятия блокады Ленинграда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29 января 17:00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пр-т Буденного, д. 29/1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180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</a:tr>
              <a:tr h="290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Открытый урок клуба "Штандарт"</a:t>
                      </a:r>
                      <a:endParaRPr lang="ru-RU" sz="1400" b="0" i="0" u="none" strike="noStrike">
                        <a:solidFill>
                          <a:srgbClr val="151618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151618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</a:rPr>
                        <a:t>6 февраля 14:00</a:t>
                      </a:r>
                      <a:endParaRPr lang="ru-RU" sz="1400" b="0" i="0" u="none" strike="noStrike">
                        <a:solidFill>
                          <a:srgbClr val="151618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5-я ул. Соколиной горы, д.12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</a:rPr>
                        <a:t>30</a:t>
                      </a:r>
                      <a:endParaRPr lang="ru-RU" sz="1400" b="0" i="0" u="none" strike="noStrike">
                        <a:solidFill>
                          <a:srgbClr val="151618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</a:tr>
              <a:tr h="290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Мастер-класс "Зимние цветы"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</a:rPr>
                        <a:t>12 февраля 18:00</a:t>
                      </a:r>
                      <a:endParaRPr lang="ru-RU" sz="1400" b="0" i="0" u="none" strike="noStrike">
                        <a:solidFill>
                          <a:srgbClr val="151618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пр-т Буденного, д. 29/1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</a:rPr>
                        <a:t>20</a:t>
                      </a:r>
                      <a:endParaRPr lang="ru-RU" sz="1400" b="0" i="0" u="none" strike="noStrike">
                        <a:solidFill>
                          <a:srgbClr val="151618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</a:tr>
              <a:tr h="6827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Зимние забавы - молодёжные игры, посвященные празднованию Дня Защитника Отечества</a:t>
                      </a:r>
                      <a:endParaRPr lang="ru-RU" sz="1400" b="0" i="0" u="none" strike="noStrike">
                        <a:solidFill>
                          <a:srgbClr val="151618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151618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</a:rPr>
                        <a:t>18 февраля 17:00</a:t>
                      </a:r>
                      <a:endParaRPr lang="ru-RU" sz="1400" b="0" i="0" u="none" strike="noStrike">
                        <a:solidFill>
                          <a:srgbClr val="151618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</a:rPr>
                        <a:t>ул. Уткина, 41Б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>
                          <a:effectLst/>
                        </a:rPr>
                        <a:t>20</a:t>
                      </a:r>
                      <a:endParaRPr lang="ru-RU" sz="1400" b="0" i="0" u="none" strike="noStrike">
                        <a:solidFill>
                          <a:srgbClr val="151618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</a:tr>
              <a:tr h="290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Концерт, посвященный Дню защитника Отечества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19 февраля 15:00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пр-т Буденного, д. 29/1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</a:tr>
              <a:tr h="5800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Праздничный концерт, посвященный Международному женскому дню 8 марта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 марта 16:00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пр-т Буденного, д. 29/1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</a:tr>
              <a:tr h="435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Досуговое мероприятие для жителей района "Широкая масленица"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12 марта 15:00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Щербаковская, д. 54 (дворовая площадка)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</a:tr>
              <a:tr h="8700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Праздничный концерт, посвященный Международному Дню культуры и 100-летию Юрия Владимировича Никулина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7 апреля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Щербаковская, д. 54 (библиотека)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150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</a:tr>
              <a:tr h="5800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Конкурс творческих работ, посвященный Дню космонавтики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12-19 апреля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Посредством социальных сетей, сайта учреждения и онлайн-платформ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190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1" marR="8201" marT="8201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4893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3612" y="673129"/>
            <a:ext cx="9413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Студия керамики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(Бюджет/</a:t>
            </a:r>
            <a:r>
              <a:rPr lang="ru-RU" sz="3200" dirty="0" err="1">
                <a:latin typeface="Arial Black" panose="020B0A04020102020204" pitchFamily="34" charset="0"/>
              </a:rPr>
              <a:t>внебюджет</a:t>
            </a:r>
            <a:r>
              <a:rPr lang="ru-RU" sz="3200" dirty="0">
                <a:latin typeface="Arial Black" panose="020B0A04020102020204" pitchFamily="34" charset="0"/>
              </a:rPr>
              <a:t>)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(От 14 лет</a:t>
            </a:r>
            <a:r>
              <a:rPr lang="ru-RU" sz="3200" dirty="0" smtClean="0">
                <a:latin typeface="Arial Black" panose="020B0A04020102020204" pitchFamily="34" charset="0"/>
              </a:rPr>
              <a:t>)</a:t>
            </a:r>
            <a:endParaRPr lang="ru-RU" sz="3200" dirty="0">
              <a:solidFill>
                <a:prstClr val="black"/>
              </a:solidFill>
              <a:latin typeface="Segoe Print" pitchFamily="2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730" y="2559832"/>
            <a:ext cx="14455588" cy="25545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Bahnschrift" pitchFamily="34" charset="0"/>
              </a:rPr>
              <a:t>На занятиях воспитанники знакомятся со свойствами глины, изучают техники разных народов мира. На занятиях любой сможет научиться лепить чашки, вазы, декоративные панно, игрушки, куклы, чайники </a:t>
            </a:r>
          </a:p>
          <a:p>
            <a:pPr algn="ctr"/>
            <a:r>
              <a:rPr lang="ru-RU" sz="3200" dirty="0">
                <a:latin typeface="Bahnschrift" pitchFamily="34" charset="0"/>
              </a:rPr>
              <a:t>Педагог: Бодрова Е.А.</a:t>
            </a:r>
          </a:p>
          <a:p>
            <a:pPr algn="ctr"/>
            <a:r>
              <a:rPr lang="ru-RU" sz="3200" dirty="0">
                <a:latin typeface="Bahnschrift" pitchFamily="34" charset="0"/>
              </a:rPr>
              <a:t>Адрес: </a:t>
            </a:r>
            <a:r>
              <a:rPr lang="ru-RU" sz="3200" dirty="0" err="1">
                <a:latin typeface="Bahnschrift" pitchFamily="34" charset="0"/>
              </a:rPr>
              <a:t>Щербаковская</a:t>
            </a:r>
            <a:r>
              <a:rPr lang="ru-RU" sz="3200" dirty="0">
                <a:latin typeface="Bahnschrift" pitchFamily="34" charset="0"/>
              </a:rPr>
              <a:t> д.54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860" y="5284693"/>
            <a:ext cx="3881156" cy="5174874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376" y="5284693"/>
            <a:ext cx="4047565" cy="5109882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xmlns="" val="1214646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3612" y="673129"/>
            <a:ext cx="9413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Творческие мастерские/Дизайн-студия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 (Бюджет/</a:t>
            </a:r>
            <a:r>
              <a:rPr lang="ru-RU" sz="3200" dirty="0" err="1">
                <a:latin typeface="Arial Black" panose="020B0A04020102020204" pitchFamily="34" charset="0"/>
              </a:rPr>
              <a:t>внебюджет</a:t>
            </a:r>
            <a:r>
              <a:rPr lang="ru-RU" sz="3200" dirty="0">
                <a:latin typeface="Arial Black" panose="020B0A04020102020204" pitchFamily="34" charset="0"/>
              </a:rPr>
              <a:t>)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(от 18 лет)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2729" y="2506044"/>
            <a:ext cx="14455588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Bahnschrift" pitchFamily="34" charset="0"/>
              </a:rPr>
              <a:t>Методика преподавания, отработанная в ходе двадцатипятилетней практической деятельности, базируется на классическом подходе к рисунку и живописи в сочетании с целевой ориентацией </a:t>
            </a:r>
            <a:r>
              <a:rPr lang="ru-RU" sz="2400" dirty="0" smtClean="0">
                <a:latin typeface="Bahnschrift" pitchFamily="34" charset="0"/>
              </a:rPr>
              <a:t>занятий. Главной </a:t>
            </a:r>
            <a:r>
              <a:rPr lang="ru-RU" sz="2400" dirty="0">
                <a:latin typeface="Bahnschrift" pitchFamily="34" charset="0"/>
              </a:rPr>
              <a:t>задачей является обучение творческому подходу к выполнению любой работы, развитие неординарного мышления, освоение различных материалов. </a:t>
            </a:r>
          </a:p>
          <a:p>
            <a:pPr algn="ctr"/>
            <a:r>
              <a:rPr lang="ru-RU" sz="2400" dirty="0">
                <a:latin typeface="Bahnschrift" pitchFamily="34" charset="0"/>
              </a:rPr>
              <a:t>Педагог: Кутузова Е.Ю.</a:t>
            </a:r>
          </a:p>
          <a:p>
            <a:pPr algn="ctr"/>
            <a:r>
              <a:rPr lang="ru-RU" sz="2400" dirty="0">
                <a:latin typeface="Bahnschrift" pitchFamily="34" charset="0"/>
              </a:rPr>
              <a:t>Адрес: ул. </a:t>
            </a:r>
            <a:r>
              <a:rPr lang="ru-RU" sz="2400" dirty="0" err="1">
                <a:latin typeface="Bahnschrift" pitchFamily="34" charset="0"/>
              </a:rPr>
              <a:t>Щербаковская</a:t>
            </a:r>
            <a:r>
              <a:rPr lang="ru-RU" sz="2400" dirty="0">
                <a:latin typeface="Bahnschrift" pitchFamily="34" charset="0"/>
              </a:rPr>
              <a:t> д.54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233" y="4885791"/>
            <a:ext cx="3196757" cy="5701339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2410" t="9630" r="11119" b="9194"/>
          <a:stretch/>
        </p:blipFill>
        <p:spPr>
          <a:xfrm>
            <a:off x="5634318" y="4814368"/>
            <a:ext cx="3220570" cy="5697934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7216" y="4885791"/>
            <a:ext cx="3147951" cy="5626511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xmlns="" val="38295290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2728" y="484870"/>
            <a:ext cx="144555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Клуб исторической реконструкции и фехтования 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“</a:t>
            </a:r>
            <a:r>
              <a:rPr lang="ru-RU" sz="3200" dirty="0" err="1">
                <a:latin typeface="Arial Black" panose="020B0A04020102020204" pitchFamily="34" charset="0"/>
              </a:rPr>
              <a:t>Ромейская</a:t>
            </a:r>
            <a:r>
              <a:rPr lang="ru-RU" sz="3200" dirty="0">
                <a:latin typeface="Arial Black" panose="020B0A04020102020204" pitchFamily="34" charset="0"/>
              </a:rPr>
              <a:t> рота”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(От 18 лет)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2728" y="1562088"/>
            <a:ext cx="14455588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Bahnschrift" pitchFamily="34" charset="0"/>
              </a:rPr>
              <a:t>“</a:t>
            </a:r>
            <a:r>
              <a:rPr lang="ru-RU" sz="2400" dirty="0" err="1">
                <a:latin typeface="Bahnschrift" pitchFamily="34" charset="0"/>
              </a:rPr>
              <a:t>Ромейская</a:t>
            </a:r>
            <a:r>
              <a:rPr lang="ru-RU" sz="2400" dirty="0">
                <a:latin typeface="Bahnschrift" pitchFamily="34" charset="0"/>
              </a:rPr>
              <a:t> рота” был основан 11 апреля 2009 года. </a:t>
            </a:r>
            <a:r>
              <a:rPr lang="ru-RU" sz="2400" dirty="0" smtClean="0">
                <a:latin typeface="Bahnschrift" pitchFamily="34" charset="0"/>
              </a:rPr>
              <a:t>В </a:t>
            </a:r>
            <a:r>
              <a:rPr lang="ru-RU" sz="2400" dirty="0">
                <a:latin typeface="Bahnschrift" pitchFamily="34" charset="0"/>
              </a:rPr>
              <a:t>деятельность клуба входят четыре </a:t>
            </a:r>
            <a:r>
              <a:rPr lang="ru-RU" sz="2400" dirty="0" smtClean="0">
                <a:latin typeface="Bahnschrift" pitchFamily="34" charset="0"/>
              </a:rPr>
              <a:t>основных направления: Тренировки </a:t>
            </a:r>
            <a:r>
              <a:rPr lang="ru-RU" sz="2400" dirty="0">
                <a:latin typeface="Bahnschrift" pitchFamily="34" charset="0"/>
              </a:rPr>
              <a:t>по историческому </a:t>
            </a:r>
            <a:r>
              <a:rPr lang="ru-RU" sz="2400" dirty="0" smtClean="0">
                <a:latin typeface="Bahnschrift" pitchFamily="34" charset="0"/>
              </a:rPr>
              <a:t>фехтованию, Тренировки </a:t>
            </a:r>
            <a:r>
              <a:rPr lang="ru-RU" sz="2400" dirty="0">
                <a:latin typeface="Bahnschrift" pitchFamily="34" charset="0"/>
              </a:rPr>
              <a:t>по стрельбе из средневекового лука. </a:t>
            </a:r>
            <a:r>
              <a:rPr lang="ru-RU" sz="2400" dirty="0" err="1" smtClean="0">
                <a:latin typeface="Bahnschrift" pitchFamily="34" charset="0"/>
              </a:rPr>
              <a:t>Living</a:t>
            </a:r>
            <a:r>
              <a:rPr lang="ru-RU" sz="2400" dirty="0" smtClean="0">
                <a:latin typeface="Bahnschrift" pitchFamily="34" charset="0"/>
              </a:rPr>
              <a:t> </a:t>
            </a:r>
            <a:r>
              <a:rPr lang="ru-RU" sz="2400" dirty="0" err="1">
                <a:latin typeface="Bahnschrift" pitchFamily="34" charset="0"/>
              </a:rPr>
              <a:t>history</a:t>
            </a:r>
            <a:r>
              <a:rPr lang="ru-RU" sz="2400" dirty="0">
                <a:latin typeface="Bahnschrift" pitchFamily="34" charset="0"/>
              </a:rPr>
              <a:t> </a:t>
            </a:r>
            <a:r>
              <a:rPr lang="ru-RU" sz="2400" dirty="0" smtClean="0">
                <a:latin typeface="Bahnschrift" pitchFamily="34" charset="0"/>
              </a:rPr>
              <a:t>–Ролевые </a:t>
            </a:r>
            <a:r>
              <a:rPr lang="ru-RU" sz="2400" dirty="0">
                <a:latin typeface="Bahnschrift" pitchFamily="34" charset="0"/>
              </a:rPr>
              <a:t>игры</a:t>
            </a:r>
          </a:p>
          <a:p>
            <a:pPr algn="ctr"/>
            <a:r>
              <a:rPr lang="ru-RU" sz="2400" dirty="0">
                <a:latin typeface="Bahnschrift" pitchFamily="34" charset="0"/>
              </a:rPr>
              <a:t>Педагог: Боровик Д.А.</a:t>
            </a:r>
          </a:p>
          <a:p>
            <a:pPr algn="ctr"/>
            <a:r>
              <a:rPr lang="ru-RU" sz="2400" dirty="0">
                <a:latin typeface="Bahnschrift" pitchFamily="34" charset="0"/>
              </a:rPr>
              <a:t>Адрес: 5-я ул. Соколиной горы д.12</a:t>
            </a:r>
          </a:p>
        </p:txBody>
      </p:sp>
      <p:sp>
        <p:nvSpPr>
          <p:cNvPr id="2" name="AutoShape 2" descr="blob:https://web.whatsapp.com/2dcebdd5-dab0-48a8-94a4-8c21a4a4729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576" y="3635694"/>
            <a:ext cx="8669991" cy="5777736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6915" y="7019364"/>
            <a:ext cx="4403662" cy="3302746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t="40394"/>
          <a:stretch/>
        </p:blipFill>
        <p:spPr>
          <a:xfrm>
            <a:off x="7799294" y="7624482"/>
            <a:ext cx="6034368" cy="2697628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xmlns="" val="2102463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2728" y="484870"/>
            <a:ext cx="144555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Клуб настольных военно-тактических игр “Штандарт”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(От 18 лет)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2728" y="1562088"/>
            <a:ext cx="14455588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Bahnschrift" pitchFamily="34" charset="0"/>
              </a:rPr>
              <a:t>В клубе играют в такие игры, как: </a:t>
            </a:r>
            <a:r>
              <a:rPr lang="en-US" sz="2400" dirty="0">
                <a:latin typeface="Bahnschrift" pitchFamily="34" charset="0"/>
              </a:rPr>
              <a:t>Wargames, Warhammer40k, </a:t>
            </a:r>
            <a:r>
              <a:rPr lang="en-US" sz="2400" dirty="0" err="1">
                <a:latin typeface="Bahnschrift" pitchFamily="34" charset="0"/>
              </a:rPr>
              <a:t>WarhammerFantasyBattles</a:t>
            </a:r>
            <a:r>
              <a:rPr lang="en-US" sz="2400" dirty="0">
                <a:latin typeface="Bahnschrift" pitchFamily="34" charset="0"/>
              </a:rPr>
              <a:t>, </a:t>
            </a:r>
            <a:r>
              <a:rPr lang="en-US" sz="2400" dirty="0" err="1">
                <a:latin typeface="Bahnschrift" pitchFamily="34" charset="0"/>
              </a:rPr>
              <a:t>KingsOfWar</a:t>
            </a:r>
            <a:r>
              <a:rPr lang="en-US" sz="2400" dirty="0">
                <a:latin typeface="Bahnschrift" pitchFamily="34" charset="0"/>
              </a:rPr>
              <a:t>, </a:t>
            </a:r>
            <a:r>
              <a:rPr lang="en-US" sz="2400" dirty="0" err="1">
                <a:latin typeface="Bahnschrift" pitchFamily="34" charset="0"/>
              </a:rPr>
              <a:t>BattlefleetGothic</a:t>
            </a:r>
            <a:r>
              <a:rPr lang="ru-RU" sz="2400" dirty="0">
                <a:latin typeface="Bahnschrift" pitchFamily="34" charset="0"/>
              </a:rPr>
              <a:t>. В клубе проводят турниры, обучения, мастер-классы, презентации и прочие мероприятия. Будут рады администраторы клуба всем идеям по проведению мероприятий по любой игровой схеме</a:t>
            </a:r>
          </a:p>
          <a:p>
            <a:pPr algn="ctr"/>
            <a:r>
              <a:rPr lang="ru-RU" sz="2400" dirty="0">
                <a:latin typeface="Bahnschrift" pitchFamily="34" charset="0"/>
              </a:rPr>
              <a:t>Педагог: Бойцов Д.С.</a:t>
            </a:r>
          </a:p>
          <a:p>
            <a:pPr algn="ctr"/>
            <a:r>
              <a:rPr lang="ru-RU" sz="2400" dirty="0">
                <a:latin typeface="Bahnschrift" pitchFamily="34" charset="0"/>
              </a:rPr>
              <a:t>Адрес: 5-я ул. Соколиной горы </a:t>
            </a:r>
            <a:r>
              <a:rPr lang="ru-RU" sz="2400" dirty="0" smtClean="0">
                <a:latin typeface="Bahnschrift" pitchFamily="34" charset="0"/>
              </a:rPr>
              <a:t>д.12</a:t>
            </a:r>
            <a:endParaRPr lang="ru-RU" sz="2400" dirty="0">
              <a:latin typeface="Bahnschrift" pitchFamily="34" charset="0"/>
            </a:endParaRPr>
          </a:p>
        </p:txBody>
      </p:sp>
      <p:sp>
        <p:nvSpPr>
          <p:cNvPr id="2" name="AutoShape 2" descr="blob:https://web.whatsapp.com/2dcebdd5-dab0-48a8-94a4-8c21a4a4729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3939987"/>
            <a:ext cx="6304180" cy="4728135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552" y="3939987"/>
            <a:ext cx="6020921" cy="451569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9293" y="7141092"/>
            <a:ext cx="5429437" cy="3054059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0268" y="6928648"/>
            <a:ext cx="5403257" cy="3039332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xmlns="" val="25972612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2728" y="484870"/>
            <a:ext cx="144555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Керамика и рисунок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(от 14 лет)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2728" y="1562088"/>
            <a:ext cx="14455588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Bahnschrift" pitchFamily="34" charset="0"/>
              </a:rPr>
              <a:t>Знакомство с особенностями народной керамической культуры, основными центрами ее производства в России помогут расширить кругозор подростка, увидеть красоту предметов декоративно - прикладного искусства и попробовать изготовить их своими руками.</a:t>
            </a:r>
          </a:p>
          <a:p>
            <a:pPr algn="ctr"/>
            <a:r>
              <a:rPr lang="ru-RU" sz="2400" dirty="0">
                <a:latin typeface="Bahnschrift" pitchFamily="34" charset="0"/>
              </a:rPr>
              <a:t>Педагог </a:t>
            </a:r>
            <a:r>
              <a:rPr lang="ru-RU" sz="2400" dirty="0" err="1">
                <a:latin typeface="Bahnschrift" pitchFamily="34" charset="0"/>
              </a:rPr>
              <a:t>Боровкова</a:t>
            </a:r>
            <a:r>
              <a:rPr lang="ru-RU" sz="2400" dirty="0">
                <a:latin typeface="Bahnschrift" pitchFamily="34" charset="0"/>
              </a:rPr>
              <a:t> Л.И.</a:t>
            </a:r>
          </a:p>
          <a:p>
            <a:pPr algn="ctr"/>
            <a:r>
              <a:rPr lang="ru-RU" sz="2400" dirty="0">
                <a:latin typeface="Bahnschrift" pitchFamily="34" charset="0"/>
              </a:rPr>
              <a:t>Адрес: проспект Буденного д.29/1</a:t>
            </a:r>
          </a:p>
        </p:txBody>
      </p:sp>
      <p:sp>
        <p:nvSpPr>
          <p:cNvPr id="2" name="AutoShape 2" descr="blob:https://web.whatsapp.com/2dcebdd5-dab0-48a8-94a4-8c21a4a4729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4496" y="3665753"/>
            <a:ext cx="7912052" cy="5934039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xmlns="" val="37753853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2728" y="484870"/>
            <a:ext cx="144555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Молодежный актив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(от 18 лет)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2728" y="1562088"/>
            <a:ext cx="14455588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Bahnschrift" pitchFamily="34" charset="0"/>
              </a:rPr>
              <a:t>Молодежный актив - это отличный шанс проявить или развить свои лидерские, организационные, коммуникативные качества! Так же это возможность быть в курсе всех событий своего района!</a:t>
            </a:r>
          </a:p>
          <a:p>
            <a:pPr algn="ctr"/>
            <a:r>
              <a:rPr lang="ru-RU" sz="2400" dirty="0" smtClean="0">
                <a:latin typeface="Bahnschrift" pitchFamily="34" charset="0"/>
              </a:rPr>
              <a:t>Адрес</a:t>
            </a:r>
            <a:r>
              <a:rPr lang="ru-RU" sz="2400" dirty="0">
                <a:latin typeface="Bahnschrift" pitchFamily="34" charset="0"/>
              </a:rPr>
              <a:t>: Проспект Буденного д.29/1</a:t>
            </a:r>
          </a:p>
        </p:txBody>
      </p:sp>
      <p:sp>
        <p:nvSpPr>
          <p:cNvPr id="2" name="AutoShape 2" descr="blob:https://web.whatsapp.com/2dcebdd5-dab0-48a8-94a4-8c21a4a4729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375" y="3042550"/>
            <a:ext cx="5982599" cy="3988399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52837" y="3042550"/>
            <a:ext cx="5325479" cy="3994109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8140" y="5938444"/>
            <a:ext cx="5580529" cy="4064232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xmlns="" val="39921591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2728" y="484870"/>
            <a:ext cx="144555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4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Спорт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 smtClean="0">
                <a:latin typeface="Arial Black" panose="020B0A04020102020204" pitchFamily="34" charset="0"/>
              </a:rPr>
              <a:t>Хореографическая студия «Движение </a:t>
            </a:r>
            <a:r>
              <a:rPr lang="ru-RU" sz="3200" dirty="0">
                <a:latin typeface="Arial Black" panose="020B0A04020102020204" pitchFamily="34" charset="0"/>
              </a:rPr>
              <a:t>–</a:t>
            </a:r>
            <a:r>
              <a:rPr lang="ru-RU" sz="3200" dirty="0" err="1">
                <a:latin typeface="Arial Black" panose="020B0A04020102020204" pitchFamily="34" charset="0"/>
              </a:rPr>
              <a:t>Соколинка</a:t>
            </a:r>
            <a:r>
              <a:rPr lang="ru-RU" sz="3200" dirty="0">
                <a:latin typeface="Arial Black" panose="020B0A04020102020204" pitchFamily="34" charset="0"/>
              </a:rPr>
              <a:t>»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(Бюджет/</a:t>
            </a:r>
            <a:r>
              <a:rPr lang="ru-RU" sz="3200" dirty="0" err="1">
                <a:latin typeface="Arial Black" panose="020B0A04020102020204" pitchFamily="34" charset="0"/>
              </a:rPr>
              <a:t>внебюджет</a:t>
            </a:r>
            <a:r>
              <a:rPr lang="ru-RU" sz="3200" dirty="0">
                <a:latin typeface="Arial Black" panose="020B0A04020102020204" pitchFamily="34" charset="0"/>
              </a:rPr>
              <a:t>) 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(от 4-17 лет)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2728" y="3039415"/>
            <a:ext cx="14593235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Bahnschrift" pitchFamily="34" charset="0"/>
              </a:rPr>
              <a:t>Занятия в студии не ограничиваются уроками в танцевальном зале. Концертные залы, выставки, музеи – места наших внеурочных встреч. Кем-бы не стали в будущем выпускники студии, знаю точно – уроки хореографии не пропадут даром. </a:t>
            </a:r>
            <a:r>
              <a:rPr lang="ru-RU" sz="2400" dirty="0" smtClean="0">
                <a:latin typeface="Bahnschrift" pitchFamily="34" charset="0"/>
              </a:rPr>
              <a:t>Инструктор</a:t>
            </a:r>
            <a:r>
              <a:rPr lang="ru-RU" sz="2400" dirty="0">
                <a:latin typeface="Bahnschrift" pitchFamily="34" charset="0"/>
              </a:rPr>
              <a:t>: Молчанова М.А.</a:t>
            </a:r>
          </a:p>
          <a:p>
            <a:pPr algn="ctr"/>
            <a:r>
              <a:rPr lang="ru-RU" sz="2400" dirty="0">
                <a:latin typeface="Bahnschrift" pitchFamily="34" charset="0"/>
              </a:rPr>
              <a:t>Адрес: ул. </a:t>
            </a:r>
            <a:r>
              <a:rPr lang="ru-RU" sz="2400" dirty="0" err="1">
                <a:latin typeface="Bahnschrift" pitchFamily="34" charset="0"/>
              </a:rPr>
              <a:t>Щербаковская</a:t>
            </a:r>
            <a:r>
              <a:rPr lang="ru-RU" sz="2400" dirty="0">
                <a:latin typeface="Bahnschrift" pitchFamily="34" charset="0"/>
              </a:rPr>
              <a:t> д.54</a:t>
            </a:r>
          </a:p>
        </p:txBody>
      </p:sp>
      <p:sp>
        <p:nvSpPr>
          <p:cNvPr id="2" name="AutoShape 2" descr="blob:https://web.whatsapp.com/2dcebdd5-dab0-48a8-94a4-8c21a4a4729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28" y="4706469"/>
            <a:ext cx="6831107" cy="50315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482" y="4706469"/>
            <a:ext cx="6921873" cy="503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8284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2728" y="484870"/>
            <a:ext cx="144555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Шахматы 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(от 5 лет)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7864" y="1648573"/>
            <a:ext cx="14593235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Bahnschrift" pitchFamily="34" charset="0"/>
              </a:rPr>
              <a:t>Игра в шахматы развивает творческое мышление, внимание, память, самоконтроль. Выработает способность быстро принимать правильные решения и способность бороться за победу. На занятиях секции изучают историю шахмат, рассматривают основные понятия о шахматных фигурах, их ценностях.</a:t>
            </a:r>
          </a:p>
          <a:p>
            <a:pPr algn="just"/>
            <a:r>
              <a:rPr lang="ru-RU" sz="2000" dirty="0">
                <a:latin typeface="Bahnschrift" pitchFamily="34" charset="0"/>
              </a:rPr>
              <a:t>Учащийся научится глубоко мыслить, научится играть в интересную игру, разовьет внимание, память, самоконтроль. Выработает способность быстро принимать правильные решения и способность бороться за победу.</a:t>
            </a:r>
          </a:p>
          <a:p>
            <a:pPr algn="just"/>
            <a:r>
              <a:rPr lang="ru-RU" sz="2000" dirty="0">
                <a:latin typeface="Bahnschrift" pitchFamily="34" charset="0"/>
              </a:rPr>
              <a:t>Инструктор : Жарков </a:t>
            </a:r>
            <a:r>
              <a:rPr lang="ru-RU" sz="2000" dirty="0" smtClean="0">
                <a:latin typeface="Bahnschrift" pitchFamily="34" charset="0"/>
              </a:rPr>
              <a:t>В.Г. Адрес</a:t>
            </a:r>
            <a:r>
              <a:rPr lang="ru-RU" sz="2000" dirty="0">
                <a:latin typeface="Bahnschrift" pitchFamily="34" charset="0"/>
              </a:rPr>
              <a:t>: 8-я ул. Соколиной горы д.20, к.1</a:t>
            </a:r>
          </a:p>
        </p:txBody>
      </p:sp>
      <p:sp>
        <p:nvSpPr>
          <p:cNvPr id="2" name="AutoShape 2" descr="blob:https://web.whatsapp.com/2dcebdd5-dab0-48a8-94a4-8c21a4a4729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28" y="3832924"/>
            <a:ext cx="7202946" cy="4800088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632" y="3832924"/>
            <a:ext cx="7480467" cy="4800088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xmlns="" val="32875978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2728" y="482641"/>
            <a:ext cx="14455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Настольный </a:t>
            </a:r>
            <a:r>
              <a:rPr lang="ru-RU" sz="3200" dirty="0" smtClean="0">
                <a:latin typeface="Arial Black" panose="020B0A04020102020204" pitchFamily="34" charset="0"/>
              </a:rPr>
              <a:t>теннис (от </a:t>
            </a:r>
            <a:r>
              <a:rPr lang="ru-RU" sz="3200" dirty="0">
                <a:latin typeface="Arial Black" panose="020B0A04020102020204" pitchFamily="34" charset="0"/>
              </a:rPr>
              <a:t>5 лет)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7864" y="1334911"/>
            <a:ext cx="14593235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Bahnschrift" pitchFamily="34" charset="0"/>
              </a:rPr>
              <a:t>Программа секции несет физкультурно-спортивную направленность, наша цель – оздоровление через обучающие, развивающие и воспитательные занятия с ребенком. На занятиях ребята вырабатывают быстроту реакции и глазомер, умение рационально расходовать свои силы способность мыслить стратегически. Занятия поддерживают жизненный тонус, укрепляют здоровье, тренируют </a:t>
            </a:r>
            <a:r>
              <a:rPr lang="ru-RU" sz="2000" dirty="0" smtClean="0">
                <a:latin typeface="Bahnschrift" pitchFamily="34" charset="0"/>
              </a:rPr>
              <a:t>реакцию. Инструктор </a:t>
            </a:r>
            <a:r>
              <a:rPr lang="ru-RU" sz="2000" dirty="0">
                <a:latin typeface="Bahnschrift" pitchFamily="34" charset="0"/>
              </a:rPr>
              <a:t>: Жарков </a:t>
            </a:r>
            <a:r>
              <a:rPr lang="ru-RU" sz="2000" dirty="0" smtClean="0">
                <a:latin typeface="Bahnschrift" pitchFamily="34" charset="0"/>
              </a:rPr>
              <a:t>В.Г. Адрес</a:t>
            </a:r>
            <a:r>
              <a:rPr lang="ru-RU" sz="2000" dirty="0">
                <a:latin typeface="Bahnschrift" pitchFamily="34" charset="0"/>
              </a:rPr>
              <a:t>: 8-я ул. Соколиной горы д.20, к.1</a:t>
            </a:r>
          </a:p>
        </p:txBody>
      </p:sp>
      <p:sp>
        <p:nvSpPr>
          <p:cNvPr id="2" name="AutoShape 2" descr="blob:https://web.whatsapp.com/2dcebdd5-dab0-48a8-94a4-8c21a4a4729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28" y="2925845"/>
            <a:ext cx="7938562" cy="5290308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046" y="6535271"/>
            <a:ext cx="6049592" cy="4031486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300" y="2925846"/>
            <a:ext cx="5590218" cy="4194094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xmlns="" val="2835829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2728" y="482641"/>
            <a:ext cx="144555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Тренажёрный </a:t>
            </a:r>
            <a:r>
              <a:rPr lang="ru-RU" sz="3200" dirty="0" smtClean="0">
                <a:latin typeface="Arial Black" panose="020B0A04020102020204" pitchFamily="34" charset="0"/>
              </a:rPr>
              <a:t>зал (</a:t>
            </a:r>
            <a:r>
              <a:rPr lang="ru-RU" sz="3200" dirty="0">
                <a:latin typeface="Arial Black" panose="020B0A04020102020204" pitchFamily="34" charset="0"/>
              </a:rPr>
              <a:t>от 18 лет)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864" y="1334911"/>
            <a:ext cx="14593235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Bahnschrift" pitchFamily="34" charset="0"/>
              </a:rPr>
              <a:t>На занятиях в зале тренер расскажет занимающимся как правильно выполнять те или иные упражнения, в зависимости от желаемого результата, даст советы по питанию и поможет найти нужное направление для упражнений. В нашем зале вы можете заняться упражнениями на все группы </a:t>
            </a:r>
            <a:r>
              <a:rPr lang="ru-RU" sz="2000" dirty="0" smtClean="0">
                <a:latin typeface="Bahnschrift" pitchFamily="34" charset="0"/>
              </a:rPr>
              <a:t>мышц. Инструктор</a:t>
            </a:r>
            <a:r>
              <a:rPr lang="ru-RU" sz="2000" dirty="0">
                <a:latin typeface="Bahnschrift" pitchFamily="34" charset="0"/>
              </a:rPr>
              <a:t>: Семенов </a:t>
            </a:r>
            <a:r>
              <a:rPr lang="ru-RU" sz="2000" dirty="0" smtClean="0">
                <a:latin typeface="Bahnschrift" pitchFamily="34" charset="0"/>
              </a:rPr>
              <a:t>С.С. Адрес</a:t>
            </a:r>
            <a:r>
              <a:rPr lang="ru-RU" sz="2000" dirty="0">
                <a:latin typeface="Bahnschrift" pitchFamily="34" charset="0"/>
              </a:rPr>
              <a:t>: Проспект Буденного </a:t>
            </a:r>
            <a:r>
              <a:rPr lang="ru-RU" sz="2000" dirty="0" smtClean="0">
                <a:latin typeface="Bahnschrift" pitchFamily="34" charset="0"/>
              </a:rPr>
              <a:t>д.29/1</a:t>
            </a:r>
            <a:endParaRPr lang="ru-RU" sz="2000" dirty="0">
              <a:latin typeface="Bahnschrift" pitchFamily="34" charset="0"/>
            </a:endParaRPr>
          </a:p>
        </p:txBody>
      </p:sp>
      <p:sp>
        <p:nvSpPr>
          <p:cNvPr id="2" name="AutoShape 2" descr="blob:https://web.whatsapp.com/2dcebdd5-dab0-48a8-94a4-8c21a4a4729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375" y="2603166"/>
            <a:ext cx="6526440" cy="502410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33377" y="2603165"/>
            <a:ext cx="7044939" cy="5024101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xmlns="" val="1614618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95458" y="13447"/>
            <a:ext cx="9237151" cy="195332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Досуговые мероприятия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89727889"/>
              </p:ext>
            </p:extLst>
          </p:nvPr>
        </p:nvGraphicFramePr>
        <p:xfrm>
          <a:off x="363071" y="1613646"/>
          <a:ext cx="14460472" cy="17750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1877"/>
                <a:gridCol w="3395632"/>
                <a:gridCol w="2902252"/>
                <a:gridCol w="2118646"/>
                <a:gridCol w="2503193"/>
                <a:gridCol w="2408872"/>
              </a:tblGrid>
              <a:tr h="17750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№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Наименование мероприятия (указать, в рамках какой программы реализовано, или какой дате посвящено)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Мероприятия проводимые в рамках: выполнения государственного задания (ГЗ), внебюджетной деятельности учреждения (В), по иным основаниям (И)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Дата и время проведения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Место проведения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Количество участников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33857938"/>
              </p:ext>
            </p:extLst>
          </p:nvPr>
        </p:nvGraphicFramePr>
        <p:xfrm>
          <a:off x="363071" y="3388659"/>
          <a:ext cx="14460472" cy="67694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1877"/>
                <a:gridCol w="3395635"/>
                <a:gridCol w="2902253"/>
                <a:gridCol w="2118645"/>
                <a:gridCol w="2503192"/>
                <a:gridCol w="2408870"/>
              </a:tblGrid>
              <a:tr h="7862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Открытый конкурс рисунков, посвященный 76-летию взятия Берлина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 мая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Посредством социальных сетей, сайта учреждения и онлайн-платформ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250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7862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Праздничный концерт, посвященный 76-летию Победы в Великой Отечественной войне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10-17 мая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Семеновская площадь, д. 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7862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Открытый конкурс творческих работ «Мой родной край»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24-31 мая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Посредством социальных сетей, сайта учреждения и онлайн-платформ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150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7862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Праздничное мероприятие, посвященное Международному дню защиты детей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3 июня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Щербаковская, д. 54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170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931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Творческий мастер-класс "Моя Россия"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11 июня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пр-т Буденного, д. 29/1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7862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День памяти и скорби "Свеча памяти"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22 июня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Посредством социальных сетей, сайта учреждения и онлайн-платформ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896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Открытый конкурс рисунков  "Лето - это маленькая жизнь!"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30 июня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пр-т Буденного, д. 29/1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150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7862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Открытый конкурс песен и стихов, посвященный празднованию Дня молодежи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5-12 июля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Посредством социальных сетей, сайта учреждения и онлайн-платформ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931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Творческий мастер-класс «Ботаника в керамике»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8 июля 15:00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Щербаковская, д. 54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896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Открытый турнир "Тактика и стратегия" клуба "Штандарт"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24 июля 17:00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5-я ул. Соколиной Горы, д.12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30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3739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2728" y="482641"/>
            <a:ext cx="144555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 smtClean="0">
                <a:latin typeface="Arial Black" panose="020B0A04020102020204" pitchFamily="34" charset="0"/>
              </a:rPr>
              <a:t>Хоккей (от </a:t>
            </a:r>
            <a:r>
              <a:rPr lang="ru-RU" sz="3200" dirty="0">
                <a:latin typeface="Arial Black" panose="020B0A04020102020204" pitchFamily="34" charset="0"/>
              </a:rPr>
              <a:t>18 лет)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728" y="1021250"/>
            <a:ext cx="14593235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Bahnschrift" pitchFamily="34" charset="0"/>
              </a:rPr>
              <a:t>В хоккейной секции создана система тренировок, которая включает в себя множество методик подготовки юных хоккеистов, учитывая их возраст, физическое и психологическое развитие, уделяя максимальное внимание важнейшим техническим элементам (техника катания, работа с клюшкой, бросковая подготовка</a:t>
            </a:r>
            <a:r>
              <a:rPr lang="ru-RU" sz="2000" dirty="0" smtClean="0">
                <a:latin typeface="Bahnschrift" pitchFamily="34" charset="0"/>
              </a:rPr>
              <a:t>). Тренер</a:t>
            </a:r>
            <a:r>
              <a:rPr lang="ru-RU" sz="2000" dirty="0">
                <a:latin typeface="Bahnschrift" pitchFamily="34" charset="0"/>
              </a:rPr>
              <a:t>: Семенов </a:t>
            </a:r>
            <a:r>
              <a:rPr lang="ru-RU" sz="2000" dirty="0" smtClean="0">
                <a:latin typeface="Bahnschrift" pitchFamily="34" charset="0"/>
              </a:rPr>
              <a:t>С.С. Адрес</a:t>
            </a:r>
            <a:r>
              <a:rPr lang="ru-RU" sz="2000" dirty="0">
                <a:latin typeface="Bahnschrift" pitchFamily="34" charset="0"/>
              </a:rPr>
              <a:t>: ул. Уткина д.41Б</a:t>
            </a:r>
          </a:p>
        </p:txBody>
      </p:sp>
      <p:sp>
        <p:nvSpPr>
          <p:cNvPr id="2" name="AutoShape 2" descr="blob:https://web.whatsapp.com/2dcebdd5-dab0-48a8-94a4-8c21a4a4729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28" y="2686704"/>
            <a:ext cx="8011085" cy="6008314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7178" y="2686704"/>
            <a:ext cx="5276850" cy="7035800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xmlns="" val="1890814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2728" y="482641"/>
            <a:ext cx="144555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Мини-футбол 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(до 18 лет)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728" y="1021250"/>
            <a:ext cx="14593235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Bahnschrift" pitchFamily="34" charset="0"/>
              </a:rPr>
              <a:t>Деятельность занимающихся и качество усвоения теоретического и практического материала находится под постоянным контролем тренера-преподавателя. Взрослые ходят на тренировки с удовольствием, так как на занятиях хороший психологический климат и все занимающиеся чувствуют себя комфортно и открыто.</a:t>
            </a:r>
          </a:p>
          <a:p>
            <a:pPr algn="just"/>
            <a:r>
              <a:rPr lang="ru-RU" sz="2000" dirty="0">
                <a:latin typeface="Bahnschrift" pitchFamily="34" charset="0"/>
              </a:rPr>
              <a:t>Инструктор: Георгиевский </a:t>
            </a:r>
            <a:r>
              <a:rPr lang="ru-RU" sz="2000" dirty="0" smtClean="0">
                <a:latin typeface="Bahnschrift" pitchFamily="34" charset="0"/>
              </a:rPr>
              <a:t>А.Ф. Адрес </a:t>
            </a:r>
            <a:r>
              <a:rPr lang="ru-RU" sz="2000" dirty="0">
                <a:latin typeface="Bahnschrift" pitchFamily="34" charset="0"/>
              </a:rPr>
              <a:t>ул. Ткацкая д.47</a:t>
            </a:r>
          </a:p>
        </p:txBody>
      </p:sp>
      <p:sp>
        <p:nvSpPr>
          <p:cNvPr id="2" name="AutoShape 2" descr="blob:https://web.whatsapp.com/2dcebdd5-dab0-48a8-94a4-8c21a4a4729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28" y="2590910"/>
            <a:ext cx="7661462" cy="574609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407" y="2590910"/>
            <a:ext cx="6626909" cy="4970182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xmlns="" val="6797582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2728" y="482641"/>
            <a:ext cx="14455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«</a:t>
            </a:r>
            <a:r>
              <a:rPr lang="ru-RU" sz="3200" dirty="0" err="1">
                <a:latin typeface="Arial Black" panose="020B0A04020102020204" pitchFamily="34" charset="0"/>
              </a:rPr>
              <a:t>Айкидзюцу</a:t>
            </a:r>
            <a:r>
              <a:rPr lang="ru-RU" sz="3200" dirty="0" smtClean="0">
                <a:latin typeface="Arial Black" panose="020B0A04020102020204" pitchFamily="34" charset="0"/>
              </a:rPr>
              <a:t>» (</a:t>
            </a:r>
            <a:r>
              <a:rPr lang="ru-RU" sz="3200" dirty="0">
                <a:latin typeface="Arial Black" panose="020B0A04020102020204" pitchFamily="34" charset="0"/>
              </a:rPr>
              <a:t>от 12 лет</a:t>
            </a:r>
            <a:r>
              <a:rPr lang="ru-RU" sz="3200" dirty="0" smtClean="0">
                <a:latin typeface="Arial Black" panose="020B0A04020102020204" pitchFamily="34" charset="0"/>
              </a:rPr>
              <a:t>)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728" y="1067416"/>
            <a:ext cx="14593235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Bahnschrift" pitchFamily="34" charset="0"/>
              </a:rPr>
              <a:t>В программу включены силовая подготовка общая и специальная, акробатика, ударная техника, броски, болевые приемы, замки, а также специальная гимнастика тела и подготовка морально-волевых качеств гражданина.</a:t>
            </a:r>
          </a:p>
          <a:p>
            <a:pPr algn="just"/>
            <a:r>
              <a:rPr lang="ru-RU" sz="2000" dirty="0">
                <a:latin typeface="Bahnschrift" pitchFamily="34" charset="0"/>
              </a:rPr>
              <a:t>Инструктор: Терехов </a:t>
            </a:r>
            <a:r>
              <a:rPr lang="ru-RU" sz="2000" dirty="0" smtClean="0">
                <a:latin typeface="Bahnschrift" pitchFamily="34" charset="0"/>
              </a:rPr>
              <a:t>В.А. Адрес</a:t>
            </a:r>
            <a:r>
              <a:rPr lang="ru-RU" sz="2000" dirty="0">
                <a:latin typeface="Bahnschrift" pitchFamily="34" charset="0"/>
              </a:rPr>
              <a:t>: ул. Уткина д.44</a:t>
            </a:r>
          </a:p>
        </p:txBody>
      </p:sp>
      <p:sp>
        <p:nvSpPr>
          <p:cNvPr id="2" name="AutoShape 2" descr="blob:https://web.whatsapp.com/2dcebdd5-dab0-48a8-94a4-8c21a4a4729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28" y="2384145"/>
            <a:ext cx="7632575" cy="572443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024" y="2384145"/>
            <a:ext cx="5317191" cy="7089588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xmlns="" val="10431296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2728" y="482641"/>
            <a:ext cx="144555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 err="1" smtClean="0">
                <a:latin typeface="Arial Black" panose="020B0A04020102020204" pitchFamily="34" charset="0"/>
              </a:rPr>
              <a:t>Грэпплинг</a:t>
            </a:r>
            <a:r>
              <a:rPr lang="ru-RU" sz="3200" dirty="0" smtClean="0">
                <a:latin typeface="Arial Black" panose="020B0A04020102020204" pitchFamily="34" charset="0"/>
              </a:rPr>
              <a:t> (бюджет/</a:t>
            </a:r>
            <a:r>
              <a:rPr lang="ru-RU" sz="3200" dirty="0" err="1" smtClean="0">
                <a:latin typeface="Arial Black" panose="020B0A04020102020204" pitchFamily="34" charset="0"/>
              </a:rPr>
              <a:t>внебюджет</a:t>
            </a:r>
            <a:r>
              <a:rPr lang="ru-RU" sz="3200" dirty="0">
                <a:latin typeface="Arial Black" panose="020B0A04020102020204" pitchFamily="34" charset="0"/>
              </a:rPr>
              <a:t>)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(от 5 лет)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2728" y="1559859"/>
            <a:ext cx="14593235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 err="1">
                <a:latin typeface="Bahnschrift" pitchFamily="34" charset="0"/>
              </a:rPr>
              <a:t>Грэпплинг</a:t>
            </a:r>
            <a:r>
              <a:rPr lang="ru-RU" sz="2000" dirty="0">
                <a:latin typeface="Bahnschrift" pitchFamily="34" charset="0"/>
              </a:rPr>
              <a:t> – вид борьбы, в котором очень гармонично сочетаются приёмы и техники, взятые из различных видов единоборств. Благодаря этому борец, начавший заниматься </a:t>
            </a:r>
            <a:r>
              <a:rPr lang="ru-RU" sz="2000" dirty="0" err="1">
                <a:latin typeface="Bahnschrift" pitchFamily="34" charset="0"/>
              </a:rPr>
              <a:t>грэпплингом</a:t>
            </a:r>
            <a:r>
              <a:rPr lang="ru-RU" sz="2000" dirty="0">
                <a:latin typeface="Bahnschrift" pitchFamily="34" charset="0"/>
              </a:rPr>
              <a:t>, может добавить в собственный арсенал наиболее эффективные техники и приёмы, присутствующие в дзюдо, вольной борьбе, а также в бразильском джиу-джитсу</a:t>
            </a:r>
          </a:p>
          <a:p>
            <a:pPr algn="just"/>
            <a:r>
              <a:rPr lang="ru-RU" sz="2000" dirty="0">
                <a:latin typeface="Bahnschrift" pitchFamily="34" charset="0"/>
              </a:rPr>
              <a:t>Инструктор: </a:t>
            </a:r>
            <a:r>
              <a:rPr lang="ru-RU" sz="2000" dirty="0" err="1">
                <a:latin typeface="Bahnschrift" pitchFamily="34" charset="0"/>
              </a:rPr>
              <a:t>Джамбазов</a:t>
            </a:r>
            <a:r>
              <a:rPr lang="ru-RU" sz="2000" dirty="0">
                <a:latin typeface="Bahnschrift" pitchFamily="34" charset="0"/>
              </a:rPr>
              <a:t> М.Г</a:t>
            </a:r>
            <a:r>
              <a:rPr lang="ru-RU" sz="2000" dirty="0" smtClean="0">
                <a:latin typeface="Bahnschrift" pitchFamily="34" charset="0"/>
              </a:rPr>
              <a:t>.  Адрес</a:t>
            </a:r>
            <a:r>
              <a:rPr lang="ru-RU" sz="2000" dirty="0">
                <a:latin typeface="Bahnschrift" pitchFamily="34" charset="0"/>
              </a:rPr>
              <a:t>: ул. </a:t>
            </a:r>
            <a:r>
              <a:rPr lang="ru-RU" sz="2000" dirty="0" err="1">
                <a:latin typeface="Bahnschrift" pitchFamily="34" charset="0"/>
              </a:rPr>
              <a:t>Щербакоская</a:t>
            </a:r>
            <a:r>
              <a:rPr lang="ru-RU" sz="2000" dirty="0">
                <a:latin typeface="Bahnschrift" pitchFamily="34" charset="0"/>
              </a:rPr>
              <a:t> д.54 </a:t>
            </a:r>
          </a:p>
        </p:txBody>
      </p:sp>
      <p:sp>
        <p:nvSpPr>
          <p:cNvPr id="2" name="AutoShape 2" descr="blob:https://web.whatsapp.com/2dcebdd5-dab0-48a8-94a4-8c21a4a4729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28" y="3859486"/>
            <a:ext cx="6871448" cy="5148202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6392" y="3859486"/>
            <a:ext cx="7174165" cy="5148202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xmlns="" val="12889651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2728" y="482641"/>
            <a:ext cx="14455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 smtClean="0">
                <a:latin typeface="Arial Black" panose="020B0A04020102020204" pitchFamily="34" charset="0"/>
              </a:rPr>
              <a:t>Хоккей/</a:t>
            </a:r>
            <a:r>
              <a:rPr lang="ru-RU" sz="3200" dirty="0" err="1" smtClean="0">
                <a:latin typeface="Arial Black" panose="020B0A04020102020204" pitchFamily="34" charset="0"/>
              </a:rPr>
              <a:t>Флорбол</a:t>
            </a:r>
            <a:r>
              <a:rPr lang="ru-RU" sz="3200" dirty="0" smtClean="0">
                <a:latin typeface="Arial Black" panose="020B0A04020102020204" pitchFamily="34" charset="0"/>
              </a:rPr>
              <a:t> ( </a:t>
            </a:r>
            <a:r>
              <a:rPr lang="ru-RU" sz="3200" dirty="0">
                <a:latin typeface="Arial Black" panose="020B0A04020102020204" pitchFamily="34" charset="0"/>
              </a:rPr>
              <a:t>от 5 лет)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2728" y="1183341"/>
            <a:ext cx="14593235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err="1">
                <a:latin typeface="Bahnschrift" pitchFamily="34" charset="0"/>
              </a:rPr>
              <a:t>Флорбол</a:t>
            </a:r>
            <a:r>
              <a:rPr lang="ru-RU" sz="2000" dirty="0">
                <a:latin typeface="Bahnschrift" pitchFamily="34" charset="0"/>
              </a:rPr>
              <a:t> (летний период)- командный вид спорта из разновидностей хоккея с мячом.</a:t>
            </a:r>
          </a:p>
          <a:p>
            <a:r>
              <a:rPr lang="ru-RU" sz="2000" dirty="0">
                <a:latin typeface="Bahnschrift" pitchFamily="34" charset="0"/>
              </a:rPr>
              <a:t>Инструктор: </a:t>
            </a:r>
            <a:r>
              <a:rPr lang="ru-RU" sz="2000" dirty="0" err="1">
                <a:latin typeface="Bahnschrift" pitchFamily="34" charset="0"/>
              </a:rPr>
              <a:t>Крайнов</a:t>
            </a:r>
            <a:r>
              <a:rPr lang="ru-RU" sz="2000" dirty="0">
                <a:latin typeface="Bahnschrift" pitchFamily="34" charset="0"/>
              </a:rPr>
              <a:t> </a:t>
            </a:r>
            <a:r>
              <a:rPr lang="ru-RU" sz="2000" dirty="0" smtClean="0">
                <a:latin typeface="Bahnschrift" pitchFamily="34" charset="0"/>
              </a:rPr>
              <a:t>Р.С. Адрес</a:t>
            </a:r>
            <a:r>
              <a:rPr lang="ru-RU" sz="2000" dirty="0">
                <a:latin typeface="Bahnschrift" pitchFamily="34" charset="0"/>
              </a:rPr>
              <a:t>: ул. Уткина д.41Б</a:t>
            </a:r>
          </a:p>
        </p:txBody>
      </p:sp>
      <p:sp>
        <p:nvSpPr>
          <p:cNvPr id="2" name="AutoShape 2" descr="blob:https://web.whatsapp.com/2dcebdd5-dab0-48a8-94a4-8c21a4a4729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28" y="2183016"/>
            <a:ext cx="5470666" cy="4092315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5180" y="2931460"/>
            <a:ext cx="9150784" cy="6845216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359" y="6567120"/>
            <a:ext cx="5335404" cy="3498121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xmlns="" val="2147157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2728" y="482641"/>
            <a:ext cx="1445558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Внебюджетные секции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«Актерское мастерство»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(о 6 лет)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 smtClean="0">
                <a:latin typeface="Arial Black" panose="020B0A04020102020204" pitchFamily="34" charset="0"/>
              </a:rPr>
              <a:t> 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728" y="2159161"/>
            <a:ext cx="7745507" cy="26776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Bahnschrift" pitchFamily="34" charset="0"/>
              </a:rPr>
              <a:t>Играя на сцене в различных постановках, он знакомится с известными литературными произведениями, что сказывается на его общем культурном развитии. Театр — не только игра и выученные слова, но и хореография, пение, элементы </a:t>
            </a:r>
            <a:r>
              <a:rPr lang="ru-RU" sz="2400" dirty="0" smtClean="0">
                <a:latin typeface="Bahnschrift" pitchFamily="34" charset="0"/>
              </a:rPr>
              <a:t>акробатики. Педагог</a:t>
            </a:r>
            <a:r>
              <a:rPr lang="ru-RU" sz="2400" dirty="0">
                <a:latin typeface="Bahnschrift" pitchFamily="34" charset="0"/>
              </a:rPr>
              <a:t>: Шишкин </a:t>
            </a:r>
            <a:r>
              <a:rPr lang="ru-RU" sz="2400" dirty="0" smtClean="0">
                <a:latin typeface="Bahnschrift" pitchFamily="34" charset="0"/>
              </a:rPr>
              <a:t>С.И. Адрес</a:t>
            </a:r>
            <a:r>
              <a:rPr lang="ru-RU" sz="2400" dirty="0">
                <a:latin typeface="Bahnschrift" pitchFamily="34" charset="0"/>
              </a:rPr>
              <a:t>: ул. </a:t>
            </a:r>
            <a:r>
              <a:rPr lang="ru-RU" sz="2400" dirty="0" err="1">
                <a:latin typeface="Bahnschrift" pitchFamily="34" charset="0"/>
              </a:rPr>
              <a:t>Щербаковская</a:t>
            </a:r>
            <a:r>
              <a:rPr lang="ru-RU" sz="2400" dirty="0">
                <a:latin typeface="Bahnschrift" pitchFamily="34" charset="0"/>
              </a:rPr>
              <a:t> д.54</a:t>
            </a:r>
          </a:p>
        </p:txBody>
      </p:sp>
      <p:sp>
        <p:nvSpPr>
          <p:cNvPr id="2" name="AutoShape 2" descr="blob:https://web.whatsapp.com/2dcebdd5-dab0-48a8-94a4-8c21a4a4729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3693" y="2159161"/>
            <a:ext cx="4087908" cy="2725804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/>
          <p:cNvSpPr txBox="1"/>
          <p:nvPr/>
        </p:nvSpPr>
        <p:spPr>
          <a:xfrm>
            <a:off x="602875" y="5420730"/>
            <a:ext cx="14455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Класс «Гитара</a:t>
            </a:r>
            <a:r>
              <a:rPr lang="ru-RU" sz="3200" dirty="0" smtClean="0">
                <a:latin typeface="Arial Black" panose="020B0A04020102020204" pitchFamily="34" charset="0"/>
              </a:rPr>
              <a:t>» 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0376" y="6341682"/>
            <a:ext cx="7607860" cy="26776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latin typeface="Bahnschrift" pitchFamily="34" charset="0"/>
              </a:rPr>
              <a:t>На </a:t>
            </a:r>
            <a:r>
              <a:rPr lang="ru-RU" sz="2400" dirty="0">
                <a:latin typeface="Bahnschrift" pitchFamily="34" charset="0"/>
              </a:rPr>
              <a:t>занятиях любой желающий сможет получить начальное музыкальное образование. Главная цель педагога – научить работать с музыкальной информацией так, чтобы человек смог исполнять любую желаемую музыку</a:t>
            </a:r>
            <a:r>
              <a:rPr lang="ru-RU" sz="2400" dirty="0" smtClean="0">
                <a:latin typeface="Bahnschrift" pitchFamily="34" charset="0"/>
              </a:rPr>
              <a:t>.</a:t>
            </a:r>
          </a:p>
          <a:p>
            <a:r>
              <a:rPr lang="ru-RU" sz="2400" dirty="0" smtClean="0">
                <a:latin typeface="Bahnschrift" pitchFamily="34" charset="0"/>
              </a:rPr>
              <a:t>Педагог: Миронов А.Р.</a:t>
            </a:r>
          </a:p>
          <a:p>
            <a:r>
              <a:rPr lang="ru-RU" sz="2400" dirty="0" smtClean="0">
                <a:latin typeface="Bahnschrift" pitchFamily="34" charset="0"/>
              </a:rPr>
              <a:t>Адрес: проспект Буденного д.29/1</a:t>
            </a:r>
            <a:endParaRPr lang="ru-RU" sz="2400" dirty="0">
              <a:latin typeface="Bahnschrift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3693" y="6341682"/>
            <a:ext cx="4333776" cy="3593134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xmlns="" val="13593585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2728" y="482641"/>
            <a:ext cx="144555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Внебюджетные секции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Студия Английского языка 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«ENTHUSIASM» 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(от 4 лет)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 smtClean="0">
                <a:latin typeface="Arial Black" panose="020B0A04020102020204" pitchFamily="34" charset="0"/>
              </a:rPr>
              <a:t> 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552" y="2770414"/>
            <a:ext cx="14386764" cy="20621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3200" dirty="0">
                <a:latin typeface="Bahnschrift" pitchFamily="34" charset="0"/>
              </a:rPr>
              <a:t>Курсы предназначены для обучения английскому языку детей, студентов вузов и других совершеннолетних граждан, которым английский язык необходим для работы и общения. Курс является </a:t>
            </a:r>
            <a:r>
              <a:rPr lang="ru-RU" sz="3200" dirty="0" smtClean="0">
                <a:latin typeface="Bahnschrift" pitchFamily="34" charset="0"/>
              </a:rPr>
              <a:t>многоуровневыми. Педагог</a:t>
            </a:r>
            <a:r>
              <a:rPr lang="ru-RU" sz="3200" dirty="0">
                <a:latin typeface="Bahnschrift" pitchFamily="34" charset="0"/>
              </a:rPr>
              <a:t>: </a:t>
            </a:r>
            <a:r>
              <a:rPr lang="ru-RU" sz="3200" dirty="0" err="1" smtClean="0">
                <a:latin typeface="Bahnschrift" pitchFamily="34" charset="0"/>
              </a:rPr>
              <a:t>Копелович</a:t>
            </a:r>
            <a:r>
              <a:rPr lang="ru-RU" sz="3200" dirty="0" smtClean="0">
                <a:latin typeface="Bahnschrift" pitchFamily="34" charset="0"/>
              </a:rPr>
              <a:t> Е.К. Адрес</a:t>
            </a:r>
            <a:r>
              <a:rPr lang="ru-RU" sz="3200" dirty="0">
                <a:latin typeface="Bahnschrift" pitchFamily="34" charset="0"/>
              </a:rPr>
              <a:t>: проспект Буденного д.29/1</a:t>
            </a:r>
          </a:p>
        </p:txBody>
      </p:sp>
      <p:sp>
        <p:nvSpPr>
          <p:cNvPr id="2" name="AutoShape 2" descr="blob:https://web.whatsapp.com/2dcebdd5-dab0-48a8-94a4-8c21a4a4729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9305" y="4974834"/>
            <a:ext cx="6856561" cy="5142421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xmlns="" val="37186912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2728" y="482641"/>
            <a:ext cx="1445558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Внебюджетные секции Спорт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 smtClean="0">
                <a:latin typeface="Arial Black" panose="020B0A04020102020204" pitchFamily="34" charset="0"/>
              </a:rPr>
              <a:t>Школа </a:t>
            </a:r>
            <a:r>
              <a:rPr lang="ru-RU" sz="3200" dirty="0">
                <a:latin typeface="Arial Black" panose="020B0A04020102020204" pitchFamily="34" charset="0"/>
              </a:rPr>
              <a:t>художественной гимнастики «</a:t>
            </a:r>
            <a:r>
              <a:rPr lang="ru-RU" sz="3200" dirty="0" smtClean="0">
                <a:latin typeface="Arial Black" panose="020B0A04020102020204" pitchFamily="34" charset="0"/>
              </a:rPr>
              <a:t>Наследие» </a:t>
            </a:r>
            <a:endParaRPr lang="ru-RU" sz="3200" dirty="0">
              <a:latin typeface="Arial Black" panose="020B0A04020102020204" pitchFamily="34" charset="0"/>
            </a:endParaRP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(от 4 лет)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 smtClean="0">
                <a:latin typeface="Arial Black" panose="020B0A04020102020204" pitchFamily="34" charset="0"/>
              </a:rPr>
              <a:t> 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552" y="2165296"/>
            <a:ext cx="14386764" cy="37856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>
                <a:latin typeface="Bahnschrift" pitchFamily="34" charset="0"/>
              </a:rPr>
              <a:t>Современная школа художественной гимнастики, в которой собралось искусство классической гимнастики, а так же была разработана авторская методика тренировок для школы, направленная на: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latin typeface="Bahnschrift" pitchFamily="34" charset="0"/>
              </a:rPr>
              <a:t>обучение/совершенствование техники </a:t>
            </a:r>
            <a:r>
              <a:rPr lang="ru-RU" sz="2400" dirty="0" err="1">
                <a:latin typeface="Bahnschrift" pitchFamily="34" charset="0"/>
              </a:rPr>
              <a:t>стретчинга</a:t>
            </a:r>
            <a:r>
              <a:rPr lang="ru-RU" sz="2400" dirty="0">
                <a:latin typeface="Bahnschrift" pitchFamily="34" charset="0"/>
              </a:rPr>
              <a:t>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latin typeface="Bahnschrift" pitchFamily="34" charset="0"/>
              </a:rPr>
              <a:t>проведение групповых и индивидуальных занятий по художественной гимнастике;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latin typeface="Bahnschrift" pitchFamily="34" charset="0"/>
              </a:rPr>
              <a:t>постановка танцевальных номеров;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latin typeface="Bahnschrift" pitchFamily="34" charset="0"/>
              </a:rPr>
              <a:t>воспитание скоростно-силовых и координационных способностей – профилактика травматизма;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latin typeface="Bahnschrift" pitchFamily="34" charset="0"/>
              </a:rPr>
              <a:t>обучение акробатике.</a:t>
            </a:r>
          </a:p>
          <a:p>
            <a:r>
              <a:rPr lang="ru-RU" sz="2400" dirty="0">
                <a:latin typeface="Bahnschrift" pitchFamily="34" charset="0"/>
              </a:rPr>
              <a:t>Инструктор: Круглова Т.А.</a:t>
            </a:r>
          </a:p>
          <a:p>
            <a:r>
              <a:rPr lang="ru-RU" sz="2400" dirty="0">
                <a:latin typeface="Bahnschrift" pitchFamily="34" charset="0"/>
              </a:rPr>
              <a:t>Адрес: проспект Буденного д.29/1</a:t>
            </a:r>
          </a:p>
        </p:txBody>
      </p:sp>
      <p:sp>
        <p:nvSpPr>
          <p:cNvPr id="2" name="AutoShape 2" descr="blob:https://web.whatsapp.com/2dcebdd5-dab0-48a8-94a4-8c21a4a4729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339" y="6091518"/>
            <a:ext cx="3452719" cy="4386729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601" y="6091517"/>
            <a:ext cx="6137715" cy="4386729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457" y="6091518"/>
            <a:ext cx="3133166" cy="4389005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xmlns="" val="34234102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2728" y="482641"/>
            <a:ext cx="144555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Внебюджетные секции Спорт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Ансамбль художественной гимнастики «Арабески»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>
                <a:latin typeface="Arial Black" panose="020B0A04020102020204" pitchFamily="34" charset="0"/>
              </a:rPr>
              <a:t>(от 4 лет)</a:t>
            </a: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endParaRPr lang="ru-RU" sz="3200" dirty="0" smtClean="0">
              <a:latin typeface="Arial Black" panose="020B0A04020102020204" pitchFamily="34" charset="0"/>
            </a:endParaRPr>
          </a:p>
          <a:p>
            <a:pPr lvl="0" algn="ctr" defTabSz="1475293" fontAlgn="auto">
              <a:spcBef>
                <a:spcPts val="0"/>
              </a:spcBef>
              <a:spcAft>
                <a:spcPts val="0"/>
              </a:spcAft>
            </a:pPr>
            <a:r>
              <a:rPr lang="ru-RU" sz="3200" dirty="0" smtClean="0">
                <a:latin typeface="Arial Black" panose="020B0A04020102020204" pitchFamily="34" charset="0"/>
              </a:rPr>
              <a:t> 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552" y="2165296"/>
            <a:ext cx="14386764" cy="26776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>
                <a:latin typeface="Bahnschrift" pitchFamily="34" charset="0"/>
              </a:rPr>
              <a:t>Отличие данного спортивного коллектива от подобных состоит в том, что в программе не ставится задача высших достижений в спорте. В то время как в спортивных школах ставка делается на 2-3 гимнастки, природные данные которых соответствуют современному уровню развития художественной гимнастики, а основная масса занимающихся в группах остается в тени, не имея возможности реализовывать свои способности. Также ни для кого уже не секрет, что при профессиональном занятии спортом зачастую возникают запредельные нагрузки, к которым не каждый оказывается </a:t>
            </a:r>
            <a:r>
              <a:rPr lang="ru-RU" sz="2400" dirty="0" smtClean="0">
                <a:latin typeface="Bahnschrift" pitchFamily="34" charset="0"/>
              </a:rPr>
              <a:t>готов. Инструктор</a:t>
            </a:r>
            <a:r>
              <a:rPr lang="ru-RU" sz="2400" dirty="0">
                <a:latin typeface="Bahnschrift" pitchFamily="34" charset="0"/>
              </a:rPr>
              <a:t>: Ларина </a:t>
            </a:r>
            <a:r>
              <a:rPr lang="ru-RU" sz="2400" dirty="0" smtClean="0">
                <a:latin typeface="Bahnschrift" pitchFamily="34" charset="0"/>
              </a:rPr>
              <a:t>В.С. Адрес</a:t>
            </a:r>
            <a:r>
              <a:rPr lang="ru-RU" sz="2400" dirty="0">
                <a:latin typeface="Bahnschrift" pitchFamily="34" charset="0"/>
              </a:rPr>
              <a:t>: проспект Буденного д.29/1</a:t>
            </a:r>
          </a:p>
        </p:txBody>
      </p:sp>
      <p:sp>
        <p:nvSpPr>
          <p:cNvPr id="2" name="AutoShape 2" descr="blob:https://web.whatsapp.com/2dcebdd5-dab0-48a8-94a4-8c21a4a4729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588" y="5378823"/>
            <a:ext cx="5839224" cy="4370294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52" y="5056094"/>
            <a:ext cx="3785890" cy="5301129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8506" y="5056094"/>
            <a:ext cx="5889810" cy="5301129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xmlns="" val="2883114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527" y="7906871"/>
            <a:ext cx="4867542" cy="2380129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6515" y="2091652"/>
            <a:ext cx="4913083" cy="3677136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extBox 1"/>
          <p:cNvSpPr txBox="1"/>
          <p:nvPr/>
        </p:nvSpPr>
        <p:spPr>
          <a:xfrm>
            <a:off x="0" y="374073"/>
            <a:ext cx="151257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1289154" y="374073"/>
            <a:ext cx="1299647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Занимающиеся ГБУ ДЦ «</a:t>
            </a:r>
            <a:r>
              <a:rPr lang="ru-RU" sz="32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Соколинка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на регулярной основе участвуют в окружных, городских, всероссийских, а также международных мероприятиях.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79" y="1943733"/>
            <a:ext cx="4131885" cy="3098914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079" y="7261412"/>
            <a:ext cx="4393158" cy="2927628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/>
          <a:srcRect l="21764" t="37828" r="18287"/>
          <a:stretch/>
        </p:blipFill>
        <p:spPr>
          <a:xfrm>
            <a:off x="5499847" y="1943733"/>
            <a:ext cx="4303059" cy="2973874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7667" y="3980333"/>
            <a:ext cx="7465439" cy="4975015"/>
          </a:xfrm>
          <a:prstGeom prst="rect">
            <a:avLst/>
          </a:prstGeom>
          <a:effectLst>
            <a:softEdge rad="1524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9724267"/>
              </p:ext>
            </p:extLst>
          </p:nvPr>
        </p:nvGraphicFramePr>
        <p:xfrm>
          <a:off x="369793" y="1797210"/>
          <a:ext cx="14428695" cy="14522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9390"/>
                <a:gridCol w="3388172"/>
                <a:gridCol w="2895875"/>
                <a:gridCol w="2113990"/>
                <a:gridCol w="2497692"/>
                <a:gridCol w="2403576"/>
              </a:tblGrid>
              <a:tr h="14522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№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Наименование мероприятия (указать, в рамках какой программы реализовано, или какой дате посвящено)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Мероприятия проводимые в рамках: выполнения государственного задания (ГЗ), внебюджетной деятельности учреждения (В), по иным основаниям (И)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Дата и время проведения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Место проведения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Количество участников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96688283"/>
              </p:ext>
            </p:extLst>
          </p:nvPr>
        </p:nvGraphicFramePr>
        <p:xfrm>
          <a:off x="369793" y="3249491"/>
          <a:ext cx="14428695" cy="70529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9391"/>
                <a:gridCol w="3388173"/>
                <a:gridCol w="2895874"/>
                <a:gridCol w="2113990"/>
                <a:gridCol w="2497691"/>
                <a:gridCol w="2403576"/>
              </a:tblGrid>
              <a:tr h="1154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Творческий мастер-класс, посвященный Международному Дню культуры и 100-летию Юрия Владимировича Никулина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 августа 15:00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Щербаковская, д. 54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</a:tr>
              <a:tr h="3849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Исторический лекторий клуба "Ромейская рота"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14 августа 17:00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5-я ул. Соколиной горы, д. 21, к. 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</a:tr>
              <a:tr h="5774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Концерт, посвященный Дню флага Российской Федерации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20 августа 17:00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Щербаковская, д. 54 (дворовая площадка)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60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</a:tr>
              <a:tr h="3849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День открытых дверей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27 августа 16:00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Щербаковская, д. 54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</a:tr>
              <a:tr h="7699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"Я люблю тебя Москва", праздничный концерт, посвященный Дню города Москвы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 сентября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Семеновская площадь, д. 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340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</a:tr>
              <a:tr h="9624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Творческий вечер "Пушкинские чтения", посвященный Международному дню грамотности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 сентября 16:00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пр. Буденного, 29/1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</a:tr>
              <a:tr h="7699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Конкурс рисунков среди жителей района Соколиная гора, посвященный Дню знаний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1-15 сентября 16:00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пр-т Буденного, д. 29/1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</a:tr>
              <a:tr h="5774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Концертная программа, посвященная Дню старшего поколения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6 октября 16:00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Стадион "Крылья Советов"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150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</a:tr>
              <a:tr h="7699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Открытый конкурс стихов и песен, посвященный Дню учителя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05-12 октября 16:00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Посредством социальных сетей, сайта учреждения и онлайн-платформ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</a:tr>
              <a:tr h="5774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Творческий мастер-класс среди занимающихся "Мир вокруг нас"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28 октября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пр-т Буденного, д. 29/1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225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40" marR="9340" marT="9340" marB="0" anchor="ctr"/>
                </a:tc>
              </a:tr>
            </a:tbl>
          </a:graphicData>
        </a:graphic>
      </p:graphicFrame>
      <p:sp>
        <p:nvSpPr>
          <p:cNvPr id="8" name="Заголовок 2"/>
          <p:cNvSpPr txBox="1">
            <a:spLocks/>
          </p:cNvSpPr>
          <p:nvPr/>
        </p:nvSpPr>
        <p:spPr>
          <a:xfrm>
            <a:off x="2965564" y="107853"/>
            <a:ext cx="9237151" cy="19533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712912" rtl="0" eaLnBrk="1" latinLnBrk="0" hangingPunct="1">
              <a:spcBef>
                <a:spcPct val="0"/>
              </a:spcBef>
              <a:buNone/>
              <a:defRPr sz="499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</a:rPr>
              <a:t>Досуговые мероприятия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702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74073"/>
            <a:ext cx="151257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1289154" y="620294"/>
            <a:ext cx="1299647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ГБУ ДЦ «</a:t>
            </a:r>
            <a:r>
              <a:rPr lang="ru-RU" sz="32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Соколинка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на регулярной основе проводит мероприятия для жителей района Соколиная гора.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93504" y="6976314"/>
            <a:ext cx="4192121" cy="314409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6901" y="5595235"/>
            <a:ext cx="3058085" cy="40774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50995" y="7730147"/>
            <a:ext cx="3577034" cy="2682776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2646" y="2459229"/>
            <a:ext cx="3354923" cy="2516192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000039" y="2937230"/>
            <a:ext cx="3664296" cy="2460812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1489" y="2004552"/>
            <a:ext cx="7182721" cy="5387041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xmlns="" val="31808269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alpha val="41000"/>
                <a:lumMod val="38000"/>
                <a:lumOff val="62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057E1A3-5084-45BA-8FA2-57EA1E6374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7069" y="3778757"/>
            <a:ext cx="6774731" cy="4516488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69AAAF5-EBAC-4731-9AF2-34FBAC3F4BC2}"/>
              </a:ext>
            </a:extLst>
          </p:cNvPr>
          <p:cNvSpPr txBox="1"/>
          <p:nvPr/>
        </p:nvSpPr>
        <p:spPr>
          <a:xfrm>
            <a:off x="871144" y="591672"/>
            <a:ext cx="140416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 Восточном округе столицы завершился второй этап соревнований по общей физической подготовке в рамках Спартакиады молодёжи допризывного возраста. Старты, в которых принимали участие несколько десятков юношей в возрасте 16-17 лет, проходили в воскресенье, 5 декабря на базе ССОК «Новое поколение-Вешняки».</a:t>
            </a:r>
          </a:p>
          <a:p>
            <a:r>
              <a:rPr lang="ru-RU" dirty="0">
                <a:solidFill>
                  <a:schemeClr val="bg1"/>
                </a:solidFill>
              </a:rPr>
              <a:t>Программа соревнований включала в себя следующие дисциплины: подтягивание на высокой перекладине, сгибание и разгибание рук в упоре лежа на полу (отжимания), поднимание туловища из положения лежа на спине, прыжок в длину с места толчком двумя ногами и челночный бег 3Х10 м.</a:t>
            </a:r>
          </a:p>
          <a:p>
            <a:r>
              <a:rPr lang="ru-RU" dirty="0">
                <a:solidFill>
                  <a:schemeClr val="bg1"/>
                </a:solidFill>
              </a:rPr>
              <a:t>По итогам турнира среди команд районов ВАО призовые места распределились следующим образом:</a:t>
            </a:r>
          </a:p>
          <a:p>
            <a:r>
              <a:rPr lang="ru-RU" dirty="0">
                <a:solidFill>
                  <a:schemeClr val="bg1"/>
                </a:solidFill>
              </a:rPr>
              <a:t>1 место - Северное Измайлово;</a:t>
            </a:r>
          </a:p>
          <a:p>
            <a:r>
              <a:rPr lang="ru-RU" dirty="0">
                <a:solidFill>
                  <a:schemeClr val="bg1"/>
                </a:solidFill>
              </a:rPr>
              <a:t>2 место - Соколиная гора;</a:t>
            </a:r>
          </a:p>
          <a:p>
            <a:r>
              <a:rPr lang="ru-RU" dirty="0">
                <a:solidFill>
                  <a:schemeClr val="bg1"/>
                </a:solidFill>
              </a:rPr>
              <a:t>3 место - Перово.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27DCF97-3D59-494F-979D-EFF2F014D8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0188" y="3906048"/>
            <a:ext cx="6756718" cy="4504479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xmlns="" val="261921993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alpha val="41000"/>
                <a:lumMod val="38000"/>
                <a:lumOff val="62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F553FFD-0B50-42DD-BA6C-1F54ACDFCCE5}"/>
              </a:ext>
            </a:extLst>
          </p:cNvPr>
          <p:cNvSpPr txBox="1"/>
          <p:nvPr/>
        </p:nvSpPr>
        <p:spPr>
          <a:xfrm>
            <a:off x="936029" y="1615210"/>
            <a:ext cx="13361218" cy="2396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99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е место </a:t>
            </a:r>
            <a:r>
              <a:rPr lang="ru-RU" sz="499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мини-футболу в окружном </a:t>
            </a:r>
            <a:r>
              <a:rPr lang="ru-RU" sz="499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смотре-конкурсе «Московский двор-спортивный двор»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F553FFD-0B50-42DD-BA6C-1F54ACDFCCE5}"/>
              </a:ext>
            </a:extLst>
          </p:cNvPr>
          <p:cNvSpPr txBox="1"/>
          <p:nvPr/>
        </p:nvSpPr>
        <p:spPr>
          <a:xfrm>
            <a:off x="936029" y="294934"/>
            <a:ext cx="13361218" cy="860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99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достижения за 2021 год.</a:t>
            </a:r>
            <a:endParaRPr lang="ru-RU" sz="499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F553FFD-0B50-42DD-BA6C-1F54ACDFCCE5}"/>
              </a:ext>
            </a:extLst>
          </p:cNvPr>
          <p:cNvSpPr txBox="1"/>
          <p:nvPr/>
        </p:nvSpPr>
        <p:spPr>
          <a:xfrm>
            <a:off x="936029" y="4011251"/>
            <a:ext cx="13361218" cy="162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99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2-е </a:t>
            </a:r>
            <a:r>
              <a:rPr lang="ru-RU" sz="499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по мини-футболу и </a:t>
            </a:r>
            <a:r>
              <a:rPr lang="ru-RU" sz="499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3-е </a:t>
            </a:r>
            <a:r>
              <a:rPr lang="ru-RU" sz="499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по футболу спартакиады "Спорт для всех".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F553FFD-0B50-42DD-BA6C-1F54ACDFCCE5}"/>
              </a:ext>
            </a:extLst>
          </p:cNvPr>
          <p:cNvSpPr txBox="1"/>
          <p:nvPr/>
        </p:nvSpPr>
        <p:spPr>
          <a:xfrm>
            <a:off x="1061535" y="6059687"/>
            <a:ext cx="13361218" cy="162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99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2-е </a:t>
            </a:r>
            <a:r>
              <a:rPr lang="ru-RU" sz="499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в зимнем этапе спартакиады молодежи допризывного возраста.</a:t>
            </a:r>
          </a:p>
        </p:txBody>
      </p:sp>
    </p:spTree>
    <p:extLst>
      <p:ext uri="{BB962C8B-B14F-4D97-AF65-F5344CB8AC3E}">
        <p14:creationId xmlns:p14="http://schemas.microsoft.com/office/powerpoint/2010/main" xmlns="" val="1519326566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alpha val="41000"/>
                <a:lumMod val="38000"/>
                <a:lumOff val="62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F553FFD-0B50-42DD-BA6C-1F54ACDFCCE5}"/>
              </a:ext>
            </a:extLst>
          </p:cNvPr>
          <p:cNvSpPr txBox="1"/>
          <p:nvPr/>
        </p:nvSpPr>
        <p:spPr>
          <a:xfrm>
            <a:off x="936029" y="294934"/>
            <a:ext cx="13361218" cy="162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99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помещения </a:t>
            </a:r>
            <a:r>
              <a:rPr lang="ru-RU" sz="499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Щербаковская</a:t>
            </a:r>
            <a:r>
              <a:rPr lang="ru-RU" sz="499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д.26.</a:t>
            </a:r>
            <a:endParaRPr lang="ru-RU" sz="499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9AAAF5-EBAC-4731-9AF2-34FBAC3F4BC2}"/>
              </a:ext>
            </a:extLst>
          </p:cNvPr>
          <p:cNvSpPr txBox="1"/>
          <p:nvPr/>
        </p:nvSpPr>
        <p:spPr>
          <a:xfrm>
            <a:off x="595816" y="2245802"/>
            <a:ext cx="140416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В </a:t>
            </a:r>
            <a:r>
              <a:rPr lang="ru-RU" sz="2400" dirty="0">
                <a:solidFill>
                  <a:schemeClr val="bg1"/>
                </a:solidFill>
              </a:rPr>
              <a:t>рамках размещения </a:t>
            </a:r>
            <a:r>
              <a:rPr lang="ru-RU" sz="2400" dirty="0" smtClean="0">
                <a:solidFill>
                  <a:schemeClr val="bg1"/>
                </a:solidFill>
              </a:rPr>
              <a:t>РОО </a:t>
            </a:r>
            <a:r>
              <a:rPr lang="ru-RU" sz="2400" dirty="0">
                <a:solidFill>
                  <a:schemeClr val="bg1"/>
                </a:solidFill>
              </a:rPr>
              <a:t>«Дом Молодежи Сокольники» в помещении по </a:t>
            </a:r>
            <a:r>
              <a:rPr lang="ru-RU" sz="2400" dirty="0" smtClean="0">
                <a:solidFill>
                  <a:schemeClr val="bg1"/>
                </a:solidFill>
              </a:rPr>
              <a:t>адресу ул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Щербаковская</a:t>
            </a:r>
            <a:r>
              <a:rPr lang="ru-RU" sz="2400" dirty="0">
                <a:solidFill>
                  <a:schemeClr val="bg1"/>
                </a:solidFill>
              </a:rPr>
              <a:t>, д. </a:t>
            </a:r>
            <a:r>
              <a:rPr lang="ru-RU" sz="2400" dirty="0" smtClean="0">
                <a:solidFill>
                  <a:schemeClr val="bg1"/>
                </a:solidFill>
              </a:rPr>
              <a:t>26, ГБУ ДЦ «</a:t>
            </a:r>
            <a:r>
              <a:rPr lang="ru-RU" sz="2400" dirty="0" err="1" smtClean="0">
                <a:solidFill>
                  <a:schemeClr val="bg1"/>
                </a:solidFill>
              </a:rPr>
              <a:t>Соколинка</a:t>
            </a:r>
            <a:r>
              <a:rPr lang="ru-RU" sz="2400" dirty="0" smtClean="0">
                <a:solidFill>
                  <a:schemeClr val="bg1"/>
                </a:solidFill>
              </a:rPr>
              <a:t>» выделено помещение для организации нового филиала Досугового центра. По итогам работы в 2021 году получены все необходимые разрешающие документы для открытия нового и организованного по самым современным стандартам  филиала. В настоящий момент получено положительное заключение заключение </a:t>
            </a:r>
            <a:r>
              <a:rPr lang="ru-RU" sz="2400" dirty="0" err="1" smtClean="0">
                <a:solidFill>
                  <a:schemeClr val="bg1"/>
                </a:solidFill>
              </a:rPr>
              <a:t>Мосгосэкспертизы</a:t>
            </a:r>
            <a:r>
              <a:rPr lang="ru-RU" sz="2400" dirty="0" smtClean="0">
                <a:solidFill>
                  <a:schemeClr val="bg1"/>
                </a:solidFill>
              </a:rPr>
              <a:t> на проектную документацию. В 2022 году при наличии финансирования будет произведен капитальный ремонт данного помещения. Представляем Вам планируемый формат центра.</a:t>
            </a:r>
            <a:endParaRPr lang="ru-RU" sz="2400" dirty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WhatsApp Image 2020-12-09 at 19.47">
            <a:extLst>
              <a:ext uri="{FF2B5EF4-FFF2-40B4-BE49-F238E27FC236}">
                <a16:creationId xmlns="" xmlns:a16="http://schemas.microsoft.com/office/drawing/2014/main" id="{B6C92786-509B-4DED-9AFA-424C6E6F776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816" y="5300994"/>
            <a:ext cx="4320000" cy="33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WhatsApp Image 2020-12-09 at 19.47">
            <a:extLst>
              <a:ext uri="{FF2B5EF4-FFF2-40B4-BE49-F238E27FC236}">
                <a16:creationId xmlns="" xmlns:a16="http://schemas.microsoft.com/office/drawing/2014/main" id="{E2D2C3E6-82E4-4FFC-BC08-DE1F18D7349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2167" y="5300994"/>
            <a:ext cx="4374868" cy="33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WhatsApp Image 2020-12-09 at 19.47">
            <a:extLst>
              <a:ext uri="{FF2B5EF4-FFF2-40B4-BE49-F238E27FC236}">
                <a16:creationId xmlns="" xmlns:a16="http://schemas.microsoft.com/office/drawing/2014/main" id="{3C3500F1-08AB-4DF0-8C72-ECF4E0C7F60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77247" y="5300994"/>
            <a:ext cx="4320000" cy="331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54165345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alpha val="41000"/>
                <a:lumMod val="38000"/>
                <a:lumOff val="62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F553FFD-0B50-42DD-BA6C-1F54ACDFCCE5}"/>
              </a:ext>
            </a:extLst>
          </p:cNvPr>
          <p:cNvSpPr txBox="1"/>
          <p:nvPr/>
        </p:nvSpPr>
        <p:spPr>
          <a:xfrm>
            <a:off x="936029" y="294934"/>
            <a:ext cx="13361218" cy="162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99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помещения </a:t>
            </a:r>
            <a:r>
              <a:rPr lang="ru-RU" sz="499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Щербаковская</a:t>
            </a:r>
            <a:r>
              <a:rPr lang="ru-RU" sz="499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д.26.</a:t>
            </a:r>
            <a:endParaRPr lang="ru-RU" sz="499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9AAAF5-EBAC-4731-9AF2-34FBAC3F4BC2}"/>
              </a:ext>
            </a:extLst>
          </p:cNvPr>
          <p:cNvSpPr txBox="1"/>
          <p:nvPr/>
        </p:nvSpPr>
        <p:spPr>
          <a:xfrm>
            <a:off x="595816" y="2245802"/>
            <a:ext cx="140416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В </a:t>
            </a:r>
            <a:r>
              <a:rPr lang="ru-RU" sz="2400" dirty="0">
                <a:solidFill>
                  <a:schemeClr val="bg1"/>
                </a:solidFill>
              </a:rPr>
              <a:t>рамках размещения </a:t>
            </a:r>
            <a:r>
              <a:rPr lang="ru-RU" sz="2400" dirty="0" smtClean="0">
                <a:solidFill>
                  <a:schemeClr val="bg1"/>
                </a:solidFill>
              </a:rPr>
              <a:t>РОО </a:t>
            </a:r>
            <a:r>
              <a:rPr lang="ru-RU" sz="2400" dirty="0">
                <a:solidFill>
                  <a:schemeClr val="bg1"/>
                </a:solidFill>
              </a:rPr>
              <a:t>«Дом Молодежи Сокольники» в помещении по </a:t>
            </a:r>
            <a:r>
              <a:rPr lang="ru-RU" sz="2400" dirty="0" smtClean="0">
                <a:solidFill>
                  <a:schemeClr val="bg1"/>
                </a:solidFill>
              </a:rPr>
              <a:t>адресу ул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Щербаковская</a:t>
            </a:r>
            <a:r>
              <a:rPr lang="ru-RU" sz="2400" dirty="0">
                <a:solidFill>
                  <a:schemeClr val="bg1"/>
                </a:solidFill>
              </a:rPr>
              <a:t>, д. </a:t>
            </a:r>
            <a:r>
              <a:rPr lang="ru-RU" sz="2400" dirty="0" smtClean="0">
                <a:solidFill>
                  <a:schemeClr val="bg1"/>
                </a:solidFill>
              </a:rPr>
              <a:t>26, ГБУ ДЦ «</a:t>
            </a:r>
            <a:r>
              <a:rPr lang="ru-RU" sz="2400" dirty="0" err="1" smtClean="0">
                <a:solidFill>
                  <a:schemeClr val="bg1"/>
                </a:solidFill>
              </a:rPr>
              <a:t>Соколинка</a:t>
            </a:r>
            <a:r>
              <a:rPr lang="ru-RU" sz="2400" dirty="0" smtClean="0">
                <a:solidFill>
                  <a:schemeClr val="bg1"/>
                </a:solidFill>
              </a:rPr>
              <a:t>» выделено помещение для организации нового филиала Досугового центра. По итогам работы в 2021 году получены все необходимые разрешающие документы для открытия нового и организованного по самым современным стандартам  филиала. В настоящий момент получено положительное заключение заключение </a:t>
            </a:r>
            <a:r>
              <a:rPr lang="ru-RU" sz="2400" dirty="0" err="1" smtClean="0">
                <a:solidFill>
                  <a:schemeClr val="bg1"/>
                </a:solidFill>
              </a:rPr>
              <a:t>Мосгосэкспертизы</a:t>
            </a:r>
            <a:r>
              <a:rPr lang="ru-RU" sz="2400" dirty="0" smtClean="0">
                <a:solidFill>
                  <a:schemeClr val="bg1"/>
                </a:solidFill>
              </a:rPr>
              <a:t> на проектную документацию. В 2022 году при наличии финансирования будет произведен капитальный ремонт данного помещения. Представляем Вам планируемый формат центра.</a:t>
            </a:r>
            <a:endParaRPr lang="ru-RU" sz="2400" dirty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WhatsApp Image 2020-12-09 at 19.47">
            <a:extLst>
              <a:ext uri="{FF2B5EF4-FFF2-40B4-BE49-F238E27FC236}">
                <a16:creationId xmlns="" xmlns:a16="http://schemas.microsoft.com/office/drawing/2014/main" id="{B6C92786-509B-4DED-9AFA-424C6E6F776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816" y="5300994"/>
            <a:ext cx="4320000" cy="33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WhatsApp Image 2020-12-09 at 19.47">
            <a:extLst>
              <a:ext uri="{FF2B5EF4-FFF2-40B4-BE49-F238E27FC236}">
                <a16:creationId xmlns="" xmlns:a16="http://schemas.microsoft.com/office/drawing/2014/main" id="{E2D2C3E6-82E4-4FFC-BC08-DE1F18D7349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2167" y="5300994"/>
            <a:ext cx="4374868" cy="33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WhatsApp Image 2020-12-09 at 19.47">
            <a:extLst>
              <a:ext uri="{FF2B5EF4-FFF2-40B4-BE49-F238E27FC236}">
                <a16:creationId xmlns="" xmlns:a16="http://schemas.microsoft.com/office/drawing/2014/main" id="{3C3500F1-08AB-4DF0-8C72-ECF4E0C7F60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77247" y="5300994"/>
            <a:ext cx="4320000" cy="331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543299032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alpha val="20000"/>
                <a:lumMod val="77000"/>
                <a:lumOff val="23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/>
          </p:cNvSpPr>
          <p:nvPr/>
        </p:nvSpPr>
        <p:spPr bwMode="auto">
          <a:xfrm>
            <a:off x="1500782" y="294565"/>
            <a:ext cx="12911290" cy="146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990" b="1" dirty="0">
                <a:solidFill>
                  <a:schemeClr val="bg2">
                    <a:lumMod val="50000"/>
                  </a:schemeClr>
                </a:solidFill>
              </a:rPr>
              <a:t>Информирование населения</a:t>
            </a: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2173452" y="2315164"/>
            <a:ext cx="10586937" cy="5852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34684" indent="-534684">
              <a:spcBef>
                <a:spcPct val="0"/>
              </a:spcBef>
            </a:pPr>
            <a:r>
              <a:rPr lang="ru-RU" altLang="ru-RU" sz="3119" dirty="0"/>
              <a:t>Соц. сети учреждения </a:t>
            </a:r>
            <a:r>
              <a:rPr lang="en-US" altLang="ru-RU" sz="3119" dirty="0"/>
              <a:t>FB</a:t>
            </a:r>
            <a:r>
              <a:rPr lang="ru-RU" altLang="ru-RU" sz="3119" dirty="0"/>
              <a:t>, </a:t>
            </a:r>
            <a:r>
              <a:rPr lang="en-US" altLang="ru-RU" sz="3119" dirty="0"/>
              <a:t>VK</a:t>
            </a:r>
            <a:r>
              <a:rPr lang="ru-RU" altLang="ru-RU" sz="3119" dirty="0"/>
              <a:t>, </a:t>
            </a:r>
            <a:r>
              <a:rPr lang="en-US" altLang="ru-RU" sz="3119" dirty="0" err="1"/>
              <a:t>Instagramm</a:t>
            </a:r>
            <a:endParaRPr lang="en-US" altLang="ru-RU" sz="3119" dirty="0"/>
          </a:p>
          <a:p>
            <a:pPr marL="534684" indent="-534684">
              <a:spcBef>
                <a:spcPct val="0"/>
              </a:spcBef>
            </a:pPr>
            <a:r>
              <a:rPr lang="ru-RU" altLang="ru-RU" sz="3119" dirty="0"/>
              <a:t>Районная </a:t>
            </a:r>
            <a:r>
              <a:rPr lang="ru-RU" altLang="ru-RU" sz="3119" dirty="0" err="1"/>
              <a:t>соц.сеть</a:t>
            </a:r>
            <a:r>
              <a:rPr lang="ru-RU" altLang="ru-RU" sz="3119" dirty="0"/>
              <a:t>  </a:t>
            </a:r>
            <a:endParaRPr lang="ru-RU" altLang="ru-RU" sz="3119" dirty="0" smtClean="0"/>
          </a:p>
          <a:p>
            <a:pPr marL="534684" indent="-534684">
              <a:spcBef>
                <a:spcPct val="0"/>
              </a:spcBef>
            </a:pPr>
            <a:r>
              <a:rPr lang="ru-RU" altLang="ru-RU" sz="3119" dirty="0" smtClean="0"/>
              <a:t>Сайт </a:t>
            </a:r>
            <a:r>
              <a:rPr lang="ru-RU" altLang="ru-RU" sz="3119" dirty="0"/>
              <a:t>учреждения </a:t>
            </a:r>
          </a:p>
          <a:p>
            <a:pPr marL="534684" indent="-534684">
              <a:spcBef>
                <a:spcPct val="0"/>
              </a:spcBef>
            </a:pPr>
            <a:r>
              <a:rPr lang="ru-RU" altLang="ru-RU" sz="3119" dirty="0"/>
              <a:t>Сайт управы </a:t>
            </a:r>
          </a:p>
          <a:p>
            <a:pPr marL="534684" indent="-534684">
              <a:spcBef>
                <a:spcPct val="0"/>
              </a:spcBef>
            </a:pPr>
            <a:r>
              <a:rPr lang="ru-RU" altLang="ru-RU" sz="3119" dirty="0"/>
              <a:t>Сайт префектуры</a:t>
            </a:r>
          </a:p>
          <a:p>
            <a:pPr marL="534684" indent="-534684">
              <a:spcBef>
                <a:spcPct val="0"/>
              </a:spcBef>
            </a:pPr>
            <a:r>
              <a:rPr lang="ru-RU" altLang="ru-RU" sz="3119" dirty="0"/>
              <a:t>Личные посты преподавателей в </a:t>
            </a:r>
            <a:r>
              <a:rPr lang="ru-RU" altLang="ru-RU" sz="3119" dirty="0" err="1"/>
              <a:t>соц.сетях</a:t>
            </a:r>
            <a:endParaRPr lang="ru-RU" altLang="ru-RU" sz="3119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3119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119" dirty="0"/>
              <a:t>Информирование: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3119" dirty="0"/>
              <a:t>на досках объявлений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3119" dirty="0"/>
              <a:t> при помощи соц. сетей </a:t>
            </a:r>
            <a:r>
              <a:rPr lang="ru-RU" altLang="ru-RU" sz="3119" dirty="0" smtClean="0"/>
              <a:t>ДЦ «</a:t>
            </a:r>
            <a:r>
              <a:rPr lang="ru-RU" altLang="ru-RU" sz="3119" dirty="0" err="1" smtClean="0"/>
              <a:t>Соколинка</a:t>
            </a:r>
            <a:r>
              <a:rPr lang="ru-RU" altLang="ru-RU" sz="3119" dirty="0" smtClean="0"/>
              <a:t>»</a:t>
            </a:r>
            <a:endParaRPr lang="ru-RU" altLang="ru-RU" sz="3119" dirty="0"/>
          </a:p>
          <a:p>
            <a:pPr eaLnBrk="1" hangingPunct="1">
              <a:spcBef>
                <a:spcPct val="0"/>
              </a:spcBef>
            </a:pPr>
            <a:r>
              <a:rPr lang="ru-RU" altLang="ru-RU" sz="3119" dirty="0"/>
              <a:t>сеть Яндекс район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3119" dirty="0" err="1"/>
              <a:t>флаерно</a:t>
            </a:r>
            <a:r>
              <a:rPr lang="ru-RU" altLang="ru-RU" sz="3119" dirty="0"/>
              <a:t>-купонная сетка при проведение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xmlns="" val="131791148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9724267"/>
              </p:ext>
            </p:extLst>
          </p:nvPr>
        </p:nvGraphicFramePr>
        <p:xfrm>
          <a:off x="369793" y="1797210"/>
          <a:ext cx="14428695" cy="14522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9390"/>
                <a:gridCol w="3388172"/>
                <a:gridCol w="2895875"/>
                <a:gridCol w="2113990"/>
                <a:gridCol w="2497692"/>
                <a:gridCol w="2403576"/>
              </a:tblGrid>
              <a:tr h="14522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№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Наименование мероприятия (указать, в рамках какой программы реализовано, или какой дате посвящено)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Мероприятия проводимые в рамках: выполнения государственного задания (ГЗ), внебюджетной деятельности учреждения (В), по иным основаниям (И)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Дата и время проведения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Место проведения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Количество участников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92121773"/>
              </p:ext>
            </p:extLst>
          </p:nvPr>
        </p:nvGraphicFramePr>
        <p:xfrm>
          <a:off x="369793" y="3249491"/>
          <a:ext cx="14428697" cy="45901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9390"/>
                <a:gridCol w="3388173"/>
                <a:gridCol w="2895876"/>
                <a:gridCol w="2113989"/>
                <a:gridCol w="2497692"/>
                <a:gridCol w="2403577"/>
              </a:tblGrid>
              <a:tr h="483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Праздничный концерт, посвященный Дню Матери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26 ноября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5-я ул. Соколиной горы, д. 14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75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9663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Мастер-класс, посвященный Дню заказов подарков и написания писем Деду Морозу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 декабря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пр-т Буденного, д. 29/1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9663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Концерт, посвященный 80-й годовщине начала контрнаступления в Битве за Москву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7 декабря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Щербаковская, д. 54 (библиотека)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150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2079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Открытый конкурс песен и стихотворений, посвященный предстоящему празднованию Нового 2021 года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10-20 декабря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Посредством социальных сетей, сайта учреждения и онлайн-платформ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150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83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"Новогодняя Елка"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23 декабря 17:00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Измайловское шоссе, д. 60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290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83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Добрососедская Ёлка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29 декабря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Щербаковская, д. 54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260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7" name="Заголовок 2"/>
          <p:cNvSpPr txBox="1">
            <a:spLocks/>
          </p:cNvSpPr>
          <p:nvPr/>
        </p:nvSpPr>
        <p:spPr>
          <a:xfrm>
            <a:off x="2965564" y="107853"/>
            <a:ext cx="9237151" cy="19533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712912" rtl="0" eaLnBrk="1" latinLnBrk="0" hangingPunct="1">
              <a:spcBef>
                <a:spcPct val="0"/>
              </a:spcBef>
              <a:buNone/>
              <a:defRPr sz="499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</a:rPr>
              <a:t>Досуговые мероприятия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256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24821" y="67235"/>
            <a:ext cx="9318637" cy="195332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Спортивные мероприятия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9724267"/>
              </p:ext>
            </p:extLst>
          </p:nvPr>
        </p:nvGraphicFramePr>
        <p:xfrm>
          <a:off x="369793" y="1797210"/>
          <a:ext cx="14428695" cy="14522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9390"/>
                <a:gridCol w="3388172"/>
                <a:gridCol w="2895875"/>
                <a:gridCol w="2113990"/>
                <a:gridCol w="2497692"/>
                <a:gridCol w="2403576"/>
              </a:tblGrid>
              <a:tr h="14522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№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Наименование мероприятия (указать, в рамках какой программы реализовано, или какой дате посвящено)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Мероприятия проводимые в рамках: выполнения государственного задания (ГЗ), внебюджетной деятельности учреждения (В), по иным основаниям (И)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Дата и время проведения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Место проведения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Количество участников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71315416"/>
              </p:ext>
            </p:extLst>
          </p:nvPr>
        </p:nvGraphicFramePr>
        <p:xfrm>
          <a:off x="369793" y="3249491"/>
          <a:ext cx="14428695" cy="69971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9390"/>
                <a:gridCol w="3388173"/>
                <a:gridCol w="2895876"/>
                <a:gridCol w="2113989"/>
                <a:gridCol w="2497691"/>
                <a:gridCol w="2403576"/>
              </a:tblGrid>
              <a:tr h="8746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Онлайн тренировка по ОФП "Снова в тонусе"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11 января 14:00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Посредством социальных сетей, сайта учреждения и онлайн-платформ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70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8746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Оздоровительная гимнастика в формате онлайн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12 января 08:30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Посредством социальных сетей, сайта учреждения и онлайн-платформ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50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8746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Открытый мастер-класс по Зумбе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14 января 12:00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Посредством социальных сетей, сайта учреждения и онлайн-платформ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8746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Соревнования в онлайн-формате хореографической студии "Движение"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19 января 17:00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Посредством социальных сетей, сайта учреждения и онлайн-платформ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8746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Серия Мастер-классов по оздоровительной гимнастике "Здорово жить!"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19-22 января 08:30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Посредством социальных сетей, сайта учреждения и онлайн-платформ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373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Первенство по хоккею "Соколинка"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25 января 18.00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Уткина,41Б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60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373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Первенство по хоккею «Соколинка»</a:t>
                      </a:r>
                      <a:endParaRPr lang="ru-RU" sz="1400" b="0" i="0" u="none" strike="noStrike">
                        <a:solidFill>
                          <a:srgbClr val="292C3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01 февраля 18:00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Уткина, 41Б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60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373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Турнир по шахматам памяти Шумовцова</a:t>
                      </a:r>
                      <a:endParaRPr lang="ru-RU" sz="1400" b="0" i="0" u="none" strike="noStrike">
                        <a:solidFill>
                          <a:srgbClr val="292C3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03 февраля 15:30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8-я ул.Соколиной горы, д.20 корп.1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8746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Мастер-класс по скандинавской ходьбе "В здоров теле здоровый дух"</a:t>
                      </a:r>
                      <a:endParaRPr lang="ru-RU" sz="1400" b="0" i="0" u="none" strike="noStrike">
                        <a:solidFill>
                          <a:srgbClr val="292C3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08 февраля 15:00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8-я ул.Соколиной горы, д.20 корп.1</a:t>
                      </a:r>
                      <a:br>
                        <a:rPr lang="ru-RU" sz="1400" u="none" strike="noStrike">
                          <a:effectLst/>
                        </a:rPr>
                      </a:br>
                      <a:r>
                        <a:rPr lang="ru-RU" sz="1400" u="none" strike="noStrike">
                          <a:effectLst/>
                        </a:rPr>
                        <a:t>(дворовая площадка)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373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Первенство по хоккею «</a:t>
                      </a:r>
                      <a:r>
                        <a:rPr lang="ru-RU" sz="1400" u="none" strike="noStrike" dirty="0" err="1">
                          <a:effectLst/>
                        </a:rPr>
                        <a:t>Соколинка</a:t>
                      </a:r>
                      <a:r>
                        <a:rPr lang="ru-RU" sz="1400" u="none" strike="noStrike" dirty="0">
                          <a:effectLst/>
                        </a:rPr>
                        <a:t>»</a:t>
                      </a:r>
                      <a:endParaRPr lang="ru-RU" sz="1400" b="0" i="0" u="none" strike="noStrike" dirty="0">
                        <a:solidFill>
                          <a:srgbClr val="292C3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 февраля 18:00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Уткина,41Б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60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5927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90351" y="94406"/>
            <a:ext cx="9587578" cy="195332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Спортивные мероприятия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9724267"/>
              </p:ext>
            </p:extLst>
          </p:nvPr>
        </p:nvGraphicFramePr>
        <p:xfrm>
          <a:off x="369793" y="1797210"/>
          <a:ext cx="14428695" cy="14522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9390"/>
                <a:gridCol w="3388172"/>
                <a:gridCol w="2895875"/>
                <a:gridCol w="2113990"/>
                <a:gridCol w="2497692"/>
                <a:gridCol w="2403576"/>
              </a:tblGrid>
              <a:tr h="14522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№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Наименование мероприятия (указать, в рамках какой программы реализовано, или какой дате посвящено)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Мероприятия проводимые в рамках: выполнения государственного задания (ГЗ), внебюджетной деятельности учреждения (В), по иным основаниям (И)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Дата и время проведения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Место проведения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Количество участников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01953251"/>
              </p:ext>
            </p:extLst>
          </p:nvPr>
        </p:nvGraphicFramePr>
        <p:xfrm>
          <a:off x="369793" y="3249491"/>
          <a:ext cx="14428695" cy="69433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9390"/>
                <a:gridCol w="3388173"/>
                <a:gridCol w="2895876"/>
                <a:gridCol w="2113989"/>
                <a:gridCol w="2497691"/>
                <a:gridCol w="2403576"/>
              </a:tblGrid>
              <a:tr h="495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Мастер класс секции "Грэпплинг"</a:t>
                      </a:r>
                      <a:endParaRPr lang="ru-RU" sz="1400" b="0" i="0" u="none" strike="noStrike">
                        <a:solidFill>
                          <a:srgbClr val="292C3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15 февраля 16:00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Щербаковская, д.54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9919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Месячник спортивно-оборонной работы</a:t>
                      </a:r>
                      <a:endParaRPr lang="ru-RU" sz="1400" b="0" i="0" u="none" strike="noStrike">
                        <a:solidFill>
                          <a:srgbClr val="292C3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15 - 23 февраля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Лечебная, д. 19;</a:t>
                      </a:r>
                      <a:br>
                        <a:rPr lang="ru-RU" sz="1400" u="none" strike="noStrike">
                          <a:effectLst/>
                        </a:rPr>
                      </a:br>
                      <a:r>
                        <a:rPr lang="ru-RU" sz="1400" u="none" strike="noStrike">
                          <a:effectLst/>
                        </a:rPr>
                        <a:t>пр-т Буденного, д. 19;</a:t>
                      </a:r>
                      <a:br>
                        <a:rPr lang="ru-RU" sz="1400" u="none" strike="noStrike">
                          <a:effectLst/>
                        </a:rPr>
                      </a:br>
                      <a:r>
                        <a:rPr lang="ru-RU" sz="1400" u="none" strike="noStrike">
                          <a:effectLst/>
                        </a:rPr>
                        <a:t>ул. Ткацкая, д. 47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120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95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Первенство по хоккею «Соколинка»</a:t>
                      </a:r>
                      <a:endParaRPr lang="ru-RU" sz="1400" b="0" i="0" u="none" strike="noStrike">
                        <a:solidFill>
                          <a:srgbClr val="292C3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17 февраля 18:00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Уткина,41Б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60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7439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Первенство по хоккею «Соколинка», посвященное Дню Защитника Отечества </a:t>
                      </a:r>
                      <a:endParaRPr lang="ru-RU" sz="1400" b="0" i="0" u="none" strike="noStrike">
                        <a:solidFill>
                          <a:srgbClr val="292C3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22 февраля 18:00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Уткина,41Б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60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7439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Турнир по вольной борьбе, посвященный Дню Защитника Отечества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28 февраля 14:00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Уткина,44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70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95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Мастер-класс игры в хоккей</a:t>
                      </a:r>
                      <a:endParaRPr lang="ru-RU" sz="1400" b="0" i="0" u="none" strike="noStrike">
                        <a:solidFill>
                          <a:srgbClr val="292C3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01 марта 18:00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ул.Уткина, 41Б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2398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Турнир по художественной гимнастике "Арабески", посвященный Международному женскому дню 8 марта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02 марта 17:00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пр-т Буденного, д. 29/1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95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Первенство по тхэквондо на кубок главы управы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12 марта 16:00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Уткина, д. 44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95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Первенство по хоккею "Соколинка"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 15 марта 18:00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ул.Уткина, 41Б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7439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Турнир по мини-футболу, посвященный Дню Космонавтики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16 апреля 17:00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Ткацкая, д. 47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90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2764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71886" y="-13447"/>
            <a:ext cx="9224507" cy="195332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Спортивные мероприятия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9724267"/>
              </p:ext>
            </p:extLst>
          </p:nvPr>
        </p:nvGraphicFramePr>
        <p:xfrm>
          <a:off x="369793" y="1797210"/>
          <a:ext cx="14428695" cy="14522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9390"/>
                <a:gridCol w="3388172"/>
                <a:gridCol w="2895875"/>
                <a:gridCol w="2113990"/>
                <a:gridCol w="2497692"/>
                <a:gridCol w="2403576"/>
              </a:tblGrid>
              <a:tr h="14522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№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Наименование мероприятия (указать, в рамках какой программы реализовано, или какой дате посвящено)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Мероприятия проводимые в рамках: выполнения государственного задания (ГЗ), внебюджетной деятельности учреждения (В), по иным основаниям (И)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Дата и время проведения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Место проведения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Количество участников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7073732"/>
              </p:ext>
            </p:extLst>
          </p:nvPr>
        </p:nvGraphicFramePr>
        <p:xfrm>
          <a:off x="369793" y="3249491"/>
          <a:ext cx="14428695" cy="70509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9390"/>
                <a:gridCol w="3388173"/>
                <a:gridCol w="2895876"/>
                <a:gridCol w="2113989"/>
                <a:gridCol w="2497691"/>
                <a:gridCol w="2403576"/>
              </a:tblGrid>
              <a:tr h="8728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Отчетный турнир студии "Движение", посвященный Международному дню культуры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 23 апреля 16:00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Щербаковская, д.54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8728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Отчетный турнир студии художественной гимнастики "Арабески" "Мир!Труд!Май!"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05 мая 17:00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пр-т Буденного, д.29/1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6546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Спортивное состязание по пауэрлифтингу, посвященное Дню Победы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12 мая 18:00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Проспект Буденного, д.39/1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364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Соревнования по шахматам на кубок Борисова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17 мая 15:30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8-я ул.Соколиной горы, д.20 корп.1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6546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Открытый турнир по настольному теннису на кубок "Соколинки"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19 мая 16:00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8-я ул.Соколиной горы, д.20 корп.1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8728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Соревнования по вольной борьбе, посвященные Дню славянской письменности и культуры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23 мая 12:00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ул.Уткина, д. 44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60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364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Турнир по мини-футболу на кубок Главы управы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 25 мая 16:00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Вельяминовская, д.6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80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6546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Открытый концерт хореографической студии "Движение"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/>
                      </a:r>
                      <a:br>
                        <a:rPr lang="ru-RU" sz="1400" u="none" strike="noStrike">
                          <a:effectLst/>
                        </a:rPr>
                      </a:br>
                      <a:r>
                        <a:rPr lang="ru-RU" sz="1400" u="none" strike="noStrike">
                          <a:effectLst/>
                        </a:rPr>
                        <a:t>26 мая 17:00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пр-т Буденного, д. 14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8728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Турнир по дартсу, приуроченный к Международному дню миротворцев ООН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 09 июня 15:00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Мироновская, д. 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722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Футбольный турнир "Спортивная молодежь", посвященный Дню России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 15 июня 16:00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Вельяминовская, д.6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70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3682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96974" y="0"/>
            <a:ext cx="11174331" cy="195332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Спортивные мероприятия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9724267"/>
              </p:ext>
            </p:extLst>
          </p:nvPr>
        </p:nvGraphicFramePr>
        <p:xfrm>
          <a:off x="369793" y="1797210"/>
          <a:ext cx="14428695" cy="14522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9390"/>
                <a:gridCol w="3388172"/>
                <a:gridCol w="2895875"/>
                <a:gridCol w="2113990"/>
                <a:gridCol w="2497692"/>
                <a:gridCol w="2403576"/>
              </a:tblGrid>
              <a:tr h="14522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№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Наименование мероприятия (указать, в рамках какой программы реализовано, или какой дате посвящено)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Мероприятия проводимые в рамках: выполнения государственного задания (ГЗ), внебюджетной деятельности учреждения (В), по иным основаниям (И)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Дата и время проведения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Место проведения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Количество участников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71074506"/>
              </p:ext>
            </p:extLst>
          </p:nvPr>
        </p:nvGraphicFramePr>
        <p:xfrm>
          <a:off x="369793" y="3249491"/>
          <a:ext cx="14428695" cy="71316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9390"/>
                <a:gridCol w="3388173"/>
                <a:gridCol w="2895876"/>
                <a:gridCol w="2113989"/>
                <a:gridCol w="2497691"/>
                <a:gridCol w="2403576"/>
              </a:tblGrid>
              <a:tr h="8313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Спортивные игры, посвященные 80-ой  годовщине начала Великой Отечественной войны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 18 июня 16:00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Вельяминовская, д.6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6884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Турнир по настольному хоккею, посвященный Дню медицинского работника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 21 июня 17:00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5-я ул. Соколиной горы, д. 20, к. 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156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Спортивный турнир "Спорт для всех"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22 июня 12:00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Стадион "Крылья Советов"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039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Турнир по шахматам района Соколиная Гора, посвященный Международному Дню шахмат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12 июля 13:00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Уткина, 41Б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6235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Турнир по футболу "Соколинка", посвященный дню ВДВ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02 августа 14:00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Вельяминовская, д.6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70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6235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Спортивное мероприятие "День физкультурника в Соколиной Горе 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6 августа 12:00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Стадион "Крылья Советов"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150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039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Мастер-класс по Скандинавской ходьбе, приуроченный ко </a:t>
                      </a:r>
                      <a:br>
                        <a:rPr lang="ru-RU" sz="1400" u="none" strike="noStrike">
                          <a:effectLst/>
                        </a:rPr>
                      </a:br>
                      <a:r>
                        <a:rPr lang="ru-RU" sz="1400" u="none" strike="noStrike">
                          <a:effectLst/>
                        </a:rPr>
                        <a:t>Всемирному дню гуманитарной помощи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16 августа 14:00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Измайловский парк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6235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Турнир по шахматам "Ход конём"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23 августа 14:00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Щербаковская, д.54 (дворовая площадка)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156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39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Спортивный праздник "День знаний"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 сентября 15:00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Вельяминовская, д.6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100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8313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40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Кубок Главы управы по мини-футболу, посвященный памяти Севостьянова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6 сентября 14:00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ул. Ткацкая, д.47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80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3494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19379</TotalTime>
  <Words>4740</Words>
  <Application>Microsoft Office PowerPoint</Application>
  <PresentationFormat>Произвольный</PresentationFormat>
  <Paragraphs>913</Paragraphs>
  <Slides>45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Сектор</vt:lpstr>
      <vt:lpstr>Слайд 1</vt:lpstr>
      <vt:lpstr>Мероприятия</vt:lpstr>
      <vt:lpstr>Досуговые мероприятия</vt:lpstr>
      <vt:lpstr>Слайд 4</vt:lpstr>
      <vt:lpstr>Слайд 5</vt:lpstr>
      <vt:lpstr>Спортивные мероприятия</vt:lpstr>
      <vt:lpstr>Спортивные мероприятия</vt:lpstr>
      <vt:lpstr>Спортивные мероприятия</vt:lpstr>
      <vt:lpstr>Спортивные мероприятия</vt:lpstr>
      <vt:lpstr>Спортивные мероприятия</vt:lpstr>
      <vt:lpstr>Спортивные мероприятия</vt:lpstr>
      <vt:lpstr> Мероприятия в рамках социально-воспитательной работы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Восточный административный округ</dc:title>
  <dc:creator>Куревлева С.А.</dc:creator>
  <cp:lastModifiedBy>1</cp:lastModifiedBy>
  <cp:revision>1606</cp:revision>
  <cp:lastPrinted>2019-09-26T11:54:00Z</cp:lastPrinted>
  <dcterms:created xsi:type="dcterms:W3CDTF">2018-06-15T14:13:11Z</dcterms:created>
  <dcterms:modified xsi:type="dcterms:W3CDTF">2022-04-19T10:51:35Z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2018-06-13T00:00:00Z</vt:filetime>
  </property>
  <property fmtid="{D5CDD505-2E9C-101B-9397-08002B2CF9AE}" pid="3" name="Creator">
    <vt:lpwstr>Adobe InDesign CC 13.1 (Windows)</vt:lpwstr>
  </property>
  <property fmtid="{D5CDD505-2E9C-101B-9397-08002B2CF9AE}" pid="4" name="LastSaved">
    <vt:filetime>2018-06-15T00:00:00Z</vt:filetime>
  </property>
</Properties>
</file>