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7" r:id="rId2"/>
    <p:sldId id="292" r:id="rId3"/>
    <p:sldId id="297" r:id="rId4"/>
    <p:sldId id="260" r:id="rId5"/>
    <p:sldId id="261" r:id="rId6"/>
    <p:sldId id="307" r:id="rId7"/>
    <p:sldId id="308" r:id="rId8"/>
    <p:sldId id="309" r:id="rId9"/>
    <p:sldId id="329" r:id="rId10"/>
    <p:sldId id="311" r:id="rId11"/>
    <p:sldId id="328" r:id="rId12"/>
    <p:sldId id="318" r:id="rId13"/>
    <p:sldId id="320" r:id="rId14"/>
    <p:sldId id="321" r:id="rId15"/>
    <p:sldId id="282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91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3271030183727039"/>
          <c:y val="4.3012146119625311E-2"/>
          <c:w val="0.85270636482939632"/>
          <c:h val="0.8045199078587298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76200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3613</a:t>
                    </a:r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08-42C7-8053-776E69CDEA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3700</a:t>
                    </a:r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08-42C7-8053-776E69CDEA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4016</a:t>
                    </a:r>
                    <a:endParaRPr lang="en-US" dirty="0"/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08-42C7-8053-776E69CDEA12}"/>
                </c:ext>
              </c:extLst>
            </c:dLbl>
            <c:dLbl>
              <c:idx val="3"/>
              <c:layout>
                <c:manualLayout>
                  <c:x val="-7.0312500000000028E-2"/>
                  <c:y val="-0.1019046817860165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4132</a:t>
                    </a:r>
                  </a:p>
                </c:rich>
              </c:tx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08-42C7-8053-776E69CDEA1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4773</a:t>
                    </a:r>
                    <a:endParaRPr lang="en-US" dirty="0"/>
                  </a:p>
                </c:rich>
              </c:tx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08-42C7-8053-776E69CDEA12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3613</c:v>
                </c:pt>
                <c:pt idx="1">
                  <c:v>3700</c:v>
                </c:pt>
                <c:pt idx="2">
                  <c:v>4016</c:v>
                </c:pt>
                <c:pt idx="3">
                  <c:v>4132</c:v>
                </c:pt>
                <c:pt idx="4">
                  <c:v>4773</c:v>
                </c:pt>
                <c:pt idx="5">
                  <c:v>4850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808-42C7-8053-776E69CDEA12}"/>
            </c:ext>
          </c:extLst>
        </c:ser>
        <c:dLbls>
          <c:showVal val="1"/>
        </c:dLbls>
        <c:marker val="1"/>
        <c:axId val="96137600"/>
        <c:axId val="104220544"/>
      </c:lineChart>
      <c:catAx>
        <c:axId val="96137600"/>
        <c:scaling>
          <c:orientation val="minMax"/>
        </c:scaling>
        <c:axPos val="b"/>
        <c:majorGridlines/>
        <c:numFmt formatCode="General" sourceLinked="1"/>
        <c:tickLblPos val="nextTo"/>
        <c:crossAx val="104220544"/>
        <c:crosses val="autoZero"/>
        <c:auto val="1"/>
        <c:lblAlgn val="ctr"/>
        <c:lblOffset val="100"/>
      </c:catAx>
      <c:valAx>
        <c:axId val="104220544"/>
        <c:scaling>
          <c:orientation val="minMax"/>
          <c:min val="3000"/>
        </c:scaling>
        <c:axPos val="l"/>
        <c:numFmt formatCode="General" sourceLinked="1"/>
        <c:tickLblPos val="low"/>
        <c:crossAx val="961376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>
          <a:solidFill>
            <a:schemeClr val="accent1">
              <a:lumMod val="7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9E08D-376A-4449-BA75-8F8C2BBD2D40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552"/>
            <a:ext cx="5438140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1259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1259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4F0FE-6D5E-4613-AC67-807E33EF61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070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7FA9B2-E47E-46D3-B880-14F6FEA578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95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080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749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9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836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362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53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23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2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52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394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98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107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53650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b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</a:t>
            </a:r>
            <a: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«Соколиная гора» </a:t>
            </a:r>
            <a:b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</a:t>
            </a: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ТЦСО «Сокольники» </a:t>
            </a:r>
            <a:b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в 2021 году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/>
                </a:solidFill>
              </a:rPr>
              <a:t/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5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00226"/>
            <a:ext cx="8784976" cy="432048"/>
          </a:xfrm>
        </p:spPr>
        <p:txBody>
          <a:bodyPr>
            <a:normAutofit fontScale="90000"/>
          </a:bodyPr>
          <a:lstStyle/>
          <a:p>
            <a:pPr algn="l"/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социальных коммуникаций и активного долголетия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7486" y="476672"/>
            <a:ext cx="87054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indent="541338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kumimoji="0" lang="ru-RU" sz="12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проживает </a:t>
            </a:r>
            <a:r>
              <a:rPr kumimoji="0" lang="ru-RU" sz="1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21687 </a:t>
            </a:r>
            <a:r>
              <a:rPr kumimoji="0" lang="ru-RU" sz="12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пенсионеров</a:t>
            </a:r>
            <a:r>
              <a:rPr kumimoji="0" lang="ru-RU" sz="12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12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из них участниками проекта являются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3986</a:t>
            </a:r>
            <a:r>
              <a:rPr kumimoji="0" lang="ru-RU" sz="1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чел. (</a:t>
            </a:r>
            <a:r>
              <a:rPr kumimoji="0" lang="ru-RU" sz="1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18,3 %).</a:t>
            </a:r>
          </a:p>
          <a:p>
            <a:pPr marR="0" lvl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-24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организаций-участников проекта;</a:t>
            </a:r>
            <a:b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площадок для занятий в районе;</a:t>
            </a:r>
            <a:b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для занятий по различным направлениям;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распространением COVID-19, проведение занятий проекта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помещении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 приостановлены. </a:t>
            </a:r>
            <a:b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 данный момент досуговые занятия проводятся в формате онлайн, организованы занятия в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на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свежем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воздухе занятия проходят в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группах.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ED53947-2396-4DAC-8D2B-AA37779BBAE4}"/>
              </a:ext>
            </a:extLst>
          </p:cNvPr>
          <p:cNvSpPr txBox="1">
            <a:spLocks/>
          </p:cNvSpPr>
          <p:nvPr/>
        </p:nvSpPr>
        <p:spPr>
          <a:xfrm>
            <a:off x="317486" y="1761411"/>
            <a:ext cx="8493197" cy="379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- поставщики в районе Соколиная гора проекта «Московское долголетие»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12996E27-7792-4D63-B98B-192CFF3DE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9399418"/>
              </p:ext>
            </p:extLst>
          </p:nvPr>
        </p:nvGraphicFramePr>
        <p:xfrm>
          <a:off x="467544" y="2143625"/>
          <a:ext cx="8280920" cy="1767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96051521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1479817086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177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ГБОУ Школа № </a:t>
                      </a:r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1362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</a:t>
                      </a:r>
                      <a:r>
                        <a:rPr lang="ru-RU" sz="120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МОЦВС Москомспорта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Мурашова О.Ю.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3405403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ГБПОУ КИГМ № 23</a:t>
                      </a: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«МССУОР №3» Москомспорта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Лукин В.В.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37846010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ГБУЗ  </a:t>
                      </a:r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 ДЗМ»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«Волна жизни»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Эдис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Н.Э.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83608022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ГБУ "Досуговый центр </a:t>
                      </a:r>
                      <a:r>
                        <a:rPr lang="ru-RU" sz="120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Соколинка</a:t>
                      </a:r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Соколова О.Л</a:t>
                      </a:r>
                      <a:r>
                        <a:rPr lang="ru-RU" sz="120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Муравьева И.В.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7784402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ГАОУ</a:t>
                      </a:r>
                      <a:r>
                        <a:rPr lang="ru-RU" sz="12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ДПО МЦКО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ФГБУВО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«Московский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политех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</a:t>
                      </a:r>
                      <a:r>
                        <a:rPr lang="ru-RU" sz="1200" b="0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Вардазарян</a:t>
                      </a: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К.В.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5057884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ГБОУ</a:t>
                      </a:r>
                      <a:r>
                        <a:rPr lang="ru-RU" sz="12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200" u="none" strike="noStrike" kern="1200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ДТДиМ</a:t>
                      </a:r>
                      <a:r>
                        <a:rPr lang="ru-RU" sz="12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«Восточный»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ГППЦ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Донм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РОО «ЦПФС «Единение»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10931548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ИП </a:t>
                      </a:r>
                      <a:r>
                        <a:rPr lang="ru-RU" sz="120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Просекова</a:t>
                      </a:r>
                      <a:r>
                        <a:rPr lang="ru-RU" sz="12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Н.Г.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«Аукционный дом»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7979239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Школа № </a:t>
                      </a:r>
                      <a:r>
                        <a:rPr lang="ru-RU" sz="120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</a:t>
                      </a:r>
                      <a:r>
                        <a:rPr lang="ru-RU" sz="120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Панчехина</a:t>
                      </a:r>
                      <a:r>
                        <a:rPr lang="ru-RU" sz="120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9313922"/>
                  </a:ext>
                </a:extLst>
              </a:tr>
              <a:tr h="19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 Школа № </a:t>
                      </a:r>
                      <a:r>
                        <a:rPr lang="ru-RU" sz="120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ИП </a:t>
                      </a:r>
                      <a:r>
                        <a:rPr lang="ru-RU" sz="12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Артемова</a:t>
                      </a:r>
                      <a:r>
                        <a:rPr lang="ru-RU" sz="12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Ю.С.</a:t>
                      </a:r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200" u="none" strike="noStrike" kern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64611627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xmlns="" id="{6FBE2322-25C3-4977-BFD6-025EB7BC4704}"/>
              </a:ext>
            </a:extLst>
          </p:cNvPr>
          <p:cNvSpPr txBox="1">
            <a:spLocks/>
          </p:cNvSpPr>
          <p:nvPr/>
        </p:nvSpPr>
        <p:spPr>
          <a:xfrm>
            <a:off x="3131840" y="3911411"/>
            <a:ext cx="2952328" cy="43204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активностей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3A670ACE-476D-484E-AA0A-3A946BBDB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0758845"/>
              </p:ext>
            </p:extLst>
          </p:nvPr>
        </p:nvGraphicFramePr>
        <p:xfrm>
          <a:off x="467544" y="4249757"/>
          <a:ext cx="8635997" cy="1995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xmlns="" val="1061118577"/>
                    </a:ext>
                  </a:extLst>
                </a:gridCol>
                <a:gridCol w="4243509">
                  <a:extLst>
                    <a:ext uri="{9D8B030D-6E8A-4147-A177-3AD203B41FA5}">
                      <a16:colId xmlns:a16="http://schemas.microsoft.com/office/drawing/2014/main" xmlns="" val="3934161552"/>
                    </a:ext>
                  </a:extLst>
                </a:gridCol>
              </a:tblGrid>
              <a:tr h="25936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Скандинавская ходьба</a:t>
                      </a:r>
                      <a:endParaRPr lang="ru-RU" sz="1200" b="0" i="0" u="none" strike="noStrike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</a:t>
                      </a:r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Психология</a:t>
                      </a:r>
                      <a:r>
                        <a:rPr lang="ru-RU" sz="1200" b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коммуникации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4359081"/>
                  </a:ext>
                </a:extLst>
              </a:tr>
              <a:tr h="19572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Спортивные игры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Художественно-прикладное творчество</a:t>
                      </a:r>
                      <a:endParaRPr lang="ru-RU" sz="1200" b="0" i="0" u="none" strike="noStrike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323051"/>
                  </a:ext>
                </a:extLst>
              </a:tr>
              <a:tr h="1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</a:t>
                      </a:r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Гимнастика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ОФП</a:t>
                      </a: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1523098"/>
                  </a:ext>
                </a:extLst>
              </a:tr>
              <a:tr h="1780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Информационные технологии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41679680"/>
                  </a:ext>
                </a:extLst>
              </a:tr>
              <a:tr h="1283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Здорово жить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4781528"/>
                  </a:ext>
                </a:extLst>
              </a:tr>
              <a:tr h="1267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</a:t>
                      </a:r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15736297"/>
                  </a:ext>
                </a:extLst>
              </a:tr>
              <a:tr h="108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Танцы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0681473"/>
                  </a:ext>
                </a:extLst>
              </a:tr>
              <a:tr h="193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Иностранные языки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09204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История</a:t>
                      </a:r>
                      <a:r>
                        <a:rPr lang="ru-RU" sz="1200" b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9729449"/>
                  </a:ext>
                </a:extLst>
              </a:tr>
              <a:tr h="143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Красота и стиль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368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970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76672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2" lvl="0" algn="ctr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района Соколиная гора о вакцинации</a:t>
            </a:r>
          </a:p>
          <a:p>
            <a:pPr marL="265112" lvl="0">
              <a:defRPr/>
            </a:pPr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2" lvl="0" algn="just"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 проинформировано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вакцинации 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телефонных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обзвонов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обходов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9365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записано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вакцинацию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1907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</a:t>
            </a:r>
            <a:r>
              <a:rPr lang="ru-RU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вакцинировались</a:t>
            </a:r>
            <a:r>
              <a:rPr lang="ru-RU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1490 человек.</a:t>
            </a:r>
          </a:p>
          <a:p>
            <a:pPr marL="265112" lvl="0" algn="just"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317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получателей социальных услуг в форме социального обслуживания на дому вакцинировались,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уже прошли ревакцинацию.</a:t>
            </a:r>
          </a:p>
          <a:p>
            <a:pPr marL="265112" lvl="0" algn="just"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Вакцинировавшимся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ревакцинировавшимся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новой коронавирусной инфекции гражданам старшего поколения  для поддержания самочувствия и личного ухода выдано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1731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подарочный набор «С заботой о здоровье» (измеритель артериального давления и частоты пульса,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ульсоксиметр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напалечный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портативный, БАД Омега-3, витамин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D3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зубная щетка, зубная паста, набор косметики для ухода за кожей,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таблетница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7 дней, гель антибактериальный, маска медицинская трехслойная).</a:t>
            </a:r>
          </a:p>
          <a:p>
            <a:pPr marL="265112" lvl="0" algn="just"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Оказано содействие в оформлении компенсационных выплат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10 000 рублей взамен получения подарочного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набора для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2394 чел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2" lvl="0" algn="just"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Документы, необходимые для оформления: сертификат из учреждения здравоохранения, справка о проведенных профилактических прививках против новой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инфекции, копия паспорта, банковские реквизиты.</a:t>
            </a:r>
          </a:p>
          <a:p>
            <a:pPr marL="265112" lvl="0" algn="just"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Заявление на оформление компенсационной выплаты подается в филиал «Соколиная гора» ГБУ ТЦСО «Сокольники», денежные выплаты осуществляет ОСЗН района Соколиная гора.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4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5" cy="2880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приносящей доход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381848461"/>
              </p:ext>
            </p:extLst>
          </p:nvPr>
        </p:nvGraphicFramePr>
        <p:xfrm>
          <a:off x="179512" y="531602"/>
          <a:ext cx="8928992" cy="1744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34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Достижения</a:t>
                      </a:r>
                    </a:p>
                  </a:txBody>
                  <a:tcPr marL="3756" marR="3756" marT="37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Недостатки </a:t>
                      </a:r>
                    </a:p>
                  </a:txBody>
                  <a:tcPr marL="3756" marR="3756" marT="3756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Получение дополнительного дохода на развитие и укрепление материально-технической базы Центра</a:t>
                      </a:r>
                    </a:p>
                  </a:txBody>
                  <a:tcPr marL="3756" marR="3756" marT="375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Нехватка сотрудников, имеющих специальную профессиональную подготовку для оказания платных социальных услуг (узкопрофильных)</a:t>
                      </a:r>
                    </a:p>
                  </a:txBody>
                  <a:tcPr marL="3756" marR="3756" marT="3756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Получение дополнительного дохода для материального стимулирования труда работников Центра</a:t>
                      </a:r>
                    </a:p>
                  </a:txBody>
                  <a:tcPr marL="3756" marR="3756" marT="375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756" marR="3756" marT="3756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34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спектра услуг</a:t>
                      </a:r>
                    </a:p>
                  </a:txBody>
                  <a:tcPr marL="3756" marR="3756" marT="375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56" marR="3756" marT="3756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34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Низкие тарифы на предоставляемые услуги</a:t>
                      </a:r>
                    </a:p>
                  </a:txBody>
                  <a:tcPr marL="3756" marR="3756" marT="375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56" marR="3756" marT="3756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758412619"/>
              </p:ext>
            </p:extLst>
          </p:nvPr>
        </p:nvGraphicFramePr>
        <p:xfrm>
          <a:off x="1403648" y="2509414"/>
          <a:ext cx="6096000" cy="235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5541484"/>
              </p:ext>
            </p:extLst>
          </p:nvPr>
        </p:nvGraphicFramePr>
        <p:xfrm>
          <a:off x="1411854" y="2262453"/>
          <a:ext cx="887760" cy="304800"/>
        </p:xfrm>
        <a:graphic>
          <a:graphicData uri="http://schemas.openxmlformats.org/drawingml/2006/table">
            <a:tbl>
              <a:tblPr/>
              <a:tblGrid>
                <a:gridCol w="887760">
                  <a:extLst>
                    <a:ext uri="{9D8B030D-6E8A-4147-A177-3AD203B41FA5}">
                      <a16:colId xmlns:a16="http://schemas.microsoft.com/office/drawing/2014/main" xmlns="" val="4200279722"/>
                    </a:ext>
                  </a:extLst>
                </a:gridCol>
              </a:tblGrid>
              <a:tr h="267975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277000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4237013"/>
              </p:ext>
            </p:extLst>
          </p:nvPr>
        </p:nvGraphicFramePr>
        <p:xfrm>
          <a:off x="7668344" y="4559241"/>
          <a:ext cx="965706" cy="304800"/>
        </p:xfrm>
        <a:graphic>
          <a:graphicData uri="http://schemas.openxmlformats.org/drawingml/2006/table">
            <a:tbl>
              <a:tblPr/>
              <a:tblGrid>
                <a:gridCol w="965706">
                  <a:extLst>
                    <a:ext uri="{9D8B030D-6E8A-4147-A177-3AD203B41FA5}">
                      <a16:colId xmlns:a16="http://schemas.microsoft.com/office/drawing/2014/main" xmlns="" val="340118385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4501982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1617" y="4850182"/>
            <a:ext cx="864096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Увеличение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приносящей доход деятельности планируется за счет введения новых услуг: социальное такси, социальный парикмахер и т.д.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Наиболее востребованные платные услуги в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2021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году: стрижка волос, приготовление горячей пищи, мытье окон, сопровождение по городу.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 выполненных платных социальных услуг по району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</a:t>
            </a: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 –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419 223  </a:t>
            </a: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42 коп.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2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9" y="188640"/>
            <a:ext cx="8928991" cy="864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актуальные вопросы жителей в </a:t>
            </a:r>
            <a:r>
              <a:rPr lang="ru-RU" sz="2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15009" y="1124744"/>
            <a:ext cx="8605464" cy="51125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В связи с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проведением массовой вакцинации от новой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старшего поколения в городе Москва самые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вопросы, которые приходилось решать сотрудникам учреждения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информирование жителей района Соколиная гора о необходимости вакцинации, запись на вакцинацию через портал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mos.ru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сопровождение получателей социальных услуг в учреждения здравоохранения с целью вакцинации.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Все возникающие вопросы решались оперативно, в том числе и вопросы,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несвязанные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прямой деятельностью сотрудников учреждения, такие как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организация проведения вакцинации на дому маломобильных получателей социальных услуг.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граждан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2021 год в ГБУ ТЦСО «Сокольники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 обращения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проживающих в районе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следующим вопросам: выплата компенсации за самостоятельно приобретенное техническое средство реабилитации, обеспечение техническими средствами реабилитации, порядок оформления адресной социальной помощи в виде электронного социального сертификата, социальное обслуживание на дому, порядок выдачи подарочного набора «С заботой о здоровье», предоставление компенсационной выплаты вакцинированным гражданам старше 65 лет взамен получения подарочного набора, реабилитация инвалидов.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Поступившие в адрес ГБУ ТЦСО «Сокольники» обращения граждан рассмотрены, на все обращения даны разъяснения в установленный срок.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В 2021 году зарегистрировано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благодарностей сотрудникам филиала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«Соколиная гора»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ТЦСО «Сокольники» от жителей района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гора. 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0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9" y="116632"/>
            <a:ext cx="8856983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деятельности в 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496" y="908720"/>
            <a:ext cx="8856984" cy="56886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-457200"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задание выполнено в полном объёме.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мониторинг, не менее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91%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количества пенсионеров в каждом районе (путём анкетирования и телефонных опросов), на предмет выявления наиболее востребованных социальных услуг.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Предоставлены платные услуги гражданам во всех формах социального обслуживания.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Уменьшено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граждан, ожидающих предоставления услуг (получение технических средств реабилитации и оформление компенсации за самостоятельно приобретённые технические средства реабилитации) на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счет доставки средств ТСР на дом и организации выездной реабилитации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 работа по информированию граждан о необходимости вакцинации от новой </a:t>
            </a:r>
            <a:r>
              <a:rPr lang="ru-RU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инфекции.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Вакцинированным жителям района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оказана дополнительная адресная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виде «Коробок здоровья» или компенсационной выплаты.</a:t>
            </a:r>
          </a:p>
          <a:p>
            <a:pPr marL="0" indent="-457200" algn="just">
              <a:buFont typeface="+mj-lt"/>
              <a:buAutoNum type="arabicPeriod"/>
            </a:pPr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Задачи на 2022 год</a:t>
            </a: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задание в полном объёме и повысить качество оказываемых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услуг.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разработку новых и реализацию действующих  социальных программ  и проектов на основе современных технологий, направленных на развитие качественных и количественных показателей предоставления социальных услуг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эффективной кадровой политики.</a:t>
            </a:r>
          </a:p>
          <a:p>
            <a:pPr algn="just">
              <a:buFont typeface="+mj-lt"/>
              <a:buAutoNum type="arabicPeriod"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материально-технической базы учреждения.</a:t>
            </a:r>
          </a:p>
          <a:p>
            <a:pPr marL="0" indent="0" algn="just">
              <a:buNone/>
            </a:pP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 algn="just">
              <a:buNone/>
            </a:pP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9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19256" cy="367240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25110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521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 по филиалу </a:t>
            </a: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«Соколиная гора» ГБУ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ТЦСО «Сокольники»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9446092"/>
              </p:ext>
            </p:extLst>
          </p:nvPr>
        </p:nvGraphicFramePr>
        <p:xfrm>
          <a:off x="251520" y="1412776"/>
          <a:ext cx="8712968" cy="495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212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и полезная</a:t>
                      </a:r>
                      <a:r>
                        <a:rPr lang="ru-RU" sz="16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площадь помещений, занимаемых филиалом </a:t>
                      </a:r>
                      <a:endParaRPr lang="ru-RU" sz="1600" b="1" baseline="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«Соколиная гора» 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</a:t>
                      </a:r>
                      <a:r>
                        <a:rPr lang="ru-RU" sz="16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ТЦСО «Сокольники»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Буракова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д.17/2 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общ. пл.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503,28кв.м.; </a:t>
                      </a:r>
                      <a:r>
                        <a:rPr lang="ru-RU" sz="1600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полезн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пл.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356,2кв.м.</a:t>
                      </a:r>
                    </a:p>
                    <a:p>
                      <a:endParaRPr lang="ru-RU" sz="1600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</a:t>
                      </a:r>
                      <a:r>
                        <a:rPr lang="ru-RU" sz="1600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Мироновская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д.18 – общ.пл.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199,7 </a:t>
                      </a:r>
                      <a:r>
                        <a:rPr lang="ru-RU" sz="1600" kern="12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.; </a:t>
                      </a:r>
                      <a:r>
                        <a:rPr lang="ru-RU" sz="1600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полезн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пл.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141,1кв.м</a:t>
                      </a:r>
                      <a:endParaRPr lang="ru-RU" sz="1600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027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структурных подразделений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подразделений:</a:t>
                      </a:r>
                      <a:endParaRPr lang="ru-RU" sz="1600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отделения социального обслуживания на дому (далее – ОСО);</a:t>
                      </a: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отделение 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срочного социального обслуживания 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(далее – ОССО);</a:t>
                      </a: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 социальных коммуникаций и активного долголетия (далее – ОСКАД);</a:t>
                      </a: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отделение социальной реабилитации инвалидов (далее 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ОСРИ</a:t>
                      </a: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ru-RU" sz="1600" kern="120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выдачи технических средств реабилитации</a:t>
                      </a:r>
                      <a:endParaRPr lang="ru-RU" sz="1600" kern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422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Штатная численность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сотрудников</a:t>
                      </a:r>
                      <a:endParaRPr lang="ru-RU" sz="1600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033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обслуженных</a:t>
                      </a:r>
                      <a:r>
                        <a:rPr lang="ru-RU" sz="16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 за 2021 год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17763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60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41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583087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районе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Соколиная гора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проживает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92015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чел.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т. ч.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31709 получателей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льгот и пособий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пенсионеров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21687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чел.;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УВОВ –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ИВОВ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тружеников тыла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264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БНУФ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33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ЖБЛ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Вдов УВОВ,ИВОВ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75 чел.;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РГ (реабилитированные)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91 чел.;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инвалидов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6590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чел.;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детей-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инвалидов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281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чел.;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детей из малообеспеченных семей -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1483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.;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многодетных семей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1161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чел.</a:t>
            </a:r>
          </a:p>
        </p:txBody>
      </p:sp>
    </p:spTree>
    <p:extLst>
      <p:ext uri="{BB962C8B-B14F-4D97-AF65-F5344CB8AC3E}">
        <p14:creationId xmlns:p14="http://schemas.microsoft.com/office/powerpoint/2010/main" xmlns="" val="21144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28"/>
            <a:ext cx="8229600" cy="74517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 филиала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«Соколиная гора»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ТЦСО «Сокольники»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D423345-7CA2-46E8-924B-053B2CC4A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873484"/>
              </p:ext>
            </p:extLst>
          </p:nvPr>
        </p:nvGraphicFramePr>
        <p:xfrm>
          <a:off x="395536" y="764704"/>
          <a:ext cx="8640960" cy="5833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5213">
                  <a:extLst>
                    <a:ext uri="{9D8B030D-6E8A-4147-A177-3AD203B41FA5}">
                      <a16:colId xmlns:a16="http://schemas.microsoft.com/office/drawing/2014/main" xmlns="" val="910055952"/>
                    </a:ext>
                  </a:extLst>
                </a:gridCol>
                <a:gridCol w="6355747">
                  <a:extLst>
                    <a:ext uri="{9D8B030D-6E8A-4147-A177-3AD203B41FA5}">
                      <a16:colId xmlns:a16="http://schemas.microsoft.com/office/drawing/2014/main" xmlns="" val="3521900449"/>
                    </a:ext>
                  </a:extLst>
                </a:gridCol>
              </a:tblGrid>
              <a:tr h="52463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Сокращенное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оказанной</a:t>
                      </a:r>
                      <a:r>
                        <a:rPr lang="ru-RU" sz="14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помощи за 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(чел.)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478084"/>
                  </a:ext>
                </a:extLst>
              </a:tr>
              <a:tr h="115224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срочного социального обслуживания</a:t>
                      </a:r>
                      <a:r>
                        <a:rPr lang="ru-RU" sz="12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(ОССО)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non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</a:t>
                      </a:r>
                      <a:r>
                        <a:rPr lang="ru-RU" sz="1000" u="non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продуктовой помощи 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1863</a:t>
                      </a:r>
                      <a:r>
                        <a:rPr lang="ru-RU" sz="1000" b="1" u="non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-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(2290 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 в</a:t>
                      </a:r>
                      <a:r>
                        <a:rPr lang="ru-RU" sz="1000" b="1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г.);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non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вещевой помощи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 чел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(145 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в 2020 г.);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non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товарами длительного пользования</a:t>
                      </a:r>
                      <a:r>
                        <a:rPr lang="ru-RU" sz="1000" b="1" u="non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261чел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(277 чел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2020 г.);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u="non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Выдача подарочных наборов «С заботой о здоровье» </a:t>
                      </a:r>
                      <a:r>
                        <a:rPr lang="ru-RU" sz="1000" b="1" u="non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1731 чел.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u="non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компенсационной выплаты взамен подарочного набора «С заботой о здоровье» </a:t>
                      </a:r>
                      <a:r>
                        <a:rPr lang="ru-RU" sz="1000" b="1" u="non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2394 чел.</a:t>
                      </a:r>
                      <a:endParaRPr lang="ru-RU" sz="1000" b="1" u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0116504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Отделения социального обслуживания на дому (ОСО)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обслуживание на дому </a:t>
                      </a:r>
                      <a:r>
                        <a:rPr lang="ru-RU" sz="1000" b="1" u="non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</a:t>
                      </a:r>
                      <a:r>
                        <a:rPr lang="ru-RU" sz="1000" b="1" u="non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ел.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ru-RU" sz="1000" b="1" u="non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1119 чел</a:t>
                      </a:r>
                      <a:r>
                        <a:rPr lang="ru-RU" sz="1000" b="1" u="non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2020 году).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5103301"/>
                  </a:ext>
                </a:extLst>
              </a:tr>
              <a:tr h="66424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социальных коммуникаций и активного долголетия (ОСКАД)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non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Участников проекта «Московское долголетие» </a:t>
                      </a:r>
                      <a:r>
                        <a:rPr lang="ru-RU" sz="1000" u="non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3986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(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3612 чел.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2020 году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r>
                        <a:rPr lang="ru-RU" sz="1000" u="non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u="non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7613783"/>
                  </a:ext>
                </a:extLst>
              </a:tr>
              <a:tr h="65617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социальной реабилитации инвалидов (ОСРИ)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реабилитационных услуг</a:t>
                      </a:r>
                      <a:r>
                        <a:rPr lang="ru-RU" sz="1000" u="none" kern="1200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 чел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(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325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в 2020 году)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Содействие в получении комплексной реабилитации в стационарной форме (направление в санатории)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– (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 чел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2020 году).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64185"/>
                  </a:ext>
                </a:extLst>
              </a:tr>
              <a:tr h="87489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</a:t>
                      </a:r>
                      <a:r>
                        <a:rPr lang="ru-RU" sz="1200" b="1" baseline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первичного приема, информации, анализа и прогнозирования (</a:t>
                      </a:r>
                      <a:r>
                        <a:rPr lang="ru-RU" sz="1200" b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ОППИАиП</a:t>
                      </a:r>
                      <a:r>
                        <a:rPr lang="ru-RU" sz="1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Обследование группы риска –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984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 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(снято -</a:t>
                      </a:r>
                      <a:r>
                        <a:rPr lang="en-US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95 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., вновь выявлено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(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1010 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2020 году);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Обследование ветеранов ВОВ – 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416  </a:t>
                      </a:r>
                      <a:r>
                        <a:rPr lang="ru-RU" sz="1000" b="1" u="non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(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2020 году);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</a:t>
                      </a:r>
                      <a:r>
                        <a:rPr lang="ru-RU" sz="1000" b="1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1276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none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5121675"/>
                  </a:ext>
                </a:extLst>
              </a:tr>
              <a:tr h="149797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выдачи технических средств реабилитации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(ПВ ТСР)</a:t>
                      </a:r>
                      <a:endParaRPr lang="ru-RU" sz="12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Выдано: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-абсорбирующее белье –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429 чел.- (450 чел. в 2020 г.);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-технические средства реабилитации – </a:t>
                      </a:r>
                      <a:r>
                        <a:rPr lang="ru-RU" sz="1000" b="1" u="none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 чел. –(118 чел. в 2020 г.);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-оформление</a:t>
                      </a:r>
                      <a:r>
                        <a:rPr lang="ru-RU" sz="1000" b="0" u="none" kern="120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компенсационных выплат за самостоятельно приобретенные технические средства реабилитации –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 чел. – (159 чел. в 2020 г.);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выдано направлений на изготовление  и получение протезно-ортопедических изделий (ПОИ) – </a:t>
                      </a:r>
                      <a:r>
                        <a:rPr lang="ru-RU" sz="1000" b="1" u="non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 чел. – (130 чел. в 2020 г.)</a:t>
                      </a:r>
                      <a:endParaRPr lang="ru-RU" sz="1000" b="1" u="none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11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10990" cy="79208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Отделения социального обслуживания на дому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412776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 надомном социальном обслуживании в 2021 году состояло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947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получателей социальных услуг, из них: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ИВОВ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УВОВ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Т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ружеников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тыла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Ликвидаторов аварии на ЧАЭС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группы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группы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492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группы 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131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Пенсионеров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погибших военнослужащих –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532" y="5085184"/>
            <a:ext cx="8532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услуги на дому в районе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558ED5"/>
                </a:solidFill>
                <a:latin typeface="Times New Roman"/>
                <a:ea typeface="Times New Roman"/>
              </a:rPr>
              <a:t> </a:t>
            </a:r>
            <a:endParaRPr lang="en-US" dirty="0">
              <a:solidFill>
                <a:srgbClr val="558ED5"/>
              </a:solidFill>
              <a:latin typeface="Times New Roman"/>
              <a:ea typeface="Times New Roman"/>
            </a:endParaRPr>
          </a:p>
          <a:p>
            <a:pPr lvl="0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заработная плата социального работника в 2021 г. составила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83220,7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</a:p>
        </p:txBody>
      </p:sp>
    </p:spTree>
    <p:extLst>
      <p:ext uri="{BB962C8B-B14F-4D97-AF65-F5344CB8AC3E}">
        <p14:creationId xmlns:p14="http://schemas.microsoft.com/office/powerpoint/2010/main" xmlns="" val="49974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 noGrp="1"/>
          </p:cNvSpPr>
          <p:nvPr>
            <p:ph type="title"/>
          </p:nvPr>
        </p:nvSpPr>
        <p:spPr>
          <a:xfrm>
            <a:off x="578304" y="37170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адресная поддержка жителей района: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956" y="4077072"/>
            <a:ext cx="853294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    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связи с введением в городе Москве режима повышенной готовности социальными работниками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оказана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дополнительная адресная поддержка </a:t>
            </a:r>
            <a:r>
              <a:rPr lang="ru-RU" sz="17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279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гражданам, </a:t>
            </a: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проживающим в районе </a:t>
            </a:r>
            <a:r>
              <a:rPr lang="ru-RU" sz="17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Соколиная гора</a:t>
            </a:r>
            <a:r>
              <a:rPr kumimoji="0" lang="ru-RU" sz="17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, </a:t>
            </a: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находящимся на самоизоляции, в том числе: покупка и доставка продуктов и товаров первой необходимости</a:t>
            </a:r>
            <a:r>
              <a:rPr kumimoji="0" lang="en-US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- 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25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человек, </a:t>
            </a: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</a:rPr>
              <a:t>покупка и доставка лекарственных препаратов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– 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254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</a:rPr>
              <a:t> человека.  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039" y="0"/>
            <a:ext cx="9082863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4111" marR="0" lvl="0" indent="-204111" algn="ctr" defTabSz="804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Перечень услуг социального работника, предоставляемых получателям социальных услуг: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516" y="993209"/>
            <a:ext cx="899848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Контроль жизненно важных показателей здоровья (измерение давления, уровня сахара в крови и т. д.);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Контроль приема и дозировки необходимых лекарственных препаратов;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Оказание медицинской помощи (если позволяет квалификация);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Вызов скорой помощи при необходимости;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Приготовление еды и помощь в приемах пищи;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Замена и стирка постельного белья, купание, одевание, переодевание;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Уборка квартиры и мытье посуды;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Покупка продуктов, лекарств, других необходимых товаров, оплата коммунальных услуг;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- Сопровождение на прогулках и в походах к врачу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6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9361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срочного социального обслуживания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7856" y="1844824"/>
            <a:ext cx="8751240" cy="498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 </a:t>
            </a: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г. специалистами отделения оказаны следующие виды помощи:</a:t>
            </a:r>
            <a:endParaRPr kumimoji="0" lang="ru-RU" sz="1400" b="0" i="0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Продуктовые 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сертификаты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2153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3191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Вещевая помощь в натуральном виде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229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 2020 г.);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Продуктовые наборы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сертификаты на приобретение товаров длительного пользования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261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г.), 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Холодильники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Стиральные машины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Телевизоры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(37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Газовые и электрические плиты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7 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Ноутбуки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шт. (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Пылесосы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шт. (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г.);</a:t>
            </a: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- СВЧ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шт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шт. в 2020 г</a:t>
            </a:r>
            <a:r>
              <a:rPr kumimoji="0" lang="ru-RU" sz="14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r>
              <a:rPr kumimoji="0" lang="ru-RU" sz="14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defRPr/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Решение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признании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 нуждающимся в адресной социальной помощи принимается Межведомственной комиссией по оказанию адресной социальной помощи жителям района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города Москвы, оказавшимся в трудной жизненной ситуации.</a:t>
            </a:r>
          </a:p>
          <a:p>
            <a:pPr>
              <a:lnSpc>
                <a:spcPct val="1150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Выдача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подарочных наборов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заботой о здоровье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1731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чел.</a:t>
            </a:r>
          </a:p>
          <a:p>
            <a:pPr>
              <a:lnSpc>
                <a:spcPct val="1150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Оформление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компенсационной выплаты взамен подарочного набора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заботой о здоровье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2394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чел.</a:t>
            </a:r>
          </a:p>
          <a:p>
            <a:pPr>
              <a:defRPr/>
            </a:pPr>
            <a:endParaRPr lang="ru-RU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1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04120" y="4221088"/>
            <a:ext cx="87849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872" y="5760"/>
            <a:ext cx="8640960" cy="720080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prstClr val="white"/>
                </a:solidFill>
                <a:effectLst/>
              </a:rPr>
              <a:t>        </a:t>
            </a:r>
            <a:r>
              <a:rPr lang="ru-RU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социальной реабилитации инвалидов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1108" y="548680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Инвалиды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проживающие на территории района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получают услуги по комплексной реабилитации в отделении социальной реабилитации инвалидов, расположенном по адресу: г. Москва, ул.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Мироновская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В 2021 г. услуги по реабилитации </a:t>
            </a: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 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360 чел.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325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чел. в 2020 году) </a:t>
            </a: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(адаптивная физкультура, социально-психологическая реабилитация, социокультурная  реабилитация, социально-бытовая адаптация).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- Оказано содействие в получении услуг по «Комплексной реабилитации в стационарной форме» в реабилитационных центрах Москвы и Московской области –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123 чел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чел. в 2020 г.);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- Оказано содействие в получении услуг по «Комплексной реабилитации в стационарной форме» в реабилитационных центрах Крыма и Краснодарского края молодым инвалидам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(18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чел. в 2020 году), </a:t>
            </a: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детям-инвалидам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kumimoji="0" lang="ru-RU" sz="1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чел. в 2020 г.).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kumimoji="0" lang="ru-RU" sz="1800" b="0" i="0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232" y="4149080"/>
            <a:ext cx="86867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Услуги по комплексной реабилитации оказываются на основании Индивидуальной программы реабилитации и абилитации (далее - ИПРА), разработанной и выданной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бюро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медико-социальной экспертизы.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граждан на курс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«Комплексной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инвалидов в нестационарной форме» производится на основании:</a:t>
            </a:r>
          </a:p>
          <a:p>
            <a:pPr lvl="0" algn="just"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личного заявления гражданина или его законного представителя;</a:t>
            </a:r>
          </a:p>
          <a:p>
            <a:pPr lvl="0" indent="-285750" algn="just">
              <a:buFontTx/>
              <a:buChar char="-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удостоверяющего личность;</a:t>
            </a:r>
          </a:p>
          <a:p>
            <a:pPr lvl="0" indent="-285750" algn="just">
              <a:buFontTx/>
              <a:buChar char="-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об инвалидности;</a:t>
            </a:r>
          </a:p>
          <a:p>
            <a:pPr lvl="0" indent="-285750" algn="just">
              <a:buFontTx/>
              <a:buChar char="-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ИПРА;</a:t>
            </a:r>
          </a:p>
          <a:p>
            <a:pPr lvl="0" indent="-285750" algn="just">
              <a:buFontTx/>
              <a:buChar char="-"/>
              <a:defRPr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заключения, выдаваемого лечебно-профилактическим учреждением.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5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702" y="1484784"/>
            <a:ext cx="878497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Основной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задачей работы пункта выдачи технических средств реабилитации </a:t>
            </a:r>
            <a:b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(ПВ ТСР) является обеспечение инвалидов техническими средствами реабилитации в соответствии с разработанной ИПРА.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с ограничениями здоровья,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проживающие на территории района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обращаются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вопросам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оказания содействия в обеспечении техническими средствами реабилитации (ТСР), в том числе абсорбирующим бельем (АБ) и протезно-ортопедическими изделиями (ПОИ), в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пункт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выдачи технических средств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реабилитации филиала «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ГБУ ТЦСО «Сокольники», расположенного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адресу: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Москва,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</a:t>
            </a:r>
            <a:r>
              <a:rPr lang="ru-RU" sz="17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Буракова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17/2</a:t>
            </a: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В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2021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году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902</a:t>
            </a:r>
            <a:r>
              <a:rPr kumimoji="0" lang="ru-RU" sz="1700" b="1" i="0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857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 в 2020 г.):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абсорбирующее белье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429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 чел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 в 2020 г.);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технические средства реабилитации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( 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</a:t>
            </a:r>
            <a:r>
              <a:rPr kumimoji="0" lang="ru-RU" sz="1700" b="1" i="0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2020 г.);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7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-оформлена </a:t>
            </a: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за самостоятельно приобретенные технические средства реабилитации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 в 2020 г.);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</a:t>
            </a:r>
            <a:r>
              <a:rPr kumimoji="0" lang="ru-RU" sz="1700" b="0" i="0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ыдано</a:t>
            </a:r>
            <a:r>
              <a:rPr kumimoji="0" lang="ru-RU" sz="17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направлений </a:t>
            </a:r>
            <a:r>
              <a:rPr kumimoji="0" lang="ru-RU" sz="17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kumimoji="0" lang="ru-RU" sz="1700" b="0" i="0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и получение протезно-ортопедических изделий (ПОИ) 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7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чел. </a:t>
            </a:r>
            <a:r>
              <a:rPr kumimoji="0" lang="ru-RU" sz="17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2020 г.).</a:t>
            </a:r>
            <a:endParaRPr kumimoji="0" lang="ru-RU" sz="17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2982" y="260648"/>
            <a:ext cx="87849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Пункт выдачи технических средств реабилитации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3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11857</TotalTime>
  <Words>1626</Words>
  <Application>Microsoft Office PowerPoint</Application>
  <PresentationFormat>Экран (4:3)</PresentationFormat>
  <Paragraphs>191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ИНФОРМАЦИЯ филиала «Соколиная гора»  ГБУ ТЦСО «Сокольники»  о работе в 2021 году  </vt:lpstr>
      <vt:lpstr>Общая информация по филиалу  «Соколиная гора» ГБУ ТЦСО «Сокольники»</vt:lpstr>
      <vt:lpstr>В районе Соколиная гора проживает 92015 чел., в т. ч. 31709 получателей льгот и пособий:  - пенсионеров – 21687 чел.; - УВОВ – 23 чел.; - ИВОВ – 10 чел.; - тружеников тыла – 264 чел.; - БНУФ – 33 чел.; - ЖБЛ – 11 чел.; - Вдов УВОВ,ИВОВ – 75 чел.; - РГ (реабилитированные) – 91 чел.; - инвалидов – 6590 чел.; - детей- инвалидов – 281 чел.; - детей из малообеспеченных семей - 1483 чел.; - многодетных семей – 1161 чел.</vt:lpstr>
      <vt:lpstr>Структурные подразделения филиала  «Соколиная гора» ГБУ ТЦСО «Сокольники»</vt:lpstr>
      <vt:lpstr>   Отделения социального обслуживания на дому</vt:lpstr>
      <vt:lpstr>Дополнительная адресная поддержка жителей района:</vt:lpstr>
      <vt:lpstr>Отделение срочного социального обслуживания</vt:lpstr>
      <vt:lpstr>        Отделение социальной реабилитации инвалидов</vt:lpstr>
      <vt:lpstr>Слайд 9</vt:lpstr>
      <vt:lpstr>Отдел социальных коммуникаций и активного долголетия</vt:lpstr>
      <vt:lpstr>Слайд 11</vt:lpstr>
      <vt:lpstr>Анализ приносящей доход деятельности</vt:lpstr>
      <vt:lpstr>Наиболее актуальные вопросы жителей в 2021 году</vt:lpstr>
      <vt:lpstr>Результаты деятельности в 2021 году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директора Государственного бюджетного учреждения Территориальный центр социального обслуживания «Сокольники» Степановой О.А. об итогах работы филиала «Богородское» за 2019 год</dc:title>
  <dc:creator>user</dc:creator>
  <cp:lastModifiedBy>1</cp:lastModifiedBy>
  <cp:revision>290</cp:revision>
  <cp:lastPrinted>2022-02-14T09:25:45Z</cp:lastPrinted>
  <dcterms:created xsi:type="dcterms:W3CDTF">2020-01-21T10:49:04Z</dcterms:created>
  <dcterms:modified xsi:type="dcterms:W3CDTF">2022-02-14T11:32:05Z</dcterms:modified>
</cp:coreProperties>
</file>