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sldIdLst>
    <p:sldId id="265" r:id="rId2"/>
    <p:sldId id="348" r:id="rId3"/>
    <p:sldId id="346" r:id="rId4"/>
    <p:sldId id="347" r:id="rId5"/>
    <p:sldId id="375" r:id="rId6"/>
    <p:sldId id="382" r:id="rId7"/>
    <p:sldId id="381" r:id="rId8"/>
    <p:sldId id="376" r:id="rId9"/>
    <p:sldId id="377" r:id="rId10"/>
    <p:sldId id="378" r:id="rId11"/>
    <p:sldId id="350" r:id="rId12"/>
    <p:sldId id="351" r:id="rId13"/>
    <p:sldId id="368" r:id="rId14"/>
    <p:sldId id="369" r:id="rId15"/>
    <p:sldId id="371" r:id="rId16"/>
    <p:sldId id="308" r:id="rId17"/>
    <p:sldId id="373" r:id="rId18"/>
    <p:sldId id="354" r:id="rId19"/>
    <p:sldId id="361" r:id="rId20"/>
    <p:sldId id="355" r:id="rId21"/>
    <p:sldId id="379" r:id="rId22"/>
    <p:sldId id="356" r:id="rId23"/>
    <p:sldId id="363" r:id="rId24"/>
    <p:sldId id="360" r:id="rId25"/>
    <p:sldId id="380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0909"/>
    <a:srgbClr val="C10506"/>
    <a:srgbClr val="9A0000"/>
    <a:srgbClr val="C00000"/>
    <a:srgbClr val="E8E8E8"/>
    <a:srgbClr val="D9D9D9"/>
    <a:srgbClr val="007E39"/>
    <a:srgbClr val="FFFFCC"/>
    <a:srgbClr val="AE95C1"/>
    <a:srgbClr val="C29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30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занимающихся на бюджетной основе (чел)</c:v>
                </c:pt>
                <c:pt idx="1">
                  <c:v>Количество занимающихся платно (чел)</c:v>
                </c:pt>
                <c:pt idx="2">
                  <c:v>Количество занимающихся по проекту "Московское Долголетие" (чел)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808</c:v>
                </c:pt>
                <c:pt idx="1">
                  <c:v>416</c:v>
                </c:pt>
                <c:pt idx="2">
                  <c:v>535</c:v>
                </c:pt>
              </c:numCache>
            </c:numRef>
          </c:val>
        </c:ser>
        <c:dLbls>
          <c:showVal val="1"/>
        </c:dLbls>
        <c:gapWidth val="355"/>
        <c:overlap val="-70"/>
        <c:axId val="68649344"/>
        <c:axId val="68650880"/>
      </c:barChart>
      <c:catAx>
        <c:axId val="68649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650880"/>
        <c:crosses val="autoZero"/>
        <c:auto val="1"/>
        <c:lblAlgn val="ctr"/>
        <c:lblOffset val="100"/>
      </c:catAx>
      <c:valAx>
        <c:axId val="68650880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64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76000"/>
                  </a:schemeClr>
                </a:gs>
                <a:gs pos="75000">
                  <a:schemeClr val="accent2">
                    <a:shade val="76000"/>
                    <a:lumMod val="60000"/>
                    <a:lumOff val="40000"/>
                  </a:schemeClr>
                </a:gs>
                <a:gs pos="51000">
                  <a:schemeClr val="accent2">
                    <a:shade val="76000"/>
                    <a:alpha val="75000"/>
                  </a:schemeClr>
                </a:gs>
                <a:gs pos="100000">
                  <a:schemeClr val="accent2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1"/>
              <c:layout>
                <c:manualLayout>
                  <c:x val="-2.8653510619096336E-3"/>
                  <c:y val="-1.46974410250713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4.3945009325552009E-2"/>
                      <c:h val="8.627397881716845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проведенных мероприятий в 2018 году</c:v>
                </c:pt>
                <c:pt idx="1">
                  <c:v>Количество проведенных мероприятий в 2019 году</c:v>
                </c:pt>
                <c:pt idx="2">
                  <c:v>Запланированно количество мероприятий на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37</c:v>
                </c:pt>
                <c:pt idx="2">
                  <c:v>48</c:v>
                </c:pt>
              </c:numCache>
            </c:numRef>
          </c:val>
        </c:ser>
        <c:dLbls/>
        <c:gapWidth val="355"/>
        <c:axId val="104756352"/>
        <c:axId val="10475788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проведенных мероприятий в 2018 году</c:v>
                </c:pt>
                <c:pt idx="1">
                  <c:v>Количество проведенных мероприятий в 2019 году</c:v>
                </c:pt>
                <c:pt idx="2">
                  <c:v>Запланированно количество мероприятий на 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/>
        <c:marker val="1"/>
        <c:axId val="104756352"/>
        <c:axId val="104757888"/>
      </c:lineChart>
      <c:catAx>
        <c:axId val="104756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757888"/>
        <c:crosses val="autoZero"/>
        <c:auto val="1"/>
        <c:lblAlgn val="ctr"/>
        <c:lblOffset val="100"/>
      </c:catAx>
      <c:valAx>
        <c:axId val="104757888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75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76000"/>
                  </a:schemeClr>
                </a:gs>
                <a:gs pos="75000">
                  <a:schemeClr val="accent2">
                    <a:shade val="76000"/>
                    <a:lumMod val="60000"/>
                    <a:lumOff val="40000"/>
                  </a:schemeClr>
                </a:gs>
                <a:gs pos="51000">
                  <a:schemeClr val="accent2">
                    <a:shade val="76000"/>
                    <a:alpha val="75000"/>
                  </a:schemeClr>
                </a:gs>
                <a:gs pos="100000">
                  <a:schemeClr val="accent2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3174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участников на мероприятии в 2018 году</c:v>
                </c:pt>
                <c:pt idx="1">
                  <c:v>Количество участников на мероприятии в 2019 году</c:v>
                </c:pt>
                <c:pt idx="2">
                  <c:v>Запланированно количество участников на мероприятии в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3392</c:v>
                </c:pt>
                <c:pt idx="1">
                  <c:v>3832</c:v>
                </c:pt>
                <c:pt idx="2">
                  <c:v>6666</c:v>
                </c:pt>
              </c:numCache>
            </c:numRef>
          </c:val>
        </c:ser>
        <c:dLbls/>
        <c:gapWidth val="355"/>
        <c:axId val="102575488"/>
        <c:axId val="102585472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участников на мероприятии в 2018 году</c:v>
                </c:pt>
                <c:pt idx="1">
                  <c:v>Количество участников на мероприятии в 2019 году</c:v>
                </c:pt>
                <c:pt idx="2">
                  <c:v>Запланированно количество участников на мероприятии в 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/>
        <c:marker val="1"/>
        <c:axId val="102575488"/>
        <c:axId val="102585472"/>
      </c:lineChart>
      <c:catAx>
        <c:axId val="102575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585472"/>
        <c:crosses val="autoZero"/>
        <c:auto val="1"/>
        <c:lblAlgn val="ctr"/>
        <c:lblOffset val="100"/>
      </c:catAx>
      <c:valAx>
        <c:axId val="102585472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57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76000"/>
                  </a:schemeClr>
                </a:gs>
                <a:gs pos="75000">
                  <a:schemeClr val="accent2">
                    <a:shade val="76000"/>
                    <a:lumMod val="60000"/>
                    <a:lumOff val="40000"/>
                  </a:schemeClr>
                </a:gs>
                <a:gs pos="51000">
                  <a:schemeClr val="accent2">
                    <a:shade val="76000"/>
                    <a:alpha val="75000"/>
                  </a:schemeClr>
                </a:gs>
                <a:gs pos="100000">
                  <a:schemeClr val="accent2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4.3945009325552009E-2"/>
                      <c:h val="8.627397881716845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проведенных мероприятий в 2018 году</c:v>
                </c:pt>
                <c:pt idx="1">
                  <c:v>Количество проведенных мероприятий в 2019 году</c:v>
                </c:pt>
                <c:pt idx="2">
                  <c:v>Запланированно количество мероприятий на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</c:v>
                </c:pt>
                <c:pt idx="1">
                  <c:v>48</c:v>
                </c:pt>
                <c:pt idx="2">
                  <c:v>52</c:v>
                </c:pt>
              </c:numCache>
            </c:numRef>
          </c:val>
        </c:ser>
        <c:dLbls/>
        <c:gapWidth val="355"/>
        <c:axId val="104874752"/>
        <c:axId val="10487628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проведенных мероприятий в 2018 году</c:v>
                </c:pt>
                <c:pt idx="1">
                  <c:v>Количество проведенных мероприятий в 2019 году</c:v>
                </c:pt>
                <c:pt idx="2">
                  <c:v>Запланированно количество мероприятий на 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/>
        <c:marker val="1"/>
        <c:axId val="104874752"/>
        <c:axId val="104876288"/>
      </c:lineChart>
      <c:catAx>
        <c:axId val="104874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76288"/>
        <c:crosses val="autoZero"/>
        <c:auto val="1"/>
        <c:lblAlgn val="ctr"/>
        <c:lblOffset val="100"/>
      </c:catAx>
      <c:valAx>
        <c:axId val="104876288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7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76000"/>
                  </a:schemeClr>
                </a:gs>
                <a:gs pos="75000">
                  <a:schemeClr val="accent2">
                    <a:shade val="76000"/>
                    <a:lumMod val="60000"/>
                    <a:lumOff val="40000"/>
                  </a:schemeClr>
                </a:gs>
                <a:gs pos="51000">
                  <a:schemeClr val="accent2">
                    <a:shade val="76000"/>
                    <a:alpha val="75000"/>
                  </a:schemeClr>
                </a:gs>
                <a:gs pos="100000">
                  <a:schemeClr val="accent2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участников на мероприятии в 2018 году</c:v>
                </c:pt>
                <c:pt idx="1">
                  <c:v>Количество участников на мероприятии в 2019 году</c:v>
                </c:pt>
                <c:pt idx="2">
                  <c:v>Запланированно количество участников на мероприятии в 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1350</c:v>
                </c:pt>
                <c:pt idx="1">
                  <c:v>2102</c:v>
                </c:pt>
                <c:pt idx="2">
                  <c:v>2490</c:v>
                </c:pt>
              </c:numCache>
            </c:numRef>
          </c:val>
        </c:ser>
        <c:dLbls/>
        <c:gapWidth val="355"/>
        <c:axId val="104909824"/>
        <c:axId val="105460480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участников на мероприятии в 2018 году</c:v>
                </c:pt>
                <c:pt idx="1">
                  <c:v>Количество участников на мероприятии в 2019 году</c:v>
                </c:pt>
                <c:pt idx="2">
                  <c:v>Запланированно количество участников на мероприятии в 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/>
        <c:marker val="1"/>
        <c:axId val="104909824"/>
        <c:axId val="105460480"/>
      </c:lineChart>
      <c:catAx>
        <c:axId val="1049098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460480"/>
        <c:crosses val="autoZero"/>
        <c:auto val="1"/>
        <c:lblAlgn val="ctr"/>
        <c:lblOffset val="100"/>
      </c:catAx>
      <c:valAx>
        <c:axId val="105460480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0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308</c:v>
                </c:pt>
                <c:pt idx="1">
                  <c:v>535</c:v>
                </c:pt>
                <c:pt idx="2">
                  <c:v>763</c:v>
                </c:pt>
              </c:numCache>
            </c:numRef>
          </c:val>
        </c:ser>
        <c:dLbls>
          <c:showVal val="1"/>
        </c:dLbls>
        <c:gapWidth val="355"/>
        <c:overlap val="-70"/>
        <c:axId val="108141952"/>
        <c:axId val="108143744"/>
      </c:barChart>
      <c:catAx>
        <c:axId val="108141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143744"/>
        <c:crosses val="autoZero"/>
        <c:auto val="1"/>
        <c:lblAlgn val="ctr"/>
        <c:lblOffset val="100"/>
      </c:catAx>
      <c:valAx>
        <c:axId val="108143744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14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60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60" cy="49641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C2A1ADC-24EC-48EE-8F21-E8BED0AE0ECB}" type="datetimeFigureOut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60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D66DC2B4-9A77-4F0D-92F1-F42592FFE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5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892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628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300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27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593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434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886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491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662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960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76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312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88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695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999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290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470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991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61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83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33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58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16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C2B4-9A77-4F0D-92F1-F42592FFEFC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95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583F9-A859-1642-8FB0-91238C8C3699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79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0EA8-CA81-C44B-A344-4A3D6F3DF93C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62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8EBC-1B47-D14F-8144-4410CAA20475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30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C6951-803B-3348-802E-CE8130910E63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15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E8C5-DAF6-DF49-A64B-3FDB8E572057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03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28AE-626D-4A40-90A7-9181D54B693E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85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D024-B9CF-6B40-945F-445B85297E12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59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6CD4-5132-5442-A210-406415B236B7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31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23D5-064A-7E41-9A7E-1E485768C1EF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56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469C-A1B8-DB47-BACF-03D4A076218E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740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70BD-2425-354F-896D-1A54A085D7B4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51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C19C-B4BE-3B4E-ABD7-3DDB2F33F728}" type="datetime1">
              <a:rPr lang="ru-RU" smtClean="0"/>
              <a:pPr/>
              <a:t>19.06.2020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9202-E2E7-40AC-9F08-F8F7AEE559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420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28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49569" y="1416985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2800" b="1" dirty="0" smtClean="0">
                <a:cs typeface="Times New Roman" panose="02020603050405020304" pitchFamily="18" charset="0"/>
              </a:rPr>
              <a:t>ДОСУГОВЫЙ ЦЕНТР СОКОЛИНКА»</a:t>
            </a:r>
          </a:p>
        </p:txBody>
      </p:sp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4337899" y="559276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февраля 2020 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Y1dn_Mhlde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72960"/>
            <a:ext cx="1350075" cy="109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47135" y="2774585"/>
            <a:ext cx="5197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ОТЧЕТ О ПРОДЕЛАННОЙ РАБОТЕ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ЗА 2019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6637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Прямоугольник 1046"/>
          <p:cNvSpPr/>
          <p:nvPr/>
        </p:nvSpPr>
        <p:spPr>
          <a:xfrm>
            <a:off x="1043608" y="116632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doni MT" panose="02070603080606020203" pitchFamily="18" charset="0"/>
              </a:rPr>
              <a:t>Наши мероприятия в 2019 году</a:t>
            </a:r>
            <a:endParaRPr lang="ru-RU" sz="1600" b="1" dirty="0"/>
          </a:p>
        </p:txBody>
      </p:sp>
      <p:pic>
        <p:nvPicPr>
          <p:cNvPr id="12" name="Рисунок 11" descr="uKSy4TG9o8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651" y="3446872"/>
            <a:ext cx="4167653" cy="27184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Рисунок 12" descr="GFo8R-d4k4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652" y="620688"/>
            <a:ext cx="4167653" cy="27067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Рисунок 13" descr="T51b3EJ1Cx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650230"/>
            <a:ext cx="4181778" cy="27067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XgU-urWYGU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3446872"/>
            <a:ext cx="4181778" cy="271843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5962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1047" name="Прямоугольник 1046"/>
          <p:cNvSpPr/>
          <p:nvPr/>
        </p:nvSpPr>
        <p:spPr>
          <a:xfrm>
            <a:off x="4427984" y="188640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odoni MT" panose="02070603080606020203" pitchFamily="18" charset="0"/>
              </a:rPr>
              <a:t>20</a:t>
            </a:r>
            <a:r>
              <a:rPr lang="ru-RU" sz="2800" dirty="0" smtClean="0">
                <a:latin typeface="Bodoni MT" panose="02070603080606020203" pitchFamily="18" charset="0"/>
              </a:rPr>
              <a:t>19</a:t>
            </a:r>
            <a:r>
              <a:rPr lang="en-US" sz="2800" dirty="0" smtClean="0">
                <a:latin typeface="Bodoni MT" panose="02070603080606020203" pitchFamily="18" charset="0"/>
              </a:rPr>
              <a:t> </a:t>
            </a:r>
            <a:r>
              <a:rPr lang="ru-RU" sz="2800" dirty="0" smtClean="0">
                <a:latin typeface="Constantia" panose="02030602050306030303" pitchFamily="18" charset="0"/>
              </a:rPr>
              <a:t>год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1196" y="764704"/>
            <a:ext cx="5197752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tantia" panose="02030602050306030303" pitchFamily="18" charset="0"/>
              </a:rPr>
              <a:t>По 4 адресам были проведены капитальные ремонтные работы в помещениях учреждения.</a:t>
            </a:r>
            <a:endParaRPr lang="ru-RU" sz="2000" b="1" dirty="0" smtClean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2204864"/>
            <a:ext cx="65527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улица </a:t>
            </a:r>
            <a:r>
              <a:rPr lang="ru-RU" sz="2800" dirty="0" err="1" smtClean="0"/>
              <a:t>Щербаковская</a:t>
            </a:r>
            <a:r>
              <a:rPr lang="ru-RU" sz="2800" dirty="0" smtClean="0"/>
              <a:t>, д.54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</a:t>
            </a:r>
            <a:r>
              <a:rPr lang="ru-RU" sz="2800" dirty="0" smtClean="0"/>
              <a:t>роспект Буденного д.29/1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8-я улица Соколиной горы, д.20, к.1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5-я улица Соколиной горы, д.12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628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64641" y="17866"/>
            <a:ext cx="6199276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Капитальные ремонтные работы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По адресу: 5-я улица соколиной горы, д.12</a:t>
            </a:r>
            <a:endParaRPr lang="ru-RU" sz="1600" b="1" dirty="0" smtClean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755190"/>
            <a:ext cx="1050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doni MT" panose="02070603080606020203" pitchFamily="18" charset="0"/>
              </a:rPr>
              <a:t>ПОСЛЕ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764704"/>
            <a:ext cx="55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doni MT" panose="02070603080606020203" pitchFamily="18" charset="0"/>
              </a:rPr>
              <a:t>Д</a:t>
            </a:r>
            <a:r>
              <a:rPr lang="ru-RU" b="1" dirty="0" smtClean="0">
                <a:latin typeface="Bodoni MT" panose="02070603080606020203" pitchFamily="18" charset="0"/>
              </a:rPr>
              <a:t>О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91189" y="1115375"/>
            <a:ext cx="4320480" cy="263101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25" y="1100202"/>
            <a:ext cx="4351667" cy="2646185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19" y="3814267"/>
            <a:ext cx="4351667" cy="26461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357" y="3814267"/>
            <a:ext cx="4343472" cy="26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83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10007"/>
            <a:ext cx="6199276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Капитальные ремонтные работы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По адресу:  Проспект Буденного, д.29/1</a:t>
            </a:r>
            <a:endParaRPr lang="ru-RU" sz="1600" b="1" dirty="0" smtClean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764704"/>
            <a:ext cx="55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doni MT" panose="02070603080606020203" pitchFamily="18" charset="0"/>
              </a:rPr>
              <a:t>Д</a:t>
            </a:r>
            <a:r>
              <a:rPr lang="ru-RU" b="1" dirty="0" smtClean="0">
                <a:latin typeface="Bodoni MT" panose="02070603080606020203" pitchFamily="18" charset="0"/>
              </a:rPr>
              <a:t>О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755190"/>
            <a:ext cx="1050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doni MT" panose="02070603080606020203" pitchFamily="18" charset="0"/>
              </a:rPr>
              <a:t>ПОСЛЕ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89" y="1095034"/>
            <a:ext cx="4188923" cy="23675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607051"/>
            <a:ext cx="4169284" cy="23731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95034"/>
            <a:ext cx="4154508" cy="23723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612218"/>
            <a:ext cx="4154508" cy="23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0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86122" y="0"/>
            <a:ext cx="6199276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Капитальные ремонтные работы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По адресу:  8-я улица Соколиной горы, д.20, к.1</a:t>
            </a:r>
            <a:endParaRPr lang="ru-RU" sz="1600" b="1" dirty="0" smtClean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764704"/>
            <a:ext cx="55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doni MT" panose="02070603080606020203" pitchFamily="18" charset="0"/>
              </a:rPr>
              <a:t>Д</a:t>
            </a:r>
            <a:r>
              <a:rPr lang="ru-RU" b="1" dirty="0" smtClean="0">
                <a:latin typeface="Bodoni MT" panose="02070603080606020203" pitchFamily="18" charset="0"/>
              </a:rPr>
              <a:t>О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82767" y="780471"/>
            <a:ext cx="1050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doni MT" panose="02070603080606020203" pitchFamily="18" charset="0"/>
              </a:rPr>
              <a:t>ПОСЛЕ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40" y="1085699"/>
            <a:ext cx="4155360" cy="2415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40" y="3619183"/>
            <a:ext cx="4127828" cy="25444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760" y="1117178"/>
            <a:ext cx="4292959" cy="24206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760" y="3619183"/>
            <a:ext cx="4292959" cy="25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8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57978" y="64142"/>
            <a:ext cx="4217754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Капитальные ремонтные работы</a:t>
            </a:r>
          </a:p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По адресу:  улица </a:t>
            </a:r>
            <a:r>
              <a:rPr lang="ru-RU" sz="1600" b="1" dirty="0" err="1" smtClean="0">
                <a:latin typeface="Constantia" panose="02030602050306030303" pitchFamily="18" charset="0"/>
              </a:rPr>
              <a:t>Щербаковская</a:t>
            </a:r>
            <a:r>
              <a:rPr lang="ru-RU" sz="1600" b="1" dirty="0" smtClean="0">
                <a:latin typeface="Constantia" panose="02030602050306030303" pitchFamily="18" charset="0"/>
              </a:rPr>
              <a:t> д.54</a:t>
            </a:r>
            <a:endParaRPr lang="ru-RU" sz="1600" b="1" dirty="0" smtClean="0"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4DmrDZ19THM.jpg"/>
          <p:cNvPicPr>
            <a:picLocks noChangeAspect="1"/>
          </p:cNvPicPr>
          <p:nvPr/>
        </p:nvPicPr>
        <p:blipFill>
          <a:blip r:embed="rId4" cstate="print"/>
          <a:srcRect t="2267" b="11582"/>
          <a:stretch>
            <a:fillRect/>
          </a:stretch>
        </p:blipFill>
        <p:spPr>
          <a:xfrm>
            <a:off x="365235" y="1145027"/>
            <a:ext cx="4104456" cy="26144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07704" y="775697"/>
            <a:ext cx="55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doni MT" panose="02070603080606020203" pitchFamily="18" charset="0"/>
              </a:rPr>
              <a:t>Д</a:t>
            </a:r>
            <a:r>
              <a:rPr lang="ru-RU" b="1" dirty="0" smtClean="0">
                <a:latin typeface="Bodoni MT" panose="02070603080606020203" pitchFamily="18" charset="0"/>
              </a:rPr>
              <a:t>О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3344" y="780471"/>
            <a:ext cx="1050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doni MT" panose="02070603080606020203" pitchFamily="18" charset="0"/>
              </a:rPr>
              <a:t>ПОСЛЕ</a:t>
            </a:r>
            <a:endParaRPr lang="ru-RU" b="1" dirty="0"/>
          </a:p>
        </p:txBody>
      </p:sp>
      <p:pic>
        <p:nvPicPr>
          <p:cNvPr id="11" name="Рисунок 10" descr="01zZzKxmWww.jpg"/>
          <p:cNvPicPr>
            <a:picLocks noChangeAspect="1"/>
          </p:cNvPicPr>
          <p:nvPr/>
        </p:nvPicPr>
        <p:blipFill>
          <a:blip r:embed="rId5" cstate="print"/>
          <a:srcRect b="13553"/>
          <a:stretch>
            <a:fillRect/>
          </a:stretch>
        </p:blipFill>
        <p:spPr>
          <a:xfrm>
            <a:off x="4788024" y="1145027"/>
            <a:ext cx="4113322" cy="26144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66" y="3850594"/>
            <a:ext cx="4068452" cy="2676046"/>
          </a:xfrm>
          <a:prstGeom prst="rect">
            <a:avLst/>
          </a:prstGeom>
          <a:effectLst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850594"/>
            <a:ext cx="4113322" cy="267604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6025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-4300" y="5977334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bgerundetes Rechteck 16"/>
          <p:cNvSpPr/>
          <p:nvPr/>
        </p:nvSpPr>
        <p:spPr bwMode="gray">
          <a:xfrm>
            <a:off x="1409118" y="1072545"/>
            <a:ext cx="7391937" cy="558795"/>
          </a:xfrm>
          <a:custGeom>
            <a:avLst/>
            <a:gdLst/>
            <a:ahLst/>
            <a:cxnLst/>
            <a:rect l="l" t="t" r="r" b="b"/>
            <a:pathLst>
              <a:path w="7682416" h="954001">
                <a:moveTo>
                  <a:pt x="1" y="0"/>
                </a:moveTo>
                <a:lnTo>
                  <a:pt x="7523413" y="0"/>
                </a:lnTo>
                <a:cubicBezTo>
                  <a:pt x="7611228" y="0"/>
                  <a:pt x="7682416" y="71188"/>
                  <a:pt x="7682416" y="159003"/>
                </a:cubicBezTo>
                <a:lnTo>
                  <a:pt x="7682416" y="794998"/>
                </a:lnTo>
                <a:cubicBezTo>
                  <a:pt x="7682416" y="882813"/>
                  <a:pt x="7611228" y="954001"/>
                  <a:pt x="7523413" y="954001"/>
                </a:cubicBezTo>
                <a:lnTo>
                  <a:pt x="0" y="954001"/>
                </a:lnTo>
                <a:cubicBezTo>
                  <a:pt x="150360" y="848935"/>
                  <a:pt x="248115" y="674384"/>
                  <a:pt x="248115" y="477000"/>
                </a:cubicBezTo>
                <a:cubicBezTo>
                  <a:pt x="248115" y="279617"/>
                  <a:pt x="150361" y="105067"/>
                  <a:pt x="1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612000" tIns="0" rIns="0" bIns="0" anchor="ctr"/>
          <a:lstStyle/>
          <a:p>
            <a:pPr lvl="0"/>
            <a:r>
              <a:rPr lang="ru-RU" sz="2000" b="1" dirty="0" smtClean="0"/>
              <a:t>Повысилось качество предоставляемых услуг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8" name="Ellipse 29"/>
          <p:cNvSpPr/>
          <p:nvPr/>
        </p:nvSpPr>
        <p:spPr bwMode="gray">
          <a:xfrm>
            <a:off x="755576" y="1107875"/>
            <a:ext cx="528944" cy="488134"/>
          </a:xfrm>
          <a:prstGeom prst="ellipse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468000" h="468000"/>
            <a:bevelB w="468000" h="468000"/>
          </a:sp3d>
        </p:spPr>
        <p:txBody>
          <a:bodyPr lIns="0" tIns="0" rIns="0" bIns="0" anchor="ctr">
            <a:sp3d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innerShdw blurRad="76200" dist="50800" dir="13500000">
                    <a:prstClr val="black">
                      <a:alpha val="40000"/>
                    </a:prstClr>
                  </a:innerShdw>
                </a:effectLst>
              </a:rPr>
              <a:t>1</a:t>
            </a:r>
            <a:endParaRPr lang="de-DE" sz="3600" b="1" dirty="0">
              <a:solidFill>
                <a:schemeClr val="bg1"/>
              </a:solidFill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9202-E2E7-40AC-9F08-F8F7AEE5592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398374" y="446364"/>
            <a:ext cx="7356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ПРЕИМУЩЕСТВА ПОСЛЕ ПРОВЕДЕННЫХ КАПИТАЛЬНЫХ РЕМОНТНЫХ РАБОТ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1113404" y="-27384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41" name="Ellipse 29"/>
          <p:cNvSpPr/>
          <p:nvPr/>
        </p:nvSpPr>
        <p:spPr bwMode="gray">
          <a:xfrm>
            <a:off x="755576" y="1915441"/>
            <a:ext cx="528944" cy="488134"/>
          </a:xfrm>
          <a:prstGeom prst="ellipse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468000" h="468000"/>
            <a:bevelB w="468000" h="468000"/>
          </a:sp3d>
        </p:spPr>
        <p:txBody>
          <a:bodyPr lIns="0" tIns="0" rIns="0" bIns="0" anchor="ctr">
            <a:sp3d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innerShdw blurRad="76200" dist="50800" dir="13500000">
                    <a:prstClr val="black">
                      <a:alpha val="40000"/>
                    </a:prstClr>
                  </a:innerShdw>
                </a:effectLst>
              </a:rPr>
              <a:t>2</a:t>
            </a:r>
            <a:endParaRPr lang="de-DE" sz="3600" b="1" dirty="0">
              <a:solidFill>
                <a:schemeClr val="bg1"/>
              </a:solidFill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42" name="Ellipse 29"/>
          <p:cNvSpPr/>
          <p:nvPr/>
        </p:nvSpPr>
        <p:spPr bwMode="gray">
          <a:xfrm>
            <a:off x="755576" y="2730908"/>
            <a:ext cx="528944" cy="488134"/>
          </a:xfrm>
          <a:prstGeom prst="ellipse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468000" h="468000"/>
            <a:bevelB w="468000" h="468000"/>
          </a:sp3d>
        </p:spPr>
        <p:txBody>
          <a:bodyPr lIns="0" tIns="0" rIns="0" bIns="0" anchor="ctr">
            <a:sp3d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innerShdw blurRad="76200" dist="50800" dir="13500000">
                    <a:prstClr val="black">
                      <a:alpha val="40000"/>
                    </a:prstClr>
                  </a:innerShdw>
                </a:effectLst>
              </a:rPr>
              <a:t>3</a:t>
            </a:r>
            <a:endParaRPr lang="de-DE" sz="3600" b="1" dirty="0">
              <a:solidFill>
                <a:schemeClr val="bg1"/>
              </a:solidFill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43" name="Ellipse 29"/>
          <p:cNvSpPr/>
          <p:nvPr/>
        </p:nvSpPr>
        <p:spPr bwMode="gray">
          <a:xfrm>
            <a:off x="755576" y="3758647"/>
            <a:ext cx="528944" cy="488134"/>
          </a:xfrm>
          <a:prstGeom prst="ellipse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468000" h="468000"/>
            <a:bevelB w="468000" h="468000"/>
          </a:sp3d>
        </p:spPr>
        <p:txBody>
          <a:bodyPr lIns="0" tIns="0" rIns="0" bIns="0" anchor="ctr">
            <a:sp3d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innerShdw blurRad="76200" dist="50800" dir="13500000">
                    <a:prstClr val="black">
                      <a:alpha val="40000"/>
                    </a:prstClr>
                  </a:innerShdw>
                </a:effectLst>
              </a:rPr>
              <a:t>4</a:t>
            </a:r>
            <a:endParaRPr lang="de-DE" sz="3600" b="1" dirty="0">
              <a:solidFill>
                <a:schemeClr val="bg1"/>
              </a:solidFill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44" name="Ellipse 29"/>
          <p:cNvSpPr/>
          <p:nvPr/>
        </p:nvSpPr>
        <p:spPr bwMode="gray">
          <a:xfrm>
            <a:off x="741639" y="4914264"/>
            <a:ext cx="528944" cy="488134"/>
          </a:xfrm>
          <a:prstGeom prst="ellipse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468000" h="468000"/>
            <a:bevelB w="468000" h="468000"/>
          </a:sp3d>
        </p:spPr>
        <p:txBody>
          <a:bodyPr lIns="0" tIns="0" rIns="0" bIns="0" anchor="ctr">
            <a:sp3d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innerShdw blurRad="76200" dist="50800" dir="13500000">
                    <a:prstClr val="black">
                      <a:alpha val="40000"/>
                    </a:prstClr>
                  </a:innerShdw>
                </a:effectLst>
              </a:rPr>
              <a:t>5</a:t>
            </a:r>
            <a:endParaRPr lang="de-DE" sz="3600" b="1" dirty="0">
              <a:solidFill>
                <a:schemeClr val="bg1"/>
              </a:solidFill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a:endParaRPr>
          </a:p>
        </p:txBody>
      </p:sp>
      <p:sp>
        <p:nvSpPr>
          <p:cNvPr id="45" name="Abgerundetes Rechteck 16"/>
          <p:cNvSpPr/>
          <p:nvPr/>
        </p:nvSpPr>
        <p:spPr bwMode="gray">
          <a:xfrm>
            <a:off x="1387667" y="1887452"/>
            <a:ext cx="7391937" cy="558795"/>
          </a:xfrm>
          <a:custGeom>
            <a:avLst/>
            <a:gdLst/>
            <a:ahLst/>
            <a:cxnLst/>
            <a:rect l="l" t="t" r="r" b="b"/>
            <a:pathLst>
              <a:path w="7682416" h="954001">
                <a:moveTo>
                  <a:pt x="1" y="0"/>
                </a:moveTo>
                <a:lnTo>
                  <a:pt x="7523413" y="0"/>
                </a:lnTo>
                <a:cubicBezTo>
                  <a:pt x="7611228" y="0"/>
                  <a:pt x="7682416" y="71188"/>
                  <a:pt x="7682416" y="159003"/>
                </a:cubicBezTo>
                <a:lnTo>
                  <a:pt x="7682416" y="794998"/>
                </a:lnTo>
                <a:cubicBezTo>
                  <a:pt x="7682416" y="882813"/>
                  <a:pt x="7611228" y="954001"/>
                  <a:pt x="7523413" y="954001"/>
                </a:cubicBezTo>
                <a:lnTo>
                  <a:pt x="0" y="954001"/>
                </a:lnTo>
                <a:cubicBezTo>
                  <a:pt x="150360" y="848935"/>
                  <a:pt x="248115" y="674384"/>
                  <a:pt x="248115" y="477000"/>
                </a:cubicBezTo>
                <a:cubicBezTo>
                  <a:pt x="248115" y="279617"/>
                  <a:pt x="150361" y="105067"/>
                  <a:pt x="1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612000" tIns="0" rIns="0" bIns="0" anchor="ctr"/>
          <a:lstStyle/>
          <a:p>
            <a:pPr lvl="0"/>
            <a:r>
              <a:rPr lang="ru-RU" sz="2000" b="1" dirty="0" smtClean="0"/>
              <a:t>Количество занимающихся увеличилось на 20%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6" name="Abgerundetes Rechteck 16"/>
          <p:cNvSpPr/>
          <p:nvPr/>
        </p:nvSpPr>
        <p:spPr bwMode="gray">
          <a:xfrm>
            <a:off x="1393982" y="2710882"/>
            <a:ext cx="7391937" cy="558795"/>
          </a:xfrm>
          <a:custGeom>
            <a:avLst/>
            <a:gdLst/>
            <a:ahLst/>
            <a:cxnLst/>
            <a:rect l="l" t="t" r="r" b="b"/>
            <a:pathLst>
              <a:path w="7682416" h="954001">
                <a:moveTo>
                  <a:pt x="1" y="0"/>
                </a:moveTo>
                <a:lnTo>
                  <a:pt x="7523413" y="0"/>
                </a:lnTo>
                <a:cubicBezTo>
                  <a:pt x="7611228" y="0"/>
                  <a:pt x="7682416" y="71188"/>
                  <a:pt x="7682416" y="159003"/>
                </a:cubicBezTo>
                <a:lnTo>
                  <a:pt x="7682416" y="794998"/>
                </a:lnTo>
                <a:cubicBezTo>
                  <a:pt x="7682416" y="882813"/>
                  <a:pt x="7611228" y="954001"/>
                  <a:pt x="7523413" y="954001"/>
                </a:cubicBezTo>
                <a:lnTo>
                  <a:pt x="0" y="954001"/>
                </a:lnTo>
                <a:cubicBezTo>
                  <a:pt x="150360" y="848935"/>
                  <a:pt x="248115" y="674384"/>
                  <a:pt x="248115" y="477000"/>
                </a:cubicBezTo>
                <a:cubicBezTo>
                  <a:pt x="248115" y="279617"/>
                  <a:pt x="150361" y="105067"/>
                  <a:pt x="1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612000" tIns="0" rIns="0" bIns="0" anchor="ctr"/>
          <a:lstStyle/>
          <a:p>
            <a:pPr lvl="0"/>
            <a:r>
              <a:rPr lang="ru-RU" sz="2000" b="1" dirty="0" smtClean="0"/>
              <a:t>Открыты новые актуальные направления 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7" name="Abgerundetes Rechteck 16"/>
          <p:cNvSpPr/>
          <p:nvPr/>
        </p:nvSpPr>
        <p:spPr bwMode="gray">
          <a:xfrm>
            <a:off x="1398373" y="3609378"/>
            <a:ext cx="7391937" cy="929854"/>
          </a:xfrm>
          <a:custGeom>
            <a:avLst/>
            <a:gdLst/>
            <a:ahLst/>
            <a:cxnLst/>
            <a:rect l="l" t="t" r="r" b="b"/>
            <a:pathLst>
              <a:path w="7682416" h="954001">
                <a:moveTo>
                  <a:pt x="1" y="0"/>
                </a:moveTo>
                <a:lnTo>
                  <a:pt x="7523413" y="0"/>
                </a:lnTo>
                <a:cubicBezTo>
                  <a:pt x="7611228" y="0"/>
                  <a:pt x="7682416" y="71188"/>
                  <a:pt x="7682416" y="159003"/>
                </a:cubicBezTo>
                <a:lnTo>
                  <a:pt x="7682416" y="794998"/>
                </a:lnTo>
                <a:cubicBezTo>
                  <a:pt x="7682416" y="882813"/>
                  <a:pt x="7611228" y="954001"/>
                  <a:pt x="7523413" y="954001"/>
                </a:cubicBezTo>
                <a:lnTo>
                  <a:pt x="0" y="954001"/>
                </a:lnTo>
                <a:cubicBezTo>
                  <a:pt x="150360" y="848935"/>
                  <a:pt x="248115" y="674384"/>
                  <a:pt x="248115" y="477000"/>
                </a:cubicBezTo>
                <a:cubicBezTo>
                  <a:pt x="248115" y="279617"/>
                  <a:pt x="150361" y="105067"/>
                  <a:pt x="1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612000" tIns="0" rIns="0" bIns="0" anchor="ctr"/>
          <a:lstStyle/>
          <a:p>
            <a:pPr lvl="0"/>
            <a:r>
              <a:rPr lang="ru-RU" sz="2000" b="1" dirty="0" smtClean="0"/>
              <a:t>БЕЗОПАСНОСТЬ. Приобретены и установлены новые системы автоматической пожарной сигнализации и видеонаблюдения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8" name="Abgerundetes Rechteck 16"/>
          <p:cNvSpPr/>
          <p:nvPr/>
        </p:nvSpPr>
        <p:spPr bwMode="gray">
          <a:xfrm>
            <a:off x="1398374" y="4878934"/>
            <a:ext cx="7391937" cy="558795"/>
          </a:xfrm>
          <a:custGeom>
            <a:avLst/>
            <a:gdLst/>
            <a:ahLst/>
            <a:cxnLst/>
            <a:rect l="l" t="t" r="r" b="b"/>
            <a:pathLst>
              <a:path w="7682416" h="954001">
                <a:moveTo>
                  <a:pt x="1" y="0"/>
                </a:moveTo>
                <a:lnTo>
                  <a:pt x="7523413" y="0"/>
                </a:lnTo>
                <a:cubicBezTo>
                  <a:pt x="7611228" y="0"/>
                  <a:pt x="7682416" y="71188"/>
                  <a:pt x="7682416" y="159003"/>
                </a:cubicBezTo>
                <a:lnTo>
                  <a:pt x="7682416" y="794998"/>
                </a:lnTo>
                <a:cubicBezTo>
                  <a:pt x="7682416" y="882813"/>
                  <a:pt x="7611228" y="954001"/>
                  <a:pt x="7523413" y="954001"/>
                </a:cubicBezTo>
                <a:lnTo>
                  <a:pt x="0" y="954001"/>
                </a:lnTo>
                <a:cubicBezTo>
                  <a:pt x="150360" y="848935"/>
                  <a:pt x="248115" y="674384"/>
                  <a:pt x="248115" y="477000"/>
                </a:cubicBezTo>
                <a:cubicBezTo>
                  <a:pt x="248115" y="279617"/>
                  <a:pt x="150361" y="105067"/>
                  <a:pt x="1" y="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612000" tIns="0" rIns="0" bIns="0" anchor="ctr"/>
          <a:lstStyle/>
          <a:p>
            <a:pPr lvl="0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Повысился престиж учреждения в районе</a:t>
            </a: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4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1047" name="Прямоугольник 1046"/>
          <p:cNvSpPr/>
          <p:nvPr/>
        </p:nvSpPr>
        <p:spPr>
          <a:xfrm>
            <a:off x="4427984" y="188640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odoni MT" panose="02070603080606020203" pitchFamily="18" charset="0"/>
              </a:rPr>
              <a:t>20</a:t>
            </a:r>
            <a:r>
              <a:rPr lang="ru-RU" sz="2800" dirty="0" smtClean="0">
                <a:latin typeface="Bodoni MT" panose="02070603080606020203" pitchFamily="18" charset="0"/>
              </a:rPr>
              <a:t>19</a:t>
            </a:r>
            <a:r>
              <a:rPr lang="en-US" sz="2800" dirty="0" smtClean="0">
                <a:latin typeface="Bodoni MT" panose="02070603080606020203" pitchFamily="18" charset="0"/>
              </a:rPr>
              <a:t> </a:t>
            </a:r>
            <a:r>
              <a:rPr lang="ru-RU" sz="2800" dirty="0" smtClean="0">
                <a:latin typeface="Constantia" panose="02030602050306030303" pitchFamily="18" charset="0"/>
              </a:rPr>
              <a:t>год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74320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Закуплено новое оборудование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ля открытия новых направлений, проведения мероприятий, предоставления более качественных услуг населению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Для безопасности наших посетителей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2132856"/>
            <a:ext cx="53285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Персональные компьютеры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Уличная сцена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Музыкальное оборудование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Мебель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Оргтехника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Системы пожарной сигнализации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Системы видеонаблюдения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6652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9222" y="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ПРОЕКТ МЭРА</a:t>
            </a:r>
          </a:p>
          <a:p>
            <a:pPr algn="ctr"/>
            <a:r>
              <a:rPr lang="ru-RU" sz="3200" b="1" dirty="0" smtClean="0"/>
              <a:t> «МОСКОВСКОЕ ДОЛГОЛЕТИЕ»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6267" y="387342"/>
            <a:ext cx="1178327" cy="1379751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540960182"/>
              </p:ext>
            </p:extLst>
          </p:nvPr>
        </p:nvGraphicFramePr>
        <p:xfrm>
          <a:off x="2555776" y="1268760"/>
          <a:ext cx="61206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4232002"/>
              </p:ext>
            </p:extLst>
          </p:nvPr>
        </p:nvGraphicFramePr>
        <p:xfrm>
          <a:off x="1403648" y="4293096"/>
          <a:ext cx="7560840" cy="1779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1944216"/>
                <a:gridCol w="2448272"/>
                <a:gridCol w="2808312"/>
              </a:tblGrid>
              <a:tr h="177450">
                <a:tc>
                  <a:txBody>
                    <a:bodyPr/>
                    <a:lstStyle/>
                    <a:p>
                      <a:pPr algn="ctr" fontAlgn="t"/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effectLst/>
                        </a:rPr>
                        <a:t>Период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effectLst/>
                        </a:rPr>
                        <a:t>Кол-во кружков/кол-во занимающихся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 smtClean="0">
                          <a:effectLst/>
                        </a:rPr>
                        <a:t>Результат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/>
                </a:tc>
              </a:tr>
              <a:tr h="5870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2018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(Пилотный проект)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9 кружков / 308 занимающихся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2 результат в Восточном округе,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по объему предоставленных услуг среди пожилого населения</a:t>
                      </a:r>
                      <a:endParaRPr lang="ru-RU" sz="1000" u="none" strike="noStrike" dirty="0" smtClean="0">
                        <a:effectLst/>
                      </a:endParaRPr>
                    </a:p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</a:tr>
              <a:tr h="547871">
                <a:tc>
                  <a:txBody>
                    <a:bodyPr/>
                    <a:lstStyle/>
                    <a:p>
                      <a:pPr algn="ctr" fontAlgn="t"/>
                      <a:r>
                        <a:rPr lang="is-IS" sz="1000" u="none" strike="noStrike">
                          <a:effectLst/>
                        </a:rPr>
                        <a:t>2</a:t>
                      </a:r>
                      <a:endParaRPr lang="is-IS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13 кружков /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535 занимающихся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3 результат в Восточном округе,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по объему предоставленных услуг среди пожилого населения</a:t>
                      </a:r>
                      <a:endParaRPr lang="ru-RU" sz="1000" u="none" strike="noStrike" dirty="0" smtClean="0">
                        <a:effectLst/>
                      </a:endParaRPr>
                    </a:p>
                  </a:txBody>
                  <a:tcPr marL="9469" marR="9469" marT="9469" marB="0" anchor="ctr"/>
                </a:tc>
              </a:tr>
              <a:tr h="3445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2020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effectLst/>
                        </a:rPr>
                        <a:t>20 кружков / 763 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effectLst/>
                        </a:rPr>
                        <a:t>Задача быть в тройке учреждений в Восточном округе по объему предоставленных</a:t>
                      </a:r>
                      <a:r>
                        <a:rPr lang="ru-RU" sz="1000" u="none" strike="noStrike" baseline="0" dirty="0" smtClean="0">
                          <a:effectLst/>
                        </a:rPr>
                        <a:t> услуг населению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95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5947895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5048" y="28041"/>
            <a:ext cx="8568952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10506"/>
                </a:solidFill>
                <a:cs typeface="Times New Roman" panose="02020603050405020304" pitchFamily="18" charset="0"/>
              </a:rPr>
              <a:t>Победа в конкурсе</a:t>
            </a:r>
            <a:endParaRPr lang="ru-RU" sz="3200" dirty="0">
              <a:solidFill>
                <a:srgbClr val="C1050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608624"/>
            <a:ext cx="1780556" cy="17805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8" y="2656808"/>
            <a:ext cx="5688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2019 ГОДУ ДЦ «СОКОЛИНКА» ВО ВТОРОЙ РАЗ ПОДРЯД УДОСТОЕН ЗВАНИЯ ЛУЧШЕЙ СПОРТИВНОЙ ОРГАНИЗАЦИИ В ВОСТОЧНОМ АДМИНИСТРАТИВНОМ ОКРУГЕ ГОРОДА МОСКВЫ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9034"/>
            <a:ext cx="3744416" cy="26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6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28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31640" y="622157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cs typeface="Times New Roman" panose="02020603050405020304" pitchFamily="18" charset="0"/>
              </a:rPr>
              <a:t>ПРЕФЕКТУРА ВОСТОЧНОГО АДМИНИСТРАТИВНОГО ОКРУГА ГОРОДА МОСКВЫ</a:t>
            </a:r>
          </a:p>
        </p:txBody>
      </p:sp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0484" y="222047"/>
            <a:ext cx="5197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УЧРЕДИТЕЛЬ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132856"/>
            <a:ext cx="4381633" cy="43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82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76562"/>
            <a:ext cx="6390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Искусственный каток по адресу: ул. Уткина, 41Б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t="28885" b="28674"/>
          <a:stretch/>
        </p:blipFill>
        <p:spPr>
          <a:xfrm>
            <a:off x="2042592" y="483595"/>
            <a:ext cx="6264696" cy="4664180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8615535"/>
              </p:ext>
            </p:extLst>
          </p:nvPr>
        </p:nvGraphicFramePr>
        <p:xfrm>
          <a:off x="2080232" y="5229200"/>
          <a:ext cx="6189415" cy="891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9577"/>
                <a:gridCol w="3449838"/>
              </a:tblGrid>
              <a:tr h="462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</a:rPr>
                        <a:t>Период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</a:rPr>
                        <a:t>Кол-во проведенных мероприятий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/>
                </a:tc>
              </a:tr>
              <a:tr h="183363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2018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</a:tr>
              <a:tr h="1428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</a:tr>
              <a:tr h="898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Запланировано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более 40 мероприятий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76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Прямоугольник 1046"/>
          <p:cNvSpPr/>
          <p:nvPr/>
        </p:nvSpPr>
        <p:spPr>
          <a:xfrm>
            <a:off x="1043608" y="116632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doni MT" panose="02070603080606020203" pitchFamily="18" charset="0"/>
              </a:rPr>
              <a:t>Мероприятия на искусственном катке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64" y="455186"/>
            <a:ext cx="4053503" cy="2851028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917" y="472656"/>
            <a:ext cx="4057667" cy="28192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65" y="3429000"/>
            <a:ext cx="4053502" cy="2851027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917" y="3428999"/>
            <a:ext cx="4057667" cy="28510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5948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7656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Работа на дворовых площадках района</a:t>
            </a:r>
            <a:endParaRPr lang="ru-RU" sz="2000" b="1" dirty="0"/>
          </a:p>
        </p:txBody>
      </p:sp>
      <p:grpSp>
        <p:nvGrpSpPr>
          <p:cNvPr id="5" name="Рисунок 10"/>
          <p:cNvGrpSpPr/>
          <p:nvPr/>
        </p:nvGrpSpPr>
        <p:grpSpPr>
          <a:xfrm>
            <a:off x="1579253" y="404664"/>
            <a:ext cx="3136763" cy="2088232"/>
            <a:chOff x="0" y="0"/>
            <a:chExt cx="6299200" cy="4686643"/>
          </a:xfrm>
        </p:grpSpPr>
        <p:pic>
          <p:nvPicPr>
            <p:cNvPr id="6" name="Рисунок 10" descr="Рисунок 10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127000" y="88900"/>
              <a:ext cx="6045201" cy="43564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Рисунок 10" descr="Рисунок 10"/>
            <p:cNvPicPr>
              <a:picLocks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0" y="0"/>
              <a:ext cx="6299201" cy="46866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Рисунок 3"/>
          <p:cNvGrpSpPr/>
          <p:nvPr/>
        </p:nvGrpSpPr>
        <p:grpSpPr>
          <a:xfrm>
            <a:off x="5478247" y="2492896"/>
            <a:ext cx="2947210" cy="1984311"/>
            <a:chOff x="0" y="0"/>
            <a:chExt cx="5631229" cy="4363122"/>
          </a:xfrm>
        </p:grpSpPr>
        <p:pic>
          <p:nvPicPr>
            <p:cNvPr id="9" name="Рисунок 3" descr="Рисунок 3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127000" y="88900"/>
              <a:ext cx="5377230" cy="40329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Рисунок 3" descr="Рисунок 3"/>
            <p:cNvPicPr>
              <a:picLocks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0" y="0"/>
              <a:ext cx="5631230" cy="43631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Рисунок 10" descr="uKSy4TG9o8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415927"/>
            <a:ext cx="2974003" cy="21489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671" y="2391549"/>
            <a:ext cx="3068345" cy="2045563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317500"/>
          </a:effec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4728004"/>
              </p:ext>
            </p:extLst>
          </p:nvPr>
        </p:nvGraphicFramePr>
        <p:xfrm>
          <a:off x="1835696" y="4540682"/>
          <a:ext cx="6480720" cy="1465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964"/>
                <a:gridCol w="1761148"/>
                <a:gridCol w="4228608"/>
              </a:tblGrid>
              <a:tr h="177450">
                <a:tc>
                  <a:txBody>
                    <a:bodyPr/>
                    <a:lstStyle/>
                    <a:p>
                      <a:pPr algn="ctr" fontAlgn="t"/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</a:rPr>
                        <a:t>Период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</a:rPr>
                        <a:t>Количество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задействованных площадок в районе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/>
                </a:tc>
              </a:tr>
              <a:tr h="3936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</a:rPr>
                        <a:t>2018 год</a:t>
                      </a: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 дворовых площадок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is-IS" sz="1400" u="none" strike="noStrike">
                          <a:effectLst/>
                        </a:rPr>
                        <a:t>2</a:t>
                      </a:r>
                      <a:endParaRPr lang="is-IS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11 дворовых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площадок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</a:tr>
              <a:tr h="3445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2020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11 дворовых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площадок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469" marR="9469" marT="946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70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18864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ПЛАНЫ НА 2020 ГОД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9408" y="906370"/>
            <a:ext cx="74168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Увеличить количество бесплатных кружков и секций для жителей района.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Улучшить качество предоставления услуг, не уступать по уровню оснащения и применяемым технологиям многим крупным известным коммерческим организациям.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Открыть еще больше актуальных направлений, которые пользуются спросом у жителей района.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рамках реализации проекта «Московское долголетие» увеличить количество занимающихся на 50% по сравнению с 2019 годом.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Закупить и оснастить классы и аудитории филиалов новым оборудованием для полноценной работы кружков и секций.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Повысить качество работы в медиа-пространстве, максимально освещать деятельность учреждения в районе.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Принимать активное участие и добиваться новых побед в различных смотрах, конкурсах и соревнованиях.</a:t>
            </a:r>
          </a:p>
          <a:p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2880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465512" y="34989"/>
            <a:ext cx="5544616" cy="876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normAutofit/>
          </a:bodyPr>
          <a:lstStyle/>
          <a:p>
            <a:pPr>
              <a:defRPr sz="4500">
                <a:solidFill>
                  <a:srgbClr val="002F74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sz="36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Информирование </a:t>
            </a:r>
            <a:r>
              <a:rPr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населения</a:t>
            </a:r>
            <a:endParaRPr sz="36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Прямоугольник 3"/>
          <p:cNvSpPr txBox="1"/>
          <p:nvPr/>
        </p:nvSpPr>
        <p:spPr>
          <a:xfrm>
            <a:off x="1547664" y="992932"/>
            <a:ext cx="7200800" cy="48843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ctr">
              <a:defRPr sz="2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Узнать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наиболее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актуальную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информацию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о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секциях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и </a:t>
            </a:r>
            <a:r>
              <a:rPr sz="1400" dirty="0" err="1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студиях</a:t>
            </a: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,</a:t>
            </a:r>
            <a:r>
              <a:rPr lang="ru-RU"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ближайших</a:t>
            </a: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мероприятиях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,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расписании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,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часах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работы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филиалов учреждения</a:t>
            </a:r>
          </a:p>
          <a:p>
            <a:pPr algn="ctr">
              <a:defRPr sz="2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жители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района</a:t>
            </a: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Соколин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ая</a:t>
            </a: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гор</a:t>
            </a:r>
            <a:r>
              <a:rPr lang="ru-RU"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а</a:t>
            </a: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могут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следующими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способами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:</a:t>
            </a:r>
          </a:p>
          <a:p>
            <a:pPr algn="ctr">
              <a:defRPr sz="2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1.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По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телефону</a:t>
            </a: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:</a:t>
            </a:r>
            <a:r>
              <a:rPr lang="ru-RU"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8(495)366-25-43</a:t>
            </a:r>
            <a:endParaRPr sz="1400" dirty="0">
              <a:solidFill>
                <a:sysClr val="windowText" lastClr="000000"/>
              </a:solidFill>
              <a:latin typeface="Franklin Gothic Demi Cond" panose="020B0706030402020204" pitchFamily="34" charset="0"/>
            </a:endParaRPr>
          </a:p>
          <a:p>
            <a:pPr algn="ctr">
              <a:defRPr sz="2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2.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На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нашем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сайте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: </a:t>
            </a: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http</a:t>
            </a:r>
            <a:r>
              <a:rPr lang="en-US"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s</a:t>
            </a: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://</a:t>
            </a:r>
            <a:r>
              <a:rPr sz="1400" dirty="0" err="1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дц-соколинка.рф</a:t>
            </a:r>
            <a:endParaRPr sz="1400" dirty="0">
              <a:solidFill>
                <a:sysClr val="windowText" lastClr="000000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ct val="110000"/>
              </a:lnSpc>
              <a:defRPr sz="2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3.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Через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социальные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сети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: </a:t>
            </a:r>
            <a:endParaRPr lang="ru-RU" sz="1400" dirty="0" smtClean="0">
              <a:solidFill>
                <a:sysClr val="windowText" lastClr="000000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ct val="110000"/>
              </a:lnSpc>
              <a:defRPr sz="2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lang="en-US" sz="1400" dirty="0" smtClean="0">
                <a:solidFill>
                  <a:sysClr val="windowText" lastClr="000000"/>
                </a:solidFill>
                <a:sym typeface="Marker Felt"/>
              </a:rPr>
              <a:t>https://vk.com/sokolinka1</a:t>
            </a:r>
            <a:r>
              <a:rPr lang="ru-RU" sz="1400" dirty="0" smtClean="0">
                <a:solidFill>
                  <a:sysClr val="windowText" lastClr="000000"/>
                </a:solidFill>
                <a:sym typeface="Marker Felt"/>
              </a:rPr>
              <a:t>, </a:t>
            </a:r>
            <a:r>
              <a:rPr lang="en-US" sz="1400" dirty="0" smtClean="0">
                <a:solidFill>
                  <a:sysClr val="windowText" lastClr="000000"/>
                </a:solidFill>
                <a:sym typeface="Marker Felt"/>
              </a:rPr>
              <a:t>https://www.facebook.com/groups/sokolinka1/?ref=share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/>
            </a:r>
            <a:b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</a:br>
            <a:endParaRPr lang="ru-RU" sz="1400" dirty="0" smtClean="0">
              <a:solidFill>
                <a:sysClr val="windowText" lastClr="000000"/>
              </a:solidFill>
              <a:latin typeface="Franklin Gothic Demi Cond" panose="020B0706030402020204" pitchFamily="34" charset="0"/>
            </a:endParaRPr>
          </a:p>
          <a:p>
            <a:pPr algn="ctr">
              <a:lnSpc>
                <a:spcPct val="110000"/>
              </a:lnSpc>
              <a:defRPr sz="2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4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.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Районная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интернет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газета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«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Взгляд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с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Соколиной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горы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»</a:t>
            </a:r>
          </a:p>
          <a:p>
            <a:pPr algn="ctr">
              <a:defRPr sz="2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5.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Стенды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района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Соколиная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гора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.</a:t>
            </a:r>
          </a:p>
          <a:p>
            <a:pPr algn="ctr">
              <a:defRPr sz="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 lang="ru-RU" sz="1400" dirty="0" smtClean="0">
              <a:solidFill>
                <a:sysClr val="windowText" lastClr="000000"/>
              </a:solidFill>
              <a:latin typeface="Franklin Gothic Demi Cond" panose="020B0706030402020204" pitchFamily="34" charset="0"/>
            </a:endParaRPr>
          </a:p>
          <a:p>
            <a:pPr algn="ctr">
              <a:defRPr sz="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 lang="ru-RU" sz="1400" dirty="0">
              <a:solidFill>
                <a:sysClr val="windowText" lastClr="000000"/>
              </a:solidFill>
              <a:latin typeface="Franklin Gothic Demi Cond" panose="020B0706030402020204" pitchFamily="34" charset="0"/>
            </a:endParaRPr>
          </a:p>
          <a:p>
            <a:pPr algn="ctr">
              <a:defRPr sz="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 lang="ru-RU" sz="1400" dirty="0" smtClean="0">
              <a:solidFill>
                <a:sysClr val="windowText" lastClr="000000"/>
              </a:solidFill>
              <a:latin typeface="Franklin Gothic Demi Cond" panose="020B0706030402020204" pitchFamily="34" charset="0"/>
            </a:endParaRPr>
          </a:p>
          <a:p>
            <a:pPr algn="ctr">
              <a:defRPr sz="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 lang="ru-RU" sz="1400" dirty="0">
              <a:solidFill>
                <a:sysClr val="windowText" lastClr="000000"/>
              </a:solidFill>
              <a:latin typeface="Franklin Gothic Demi Cond" panose="020B0706030402020204" pitchFamily="34" charset="0"/>
            </a:endParaRPr>
          </a:p>
          <a:p>
            <a:pPr algn="ctr">
              <a:defRPr sz="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 lang="ru-RU" sz="1400" dirty="0" smtClean="0">
              <a:solidFill>
                <a:sysClr val="windowText" lastClr="000000"/>
              </a:solidFill>
              <a:latin typeface="Franklin Gothic Demi Cond" panose="020B0706030402020204" pitchFamily="34" charset="0"/>
            </a:endParaRPr>
          </a:p>
          <a:p>
            <a:pPr algn="ctr">
              <a:defRPr sz="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 lang="ru-RU" sz="1400" dirty="0" smtClean="0">
              <a:solidFill>
                <a:sysClr val="windowText" lastClr="000000"/>
              </a:solidFill>
              <a:latin typeface="Franklin Gothic Demi Cond" panose="020B0706030402020204" pitchFamily="34" charset="0"/>
            </a:endParaRPr>
          </a:p>
          <a:p>
            <a:pPr algn="ctr">
              <a:defRPr sz="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 sz="1400" dirty="0">
              <a:solidFill>
                <a:sysClr val="windowText" lastClr="000000"/>
              </a:solidFill>
              <a:latin typeface="Franklin Gothic Demi Cond" panose="020B0706030402020204" pitchFamily="34" charset="0"/>
            </a:endParaRPr>
          </a:p>
          <a:p>
            <a:pPr algn="ctr">
              <a:defRPr sz="2300">
                <a:solidFill>
                  <a:srgbClr val="002060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Мы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всегда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стремимся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к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тому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,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чтобы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максимально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распространить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информацию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о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нашем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учреждении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,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спортивных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секциях</a:t>
            </a:r>
            <a:r>
              <a:rPr lang="ru-RU"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, досуговых кружках</a:t>
            </a: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и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мероприятиях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,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проводимых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в </a:t>
            </a:r>
            <a:r>
              <a:rPr sz="1400" dirty="0" err="1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районе</a:t>
            </a:r>
            <a:r>
              <a:rPr sz="1400" dirty="0" smtClean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Соколиная</a:t>
            </a:r>
            <a:r>
              <a:rPr sz="1400" dirty="0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 </a:t>
            </a:r>
            <a:r>
              <a:rPr sz="1400" dirty="0" err="1">
                <a:solidFill>
                  <a:sysClr val="windowText" lastClr="000000"/>
                </a:solidFill>
                <a:latin typeface="Franklin Gothic Demi Cond" panose="020B0706030402020204" pitchFamily="34" charset="0"/>
              </a:rPr>
              <a:t>гора</a:t>
            </a:r>
            <a:r>
              <a:rPr sz="1400" dirty="0">
                <a:solidFill>
                  <a:sysClr val="windowText" lastClr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8397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3504" y="268703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E90909"/>
                </a:solidFill>
              </a:rPr>
              <a:t>СПАСИБО ЗА ВНИМАНИЕ</a:t>
            </a:r>
            <a:endParaRPr lang="ru-RU" sz="4000" b="1" dirty="0">
              <a:solidFill>
                <a:srgbClr val="E90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28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10" name="Филиал № 1     ул. Щербаковская, д.54;…"/>
          <p:cNvSpPr txBox="1"/>
          <p:nvPr/>
        </p:nvSpPr>
        <p:spPr>
          <a:xfrm>
            <a:off x="1475656" y="1856275"/>
            <a:ext cx="3096344" cy="3950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/>
          <a:p>
            <a:pPr indent="2520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Филиал № 1</a:t>
            </a:r>
            <a:br>
              <a:rPr lang="ru-RU" sz="1100" b="1" dirty="0">
                <a:latin typeface="Marker Felt"/>
                <a:cs typeface="Times New Roman" pitchFamily="18" charset="0"/>
              </a:rPr>
            </a:br>
            <a:r>
              <a:rPr lang="ru-RU" sz="1100" b="1" dirty="0">
                <a:latin typeface="Marker Felt"/>
                <a:cs typeface="Times New Roman" pitchFamily="18" charset="0"/>
              </a:rPr>
              <a:t>    ул.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Щербаковская</a:t>
            </a:r>
            <a:r>
              <a:rPr lang="ru-RU" sz="1100" b="1" dirty="0">
                <a:latin typeface="Marker Felt"/>
                <a:cs typeface="Times New Roman" pitchFamily="18" charset="0"/>
              </a:rPr>
              <a:t>, д. 54 (381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кв.м</a:t>
            </a:r>
            <a:r>
              <a:rPr lang="ru-RU" sz="1100" b="1" dirty="0">
                <a:latin typeface="Marker Felt"/>
                <a:cs typeface="Times New Roman" pitchFamily="18" charset="0"/>
              </a:rPr>
              <a:t>.);</a:t>
            </a:r>
          </a:p>
          <a:p>
            <a:pPr indent="2520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Филиал № 2 </a:t>
            </a:r>
            <a:br>
              <a:rPr lang="ru-RU" sz="1100" b="1" dirty="0">
                <a:latin typeface="Marker Felt"/>
                <a:cs typeface="Times New Roman" pitchFamily="18" charset="0"/>
              </a:rPr>
            </a:br>
            <a:r>
              <a:rPr lang="ru-RU" sz="1100" b="1" dirty="0">
                <a:latin typeface="Marker Felt"/>
                <a:cs typeface="Times New Roman" pitchFamily="18" charset="0"/>
              </a:rPr>
              <a:t>    проспект Буденного, д. 29/1 (</a:t>
            </a:r>
            <a:r>
              <a:rPr lang="ru-RU" sz="1100" b="1" dirty="0" smtClean="0">
                <a:latin typeface="Marker Felt"/>
                <a:cs typeface="Times New Roman" pitchFamily="18" charset="0"/>
              </a:rPr>
              <a:t>610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кв.м</a:t>
            </a:r>
            <a:r>
              <a:rPr lang="ru-RU" sz="1100" b="1" dirty="0">
                <a:latin typeface="Marker Felt"/>
                <a:cs typeface="Times New Roman" pitchFamily="18" charset="0"/>
              </a:rPr>
              <a:t>.);</a:t>
            </a:r>
          </a:p>
          <a:p>
            <a:pPr indent="2520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Филиал № 3 </a:t>
            </a:r>
            <a:br>
              <a:rPr lang="ru-RU" sz="1100" b="1" dirty="0">
                <a:latin typeface="Marker Felt"/>
                <a:cs typeface="Times New Roman" pitchFamily="18" charset="0"/>
              </a:rPr>
            </a:br>
            <a:r>
              <a:rPr lang="ru-RU" sz="1100" b="1" dirty="0">
                <a:latin typeface="Marker Felt"/>
                <a:cs typeface="Times New Roman" pitchFamily="18" charset="0"/>
              </a:rPr>
              <a:t>    5-я ул. Соколиной горы, д. 12 (121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кв.м</a:t>
            </a:r>
            <a:r>
              <a:rPr lang="ru-RU" sz="1100" b="1" dirty="0">
                <a:latin typeface="Marker Felt"/>
                <a:cs typeface="Times New Roman" pitchFamily="18" charset="0"/>
              </a:rPr>
              <a:t>.);</a:t>
            </a:r>
          </a:p>
          <a:p>
            <a:pPr indent="2520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Филиал № 4</a:t>
            </a:r>
            <a:br>
              <a:rPr lang="ru-RU" sz="1100" b="1" dirty="0">
                <a:latin typeface="Marker Felt"/>
                <a:cs typeface="Times New Roman" pitchFamily="18" charset="0"/>
              </a:rPr>
            </a:br>
            <a:r>
              <a:rPr lang="ru-RU" sz="1100" b="1" dirty="0">
                <a:latin typeface="Marker Felt"/>
                <a:cs typeface="Times New Roman" pitchFamily="18" charset="0"/>
              </a:rPr>
              <a:t>    проспект Буденного, д. 39,  </a:t>
            </a:r>
            <a:br>
              <a:rPr lang="ru-RU" sz="1100" b="1" dirty="0">
                <a:latin typeface="Marker Felt"/>
                <a:cs typeface="Times New Roman" pitchFamily="18" charset="0"/>
              </a:rPr>
            </a:br>
            <a:r>
              <a:rPr lang="ru-RU" sz="1100" b="1" dirty="0">
                <a:latin typeface="Marker Felt"/>
                <a:cs typeface="Times New Roman" pitchFamily="18" charset="0"/>
              </a:rPr>
              <a:t>    корп. 1 (93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кв.м</a:t>
            </a:r>
            <a:r>
              <a:rPr lang="ru-RU" sz="1100" b="1" dirty="0">
                <a:latin typeface="Marker Felt"/>
                <a:cs typeface="Times New Roman" pitchFamily="18" charset="0"/>
              </a:rPr>
              <a:t>.);</a:t>
            </a:r>
          </a:p>
          <a:p>
            <a:pPr indent="2520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Филиал № 5 </a:t>
            </a:r>
            <a:br>
              <a:rPr lang="ru-RU" sz="1100" b="1" dirty="0">
                <a:latin typeface="Marker Felt"/>
                <a:cs typeface="Times New Roman" pitchFamily="18" charset="0"/>
              </a:rPr>
            </a:br>
            <a:r>
              <a:rPr lang="ru-RU" sz="1100" b="1" dirty="0">
                <a:latin typeface="Marker Felt"/>
                <a:cs typeface="Times New Roman" pitchFamily="18" charset="0"/>
              </a:rPr>
              <a:t>    Измайловское шоссе, д. 62 (160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кв.м</a:t>
            </a:r>
            <a:r>
              <a:rPr lang="ru-RU" sz="1100" b="1" dirty="0">
                <a:latin typeface="Marker Felt"/>
                <a:cs typeface="Times New Roman" pitchFamily="18" charset="0"/>
              </a:rPr>
              <a:t>.);</a:t>
            </a:r>
          </a:p>
          <a:p>
            <a:pPr indent="2520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Филиал № 6 </a:t>
            </a:r>
            <a:br>
              <a:rPr lang="ru-RU" sz="1100" b="1" dirty="0">
                <a:latin typeface="Marker Felt"/>
                <a:cs typeface="Times New Roman" pitchFamily="18" charset="0"/>
              </a:rPr>
            </a:br>
            <a:r>
              <a:rPr lang="ru-RU" sz="1100" b="1" dirty="0">
                <a:latin typeface="Marker Felt"/>
                <a:cs typeface="Times New Roman" pitchFamily="18" charset="0"/>
              </a:rPr>
              <a:t>    8-я ул. Соколиной горы, д. 20,</a:t>
            </a:r>
            <a:br>
              <a:rPr lang="ru-RU" sz="1100" b="1" dirty="0">
                <a:latin typeface="Marker Felt"/>
                <a:cs typeface="Times New Roman" pitchFamily="18" charset="0"/>
              </a:rPr>
            </a:br>
            <a:r>
              <a:rPr lang="ru-RU" sz="1100" b="1" dirty="0">
                <a:latin typeface="Marker Felt"/>
                <a:cs typeface="Times New Roman" pitchFamily="18" charset="0"/>
              </a:rPr>
              <a:t>    корп. 1 (122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кв.м</a:t>
            </a:r>
            <a:r>
              <a:rPr lang="ru-RU" sz="1100" b="1" dirty="0">
                <a:latin typeface="Marker Felt"/>
                <a:cs typeface="Times New Roman" pitchFamily="18" charset="0"/>
              </a:rPr>
              <a:t>.);</a:t>
            </a:r>
          </a:p>
          <a:p>
            <a:pPr indent="252000" algn="l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Филиал № 7 - ул. Уткина,</a:t>
            </a:r>
            <a:br>
              <a:rPr lang="ru-RU" sz="1100" b="1" dirty="0">
                <a:latin typeface="Marker Felt"/>
                <a:cs typeface="Times New Roman" pitchFamily="18" charset="0"/>
              </a:rPr>
            </a:br>
            <a:r>
              <a:rPr lang="ru-RU" sz="1100" b="1" dirty="0">
                <a:latin typeface="Marker Felt"/>
                <a:cs typeface="Times New Roman" pitchFamily="18" charset="0"/>
              </a:rPr>
              <a:t>    д. 44. (325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кв.м</a:t>
            </a:r>
            <a:r>
              <a:rPr lang="ru-RU" sz="1100" b="1" dirty="0">
                <a:latin typeface="Marker Felt"/>
                <a:cs typeface="Times New Roman" pitchFamily="18" charset="0"/>
              </a:rPr>
              <a:t>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1988840"/>
            <a:ext cx="288032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ул.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Вельяминовская</a:t>
            </a:r>
            <a:r>
              <a:rPr lang="ru-RU" sz="1100" b="1" dirty="0">
                <a:latin typeface="Marker Felt"/>
                <a:cs typeface="Times New Roman" pitchFamily="18" charset="0"/>
              </a:rPr>
              <a:t>, д. 6;</a:t>
            </a:r>
          </a:p>
          <a:p>
            <a:pPr indent="252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ул.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Щербаковская</a:t>
            </a:r>
            <a:r>
              <a:rPr lang="ru-RU" sz="1100" b="1" dirty="0">
                <a:latin typeface="Marker Felt"/>
                <a:cs typeface="Times New Roman" pitchFamily="18" charset="0"/>
              </a:rPr>
              <a:t>, д. 54;</a:t>
            </a:r>
          </a:p>
          <a:p>
            <a:pPr indent="252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ул. Уткина, д. 41Б;</a:t>
            </a:r>
          </a:p>
          <a:p>
            <a:pPr indent="252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Ул.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Мироновская</a:t>
            </a:r>
            <a:r>
              <a:rPr lang="ru-RU" sz="1100" b="1" dirty="0">
                <a:latin typeface="Marker Felt"/>
                <a:cs typeface="Times New Roman" pitchFamily="18" charset="0"/>
              </a:rPr>
              <a:t>, д. 9;</a:t>
            </a:r>
          </a:p>
          <a:p>
            <a:pPr indent="252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5-я ул. Соколиной горы, </a:t>
            </a:r>
            <a:r>
              <a:rPr lang="ru-RU" sz="1100" b="1" dirty="0" smtClean="0">
                <a:latin typeface="Marker Felt"/>
                <a:cs typeface="Times New Roman" pitchFamily="18" charset="0"/>
              </a:rPr>
              <a:t>д</a:t>
            </a:r>
            <a:r>
              <a:rPr lang="ru-RU" sz="1100" b="1" dirty="0">
                <a:latin typeface="Marker Felt"/>
                <a:cs typeface="Times New Roman" pitchFamily="18" charset="0"/>
              </a:rPr>
              <a:t>. 21, к. 3;</a:t>
            </a:r>
          </a:p>
          <a:p>
            <a:pPr indent="252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ул.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Щербаковская</a:t>
            </a:r>
            <a:r>
              <a:rPr lang="ru-RU" sz="1100" b="1" dirty="0">
                <a:latin typeface="Marker Felt"/>
                <a:cs typeface="Times New Roman" pitchFamily="18" charset="0"/>
              </a:rPr>
              <a:t>, д. 35;</a:t>
            </a:r>
          </a:p>
          <a:p>
            <a:pPr indent="252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ул. </a:t>
            </a:r>
            <a:r>
              <a:rPr lang="ru-RU" sz="1100" b="1" dirty="0" err="1">
                <a:latin typeface="Marker Felt"/>
                <a:cs typeface="Times New Roman" pitchFamily="18" charset="0"/>
              </a:rPr>
              <a:t>Зверинецкая</a:t>
            </a:r>
            <a:r>
              <a:rPr lang="ru-RU" sz="1100" b="1" dirty="0">
                <a:latin typeface="Marker Felt"/>
                <a:cs typeface="Times New Roman" pitchFamily="18" charset="0"/>
              </a:rPr>
              <a:t>, д. 25;</a:t>
            </a:r>
          </a:p>
          <a:p>
            <a:pPr indent="252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3-я ул. Соколиной горы, д. 14;</a:t>
            </a:r>
          </a:p>
          <a:p>
            <a:pPr indent="252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пер. Медовый, д. 6;</a:t>
            </a:r>
          </a:p>
          <a:p>
            <a:pPr indent="252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ш. Измайловское, д. 55</a:t>
            </a:r>
          </a:p>
          <a:p>
            <a:pPr indent="25200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100" b="1" dirty="0">
                <a:latin typeface="Marker Felt"/>
                <a:cs typeface="Times New Roman" pitchFamily="18" charset="0"/>
              </a:rPr>
              <a:t>8-я ул. Соколиной горы, </a:t>
            </a:r>
            <a:r>
              <a:rPr lang="ru-RU" sz="1100" b="1" dirty="0" smtClean="0">
                <a:latin typeface="Marker Felt"/>
                <a:cs typeface="Times New Roman" pitchFamily="18" charset="0"/>
              </a:rPr>
              <a:t>д</a:t>
            </a:r>
            <a:r>
              <a:rPr lang="ru-RU" sz="1100" b="1" dirty="0">
                <a:latin typeface="Marker Felt"/>
                <a:cs typeface="Times New Roman" pitchFamily="18" charset="0"/>
              </a:rPr>
              <a:t>. 20, к. 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1476" y="285567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nstantia" panose="02030602050306030303" pitchFamily="18" charset="0"/>
              </a:rPr>
              <a:t>ГБУ ДЦ «</a:t>
            </a:r>
            <a:r>
              <a:rPr lang="ru-RU" sz="2400" b="1" dirty="0" err="1">
                <a:latin typeface="Constantia" panose="02030602050306030303" pitchFamily="18" charset="0"/>
              </a:rPr>
              <a:t>Соколинка</a:t>
            </a:r>
            <a:r>
              <a:rPr lang="ru-RU" sz="2400" b="1" dirty="0">
                <a:latin typeface="Constantia" panose="02030602050306030303" pitchFamily="18" charset="0"/>
              </a:rPr>
              <a:t>» проводит свою работу в 7 помещениях и на 11 основных дворовых площадках</a:t>
            </a:r>
            <a:endParaRPr lang="ru-RU" sz="2400" b="1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6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1047" name="Прямоугольник 1046"/>
          <p:cNvSpPr/>
          <p:nvPr/>
        </p:nvSpPr>
        <p:spPr>
          <a:xfrm>
            <a:off x="1619672" y="1886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Государственным заданием за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год, количество бесплатно занимающихся составило 808 человек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2" name="Диаграмма 171"/>
          <p:cNvGraphicFramePr/>
          <p:nvPr>
            <p:extLst>
              <p:ext uri="{D42A27DB-BD31-4B8C-83A1-F6EECF244321}">
                <p14:modId xmlns:p14="http://schemas.microsoft.com/office/powerpoint/2010/main" xmlns="" val="3525311854"/>
              </p:ext>
            </p:extLst>
          </p:nvPr>
        </p:nvGraphicFramePr>
        <p:xfrm>
          <a:off x="1524000" y="908720"/>
          <a:ext cx="715245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75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graphicFrame>
        <p:nvGraphicFramePr>
          <p:cNvPr id="172" name="Диаграмма 171"/>
          <p:cNvGraphicFramePr/>
          <p:nvPr>
            <p:extLst>
              <p:ext uri="{D42A27DB-BD31-4B8C-83A1-F6EECF244321}">
                <p14:modId xmlns:p14="http://schemas.microsoft.com/office/powerpoint/2010/main" xmlns="" val="2649316710"/>
              </p:ext>
            </p:extLst>
          </p:nvPr>
        </p:nvGraphicFramePr>
        <p:xfrm>
          <a:off x="1524000" y="908720"/>
          <a:ext cx="6648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2927656162"/>
              </p:ext>
            </p:extLst>
          </p:nvPr>
        </p:nvGraphicFramePr>
        <p:xfrm>
          <a:off x="1524000" y="3573016"/>
          <a:ext cx="6648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24000" y="11663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Государственным заданием за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год, количество мероприятий и участников составило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3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graphicFrame>
        <p:nvGraphicFramePr>
          <p:cNvPr id="172" name="Диаграмма 171"/>
          <p:cNvGraphicFramePr/>
          <p:nvPr>
            <p:extLst>
              <p:ext uri="{D42A27DB-BD31-4B8C-83A1-F6EECF244321}">
                <p14:modId xmlns:p14="http://schemas.microsoft.com/office/powerpoint/2010/main" xmlns="" val="1429984343"/>
              </p:ext>
            </p:extLst>
          </p:nvPr>
        </p:nvGraphicFramePr>
        <p:xfrm>
          <a:off x="1524000" y="908720"/>
          <a:ext cx="6648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45897697"/>
              </p:ext>
            </p:extLst>
          </p:nvPr>
        </p:nvGraphicFramePr>
        <p:xfrm>
          <a:off x="1524000" y="3573016"/>
          <a:ext cx="66484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24000" y="11663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календарным планом количество Инициативных мероприятий и участников за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 составило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0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Прямоугольник 1024"/>
          <p:cNvSpPr/>
          <p:nvPr/>
        </p:nvSpPr>
        <p:spPr>
          <a:xfrm>
            <a:off x="0" y="0"/>
            <a:ext cx="1331640" cy="6858000"/>
          </a:xfrm>
          <a:prstGeom prst="rect">
            <a:avLst/>
          </a:prstGeom>
          <a:solidFill>
            <a:srgbClr val="C0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9090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11663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Государственным заданием было запланировано 37 мероприятий в культурно-досуговых и спортивно-массовых направлениях.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166703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Добрососедская елка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Рождество Христово мастер классы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Концерт посвящённым блокадникам Ленинграда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Широкая масленица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Концерт приуроченный 8 марта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Мастер классы посвященный международному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дню культуры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День Победы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Концерт Дню защиты детей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Возложение цветов Дню Памяти и Скорби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День открытых дверей ДЦ </a:t>
            </a:r>
            <a:r>
              <a:rPr lang="ru-RU" sz="1200" dirty="0" err="1" smtClean="0"/>
              <a:t>Соколинка</a:t>
            </a:r>
            <a:endParaRPr lang="ru-RU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День города концерт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День учителя концерт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Открытые уроки Гармония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Новогодняя елка для детей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484440" y="1166703"/>
            <a:ext cx="30963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Турнир по хоккею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Открытый турнир по шахматам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Первенство по вольной борьбе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Турнир по художественной гимнастики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Первенство </a:t>
            </a:r>
            <a:r>
              <a:rPr lang="ru-RU" sz="1200" dirty="0" err="1" smtClean="0"/>
              <a:t>тхэквон</a:t>
            </a:r>
            <a:r>
              <a:rPr lang="ru-RU" sz="1200" dirty="0" smtClean="0"/>
              <a:t> до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Спортивный праздник для старшего поколения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Турнир по настольному хоккею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Турнир по мини футболу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Отчетный турнир Студии Движение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Спортивное состязание по Пауэрлифтингу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Соревнование по вольной борьбе на кубок главы управы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Турнир по мини футболу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Спортивная молодежь эстафета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Спорт для всех турнир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День физкультурника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Веселые старты в Соколиной горе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Турнир Белые ангелы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Турни по настольному теннису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Турнир по мини футболу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Открытые первенство по пауэрлифтингу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Соревнование по художественной гимнастики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Турни по хоккею на кубок главы управы 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8424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Прямоугольник 1046"/>
          <p:cNvSpPr/>
          <p:nvPr/>
        </p:nvSpPr>
        <p:spPr>
          <a:xfrm>
            <a:off x="1043608" y="116632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doni MT" panose="02070603080606020203" pitchFamily="18" charset="0"/>
              </a:rPr>
              <a:t>Наши мероприятия в 2019 году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93" y="572685"/>
            <a:ext cx="4264391" cy="284292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529282"/>
            <a:ext cx="4032448" cy="288632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DXR-Ng_8SH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593" y="3558530"/>
            <a:ext cx="4264391" cy="26787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Рисунок 10" descr="TseQohWo8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6928" y="3551931"/>
            <a:ext cx="4021535" cy="267878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6148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331640" y="5949950"/>
            <a:ext cx="781236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Прямоугольник 1046"/>
          <p:cNvSpPr/>
          <p:nvPr/>
        </p:nvSpPr>
        <p:spPr>
          <a:xfrm>
            <a:off x="1043608" y="116632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doni MT" panose="02070603080606020203" pitchFamily="18" charset="0"/>
              </a:rPr>
              <a:t>Наши мероприятия в 2019 году</a:t>
            </a:r>
            <a:endParaRPr lang="ru-RU" sz="1600" b="1" dirty="0"/>
          </a:p>
        </p:txBody>
      </p:sp>
      <p:pic>
        <p:nvPicPr>
          <p:cNvPr id="12" name="Рисунок 11" descr="X759-ZtHdx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36105"/>
            <a:ext cx="4032448" cy="27239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Рисунок 12" descr="65iAYGWih8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663826"/>
            <a:ext cx="4025754" cy="27239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Рисунок 13" descr="5Y3UpX7Xx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006" y="3540975"/>
            <a:ext cx="4087459" cy="27239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 descr="SY-8-z-EkH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3535552"/>
            <a:ext cx="4025754" cy="269464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9997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6799</TotalTime>
  <Words>896</Words>
  <Application>Microsoft Office PowerPoint</Application>
  <PresentationFormat>Экран (4:3)</PresentationFormat>
  <Paragraphs>211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 СТИМУЛИРОВАНИЯ СТАРШЕГО ПО ДОМУ</dc:title>
  <dc:creator>1</dc:creator>
  <cp:lastModifiedBy>1</cp:lastModifiedBy>
  <cp:revision>713</cp:revision>
  <cp:lastPrinted>2017-12-11T11:39:59Z</cp:lastPrinted>
  <dcterms:created xsi:type="dcterms:W3CDTF">2015-04-28T16:21:01Z</dcterms:created>
  <dcterms:modified xsi:type="dcterms:W3CDTF">2020-06-19T07:35:32Z</dcterms:modified>
</cp:coreProperties>
</file>