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05" r:id="rId2"/>
    <p:sldId id="313" r:id="rId3"/>
    <p:sldId id="314" r:id="rId4"/>
    <p:sldId id="282" r:id="rId5"/>
    <p:sldId id="312" r:id="rId6"/>
    <p:sldId id="303" r:id="rId7"/>
    <p:sldId id="283" r:id="rId8"/>
    <p:sldId id="308" r:id="rId9"/>
    <p:sldId id="306" r:id="rId10"/>
    <p:sldId id="307" r:id="rId11"/>
    <p:sldId id="284" r:id="rId12"/>
    <p:sldId id="321" r:id="rId13"/>
    <p:sldId id="285" r:id="rId14"/>
    <p:sldId id="287" r:id="rId15"/>
    <p:sldId id="288" r:id="rId16"/>
    <p:sldId id="289" r:id="rId17"/>
    <p:sldId id="304" r:id="rId18"/>
    <p:sldId id="291" r:id="rId19"/>
    <p:sldId id="292" r:id="rId20"/>
    <p:sldId id="293" r:id="rId21"/>
    <p:sldId id="294" r:id="rId22"/>
    <p:sldId id="300" r:id="rId23"/>
    <p:sldId id="295" r:id="rId24"/>
    <p:sldId id="296" r:id="rId25"/>
    <p:sldId id="297" r:id="rId26"/>
    <p:sldId id="298" r:id="rId27"/>
    <p:sldId id="299" r:id="rId28"/>
    <p:sldId id="301" r:id="rId29"/>
    <p:sldId id="309" r:id="rId30"/>
    <p:sldId id="310" r:id="rId31"/>
    <p:sldId id="311" r:id="rId32"/>
    <p:sldId id="317" r:id="rId33"/>
    <p:sldId id="318" r:id="rId34"/>
    <p:sldId id="319" r:id="rId35"/>
    <p:sldId id="316" r:id="rId36"/>
    <p:sldId id="315" r:id="rId37"/>
    <p:sldId id="320" r:id="rId38"/>
    <p:sldId id="322" r:id="rId39"/>
    <p:sldId id="290" r:id="rId40"/>
  </p:sldIdLst>
  <p:sldSz cx="9144000" cy="6858000" type="screen4x3"/>
  <p:notesSz cx="6797675" cy="9928225"/>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sz="2400"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sz="2400"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sz="2400"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sz="2400" kern="1200">
        <a:solidFill>
          <a:schemeClr val="tx1"/>
        </a:solidFill>
        <a:latin typeface="Arial" pitchFamily="34" charset="0"/>
        <a:ea typeface="+mn-ea"/>
        <a:cs typeface="Arial" pitchFamily="34" charset="0"/>
      </a:defRPr>
    </a:lvl5pPr>
    <a:lvl6pPr marL="2286000" algn="l" defTabSz="914400" rtl="0" eaLnBrk="1" latinLnBrk="0" hangingPunct="1">
      <a:defRPr sz="2400" kern="1200">
        <a:solidFill>
          <a:schemeClr val="tx1"/>
        </a:solidFill>
        <a:latin typeface="Arial" pitchFamily="34" charset="0"/>
        <a:ea typeface="+mn-ea"/>
        <a:cs typeface="Arial" pitchFamily="34" charset="0"/>
      </a:defRPr>
    </a:lvl6pPr>
    <a:lvl7pPr marL="2743200" algn="l" defTabSz="914400" rtl="0" eaLnBrk="1" latinLnBrk="0" hangingPunct="1">
      <a:defRPr sz="2400" kern="1200">
        <a:solidFill>
          <a:schemeClr val="tx1"/>
        </a:solidFill>
        <a:latin typeface="Arial" pitchFamily="34" charset="0"/>
        <a:ea typeface="+mn-ea"/>
        <a:cs typeface="Arial" pitchFamily="34" charset="0"/>
      </a:defRPr>
    </a:lvl7pPr>
    <a:lvl8pPr marL="3200400" algn="l" defTabSz="914400" rtl="0" eaLnBrk="1" latinLnBrk="0" hangingPunct="1">
      <a:defRPr sz="2400" kern="1200">
        <a:solidFill>
          <a:schemeClr val="tx1"/>
        </a:solidFill>
        <a:latin typeface="Arial" pitchFamily="34" charset="0"/>
        <a:ea typeface="+mn-ea"/>
        <a:cs typeface="Arial" pitchFamily="34" charset="0"/>
      </a:defRPr>
    </a:lvl8pPr>
    <a:lvl9pPr marL="3657600" algn="l" defTabSz="914400" rtl="0" eaLnBrk="1" latinLnBrk="0" hangingPunct="1">
      <a:defRPr sz="2400"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0000"/>
    <a:srgbClr val="000104"/>
    <a:srgbClr val="292929"/>
    <a:srgbClr val="4D4D4D"/>
    <a:srgbClr val="B92D14"/>
    <a:srgbClr val="35759D"/>
    <a:srgbClr val="35B19D"/>
    <a:srgbClr val="777777"/>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547" autoAdjust="0"/>
    <p:restoredTop sz="95573" autoAdjust="0"/>
  </p:normalViewPr>
  <p:slideViewPr>
    <p:cSldViewPr>
      <p:cViewPr varScale="1">
        <p:scale>
          <a:sx n="111" d="100"/>
          <a:sy n="111" d="100"/>
        </p:scale>
        <p:origin x="-1764" y="-84"/>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464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1" hangingPunct="1">
              <a:defRPr sz="1200">
                <a:latin typeface="Arial" charset="0"/>
                <a:cs typeface="+mn-cs"/>
              </a:defRPr>
            </a:lvl1pPr>
          </a:lstStyle>
          <a:p>
            <a:pPr>
              <a:defRPr/>
            </a:pPr>
            <a:endParaRPr lang="en-US"/>
          </a:p>
        </p:txBody>
      </p:sp>
      <p:sp>
        <p:nvSpPr>
          <p:cNvPr id="81923" name="Rectangle 3"/>
          <p:cNvSpPr>
            <a:spLocks noGrp="1" noChangeArrowheads="1"/>
          </p:cNvSpPr>
          <p:nvPr>
            <p:ph type="dt" idx="1"/>
          </p:nvPr>
        </p:nvSpPr>
        <p:spPr bwMode="auto">
          <a:xfrm>
            <a:off x="3849688" y="0"/>
            <a:ext cx="29464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81925" name="Rectangle 5"/>
          <p:cNvSpPr>
            <a:spLocks noGrp="1" noChangeArrowheads="1"/>
          </p:cNvSpPr>
          <p:nvPr>
            <p:ph type="body" sz="quarter" idx="3"/>
          </p:nvPr>
        </p:nvSpPr>
        <p:spPr bwMode="auto">
          <a:xfrm>
            <a:off x="679450" y="4716463"/>
            <a:ext cx="5438775" cy="44672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26" name="Rectangle 6"/>
          <p:cNvSpPr>
            <a:spLocks noGrp="1" noChangeArrowheads="1"/>
          </p:cNvSpPr>
          <p:nvPr>
            <p:ph type="ftr" sz="quarter" idx="4"/>
          </p:nvPr>
        </p:nvSpPr>
        <p:spPr bwMode="auto">
          <a:xfrm>
            <a:off x="0" y="9429750"/>
            <a:ext cx="2946400" cy="49688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eaLnBrk="1" hangingPunct="1">
              <a:defRPr sz="1200">
                <a:latin typeface="Arial" charset="0"/>
                <a:cs typeface="+mn-cs"/>
              </a:defRPr>
            </a:lvl1pPr>
          </a:lstStyle>
          <a:p>
            <a:pPr>
              <a:defRPr/>
            </a:pPr>
            <a:endParaRPr lang="en-US"/>
          </a:p>
        </p:txBody>
      </p:sp>
      <p:sp>
        <p:nvSpPr>
          <p:cNvPr id="81927" name="Rectangle 7"/>
          <p:cNvSpPr>
            <a:spLocks noGrp="1" noChangeArrowheads="1"/>
          </p:cNvSpPr>
          <p:nvPr>
            <p:ph type="sldNum" sz="quarter" idx="5"/>
          </p:nvPr>
        </p:nvSpPr>
        <p:spPr bwMode="auto">
          <a:xfrm>
            <a:off x="3849688" y="9429750"/>
            <a:ext cx="2946400" cy="49688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vl1pPr>
          </a:lstStyle>
          <a:p>
            <a:fld id="{B2B713B9-E105-402E-8A95-33D744541891}" type="slidenum">
              <a:rPr lang="en-US" altLang="ru-RU"/>
              <a:pPr/>
              <a:t>‹#›</a:t>
            </a:fld>
            <a:endParaRPr lang="en-US"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miter lim="800000"/>
            <a:headEnd/>
            <a:tailEnd/>
          </a:ln>
        </p:spPr>
        <p:txBody>
          <a:bodyPr/>
          <a:lstStyle/>
          <a:p>
            <a:fld id="{C40C8BA2-D960-4B2C-A4C1-008EC2617969}" type="slidenum">
              <a:rPr lang="en-US" altLang="ru-RU"/>
              <a:pPr/>
              <a:t>1</a:t>
            </a:fld>
            <a:endParaRPr lang="en-US" altLang="ru-RU"/>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miter lim="800000"/>
            <a:headEnd/>
            <a:tailEnd/>
          </a:ln>
        </p:spPr>
        <p:txBody>
          <a:bodyPr/>
          <a:lstStyle/>
          <a:p>
            <a:fld id="{4ACAC4D9-EA30-4302-B2A8-93C265548A68}" type="slidenum">
              <a:rPr lang="en-US" altLang="ru-RU"/>
              <a:pPr/>
              <a:t>10</a:t>
            </a:fld>
            <a:endParaRPr lang="en-US" altLang="ru-RU"/>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miter lim="800000"/>
            <a:headEnd/>
            <a:tailEnd/>
          </a:ln>
        </p:spPr>
        <p:txBody>
          <a:bodyPr/>
          <a:lstStyle/>
          <a:p>
            <a:fld id="{923B9BF6-99E1-4369-8C41-D07E62C20617}" type="slidenum">
              <a:rPr lang="en-US" altLang="ru-RU"/>
              <a:pPr/>
              <a:t>11</a:t>
            </a:fld>
            <a:endParaRPr lang="en-US" altLang="ru-RU"/>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miter lim="800000"/>
            <a:headEnd/>
            <a:tailEnd/>
          </a:ln>
        </p:spPr>
        <p:txBody>
          <a:bodyPr/>
          <a:lstStyle/>
          <a:p>
            <a:fld id="{E3CF882B-1944-4540-AEC1-41CFB62B82C4}" type="slidenum">
              <a:rPr lang="en-US" altLang="ru-RU"/>
              <a:pPr/>
              <a:t>12</a:t>
            </a:fld>
            <a:endParaRPr lang="en-US" altLang="ru-RU"/>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miter lim="800000"/>
            <a:headEnd/>
            <a:tailEnd/>
          </a:ln>
        </p:spPr>
        <p:txBody>
          <a:bodyPr/>
          <a:lstStyle/>
          <a:p>
            <a:fld id="{C18CA90C-ED71-4F3E-8FEA-0C5DDFA09636}" type="slidenum">
              <a:rPr lang="en-US" altLang="ru-RU"/>
              <a:pPr/>
              <a:t>13</a:t>
            </a:fld>
            <a:endParaRPr lang="en-US" altLang="ru-RU"/>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miter lim="800000"/>
            <a:headEnd/>
            <a:tailEnd/>
          </a:ln>
        </p:spPr>
        <p:txBody>
          <a:bodyPr/>
          <a:lstStyle/>
          <a:p>
            <a:fld id="{369BB92F-D4C1-4CE8-A8C4-3E0CB130642D}" type="slidenum">
              <a:rPr lang="en-US" altLang="ru-RU"/>
              <a:pPr/>
              <a:t>14</a:t>
            </a:fld>
            <a:endParaRPr lang="en-US" altLang="ru-RU"/>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miter lim="800000"/>
            <a:headEnd/>
            <a:tailEnd/>
          </a:ln>
        </p:spPr>
        <p:txBody>
          <a:bodyPr/>
          <a:lstStyle/>
          <a:p>
            <a:fld id="{E2140D23-A81C-4AAA-B742-D0A03693D3C7}" type="slidenum">
              <a:rPr lang="en-US" altLang="ru-RU"/>
              <a:pPr/>
              <a:t>15</a:t>
            </a:fld>
            <a:endParaRPr lang="en-US" altLang="ru-RU"/>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miter lim="800000"/>
            <a:headEnd/>
            <a:tailEnd/>
          </a:ln>
        </p:spPr>
        <p:txBody>
          <a:bodyPr/>
          <a:lstStyle/>
          <a:p>
            <a:fld id="{1AE7A0BB-25B5-4D1D-AC7E-E829EAA8C58B}" type="slidenum">
              <a:rPr lang="en-US" altLang="ru-RU"/>
              <a:pPr/>
              <a:t>16</a:t>
            </a:fld>
            <a:endParaRPr lang="en-US" altLang="ru-RU"/>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miter lim="800000"/>
            <a:headEnd/>
            <a:tailEnd/>
          </a:ln>
        </p:spPr>
        <p:txBody>
          <a:bodyPr/>
          <a:lstStyle/>
          <a:p>
            <a:fld id="{F7829309-C143-4775-A488-A05F48B4D227}" type="slidenum">
              <a:rPr lang="en-US" altLang="ru-RU"/>
              <a:pPr/>
              <a:t>17</a:t>
            </a:fld>
            <a:endParaRPr lang="en-US" altLang="ru-RU"/>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miter lim="800000"/>
            <a:headEnd/>
            <a:tailEnd/>
          </a:ln>
        </p:spPr>
        <p:txBody>
          <a:bodyPr/>
          <a:lstStyle/>
          <a:p>
            <a:fld id="{32181771-903C-44EA-A32D-9618109F7D02}" type="slidenum">
              <a:rPr lang="en-US" altLang="ru-RU"/>
              <a:pPr/>
              <a:t>18</a:t>
            </a:fld>
            <a:endParaRPr lang="en-US" altLang="ru-RU"/>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miter lim="800000"/>
            <a:headEnd/>
            <a:tailEnd/>
          </a:ln>
        </p:spPr>
        <p:txBody>
          <a:bodyPr/>
          <a:lstStyle/>
          <a:p>
            <a:fld id="{F7A3CB95-C398-4C73-B770-6A0B18C968D5}" type="slidenum">
              <a:rPr lang="en-US" altLang="ru-RU"/>
              <a:pPr/>
              <a:t>19</a:t>
            </a:fld>
            <a:endParaRPr lang="en-US" altLang="ru-RU"/>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8E599190-E8B6-46AF-9D96-41AF025DBF42}" type="slidenum">
              <a:rPr lang="en-US" altLang="ru-RU"/>
              <a:pPr/>
              <a:t>2</a:t>
            </a:fld>
            <a:endParaRPr lang="en-US" altLang="ru-RU"/>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miter lim="800000"/>
            <a:headEnd/>
            <a:tailEnd/>
          </a:ln>
        </p:spPr>
        <p:txBody>
          <a:bodyPr/>
          <a:lstStyle/>
          <a:p>
            <a:fld id="{69160CA1-DBB9-4E27-89AE-AE48F3F498A5}" type="slidenum">
              <a:rPr lang="en-US" altLang="ru-RU"/>
              <a:pPr/>
              <a:t>20</a:t>
            </a:fld>
            <a:endParaRPr lang="en-US" altLang="ru-RU"/>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miter lim="800000"/>
            <a:headEnd/>
            <a:tailEnd/>
          </a:ln>
        </p:spPr>
        <p:txBody>
          <a:bodyPr/>
          <a:lstStyle/>
          <a:p>
            <a:fld id="{1101D0AC-474C-4014-AEAA-A1EADFC5F285}" type="slidenum">
              <a:rPr lang="en-US" altLang="ru-RU"/>
              <a:pPr/>
              <a:t>21</a:t>
            </a:fld>
            <a:endParaRPr lang="en-US" altLang="ru-RU"/>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miter lim="800000"/>
            <a:headEnd/>
            <a:tailEnd/>
          </a:ln>
        </p:spPr>
        <p:txBody>
          <a:bodyPr/>
          <a:lstStyle/>
          <a:p>
            <a:fld id="{CE4E43A5-26F8-4D61-B0E3-8B3BD6FDE6B0}" type="slidenum">
              <a:rPr lang="en-US" altLang="ru-RU"/>
              <a:pPr/>
              <a:t>22</a:t>
            </a:fld>
            <a:endParaRPr lang="en-US" altLang="ru-RU"/>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miter lim="800000"/>
            <a:headEnd/>
            <a:tailEnd/>
          </a:ln>
        </p:spPr>
        <p:txBody>
          <a:bodyPr/>
          <a:lstStyle/>
          <a:p>
            <a:fld id="{1AED048F-94FF-4FE6-8E59-B7DF7FD8AF03}" type="slidenum">
              <a:rPr lang="en-US" altLang="ru-RU"/>
              <a:pPr/>
              <a:t>23</a:t>
            </a:fld>
            <a:endParaRPr lang="en-US" altLang="ru-RU"/>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miter lim="800000"/>
            <a:headEnd/>
            <a:tailEnd/>
          </a:ln>
        </p:spPr>
        <p:txBody>
          <a:bodyPr/>
          <a:lstStyle/>
          <a:p>
            <a:fld id="{D7829CBB-B0A2-461D-B992-D4F1CAC1662E}" type="slidenum">
              <a:rPr lang="en-US" altLang="ru-RU"/>
              <a:pPr/>
              <a:t>24</a:t>
            </a:fld>
            <a:endParaRPr lang="en-US" altLang="ru-RU"/>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miter lim="800000"/>
            <a:headEnd/>
            <a:tailEnd/>
          </a:ln>
        </p:spPr>
        <p:txBody>
          <a:bodyPr/>
          <a:lstStyle/>
          <a:p>
            <a:fld id="{E592919A-1F2C-4B7F-9B75-F4B7AA9C0027}" type="slidenum">
              <a:rPr lang="en-US" altLang="ru-RU"/>
              <a:pPr/>
              <a:t>25</a:t>
            </a:fld>
            <a:endParaRPr lang="en-US" altLang="ru-RU"/>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miter lim="800000"/>
            <a:headEnd/>
            <a:tailEnd/>
          </a:ln>
        </p:spPr>
        <p:txBody>
          <a:bodyPr/>
          <a:lstStyle/>
          <a:p>
            <a:fld id="{B49DD3F9-55EC-4EA6-85BF-0519BAB7595D}" type="slidenum">
              <a:rPr lang="en-US" altLang="ru-RU"/>
              <a:pPr/>
              <a:t>26</a:t>
            </a:fld>
            <a:endParaRPr lang="en-US" altLang="ru-RU"/>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miter lim="800000"/>
            <a:headEnd/>
            <a:tailEnd/>
          </a:ln>
        </p:spPr>
        <p:txBody>
          <a:bodyPr/>
          <a:lstStyle/>
          <a:p>
            <a:fld id="{EA3F7A63-AD66-4E14-A5C1-FDB2C472A89E}" type="slidenum">
              <a:rPr lang="en-US" altLang="ru-RU"/>
              <a:pPr/>
              <a:t>27</a:t>
            </a:fld>
            <a:endParaRPr lang="en-US" altLang="ru-RU"/>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miter lim="800000"/>
            <a:headEnd/>
            <a:tailEnd/>
          </a:ln>
        </p:spPr>
        <p:txBody>
          <a:bodyPr/>
          <a:lstStyle/>
          <a:p>
            <a:fld id="{D5E5E36E-B21D-442D-A51C-96CEA2AC5F65}" type="slidenum">
              <a:rPr lang="en-US" altLang="ru-RU"/>
              <a:pPr/>
              <a:t>28</a:t>
            </a:fld>
            <a:endParaRPr lang="en-US" altLang="ru-RU"/>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miter lim="800000"/>
            <a:headEnd/>
            <a:tailEnd/>
          </a:ln>
        </p:spPr>
        <p:txBody>
          <a:bodyPr/>
          <a:lstStyle/>
          <a:p>
            <a:fld id="{0B00345E-AB99-4CE6-AD0D-511600F88083}" type="slidenum">
              <a:rPr lang="en-US" altLang="ru-RU"/>
              <a:pPr/>
              <a:t>29</a:t>
            </a:fld>
            <a:endParaRPr lang="en-US" altLang="ru-RU"/>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miter lim="800000"/>
            <a:headEnd/>
            <a:tailEnd/>
          </a:ln>
        </p:spPr>
        <p:txBody>
          <a:bodyPr/>
          <a:lstStyle/>
          <a:p>
            <a:fld id="{48329D27-15BE-4A26-A7EC-224247AA992C}" type="slidenum">
              <a:rPr lang="en-US" altLang="ru-RU"/>
              <a:pPr/>
              <a:t>3</a:t>
            </a:fld>
            <a:endParaRPr lang="en-US" altLang="ru-RU"/>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miter lim="800000"/>
            <a:headEnd/>
            <a:tailEnd/>
          </a:ln>
        </p:spPr>
        <p:txBody>
          <a:bodyPr/>
          <a:lstStyle/>
          <a:p>
            <a:fld id="{0698CD81-662A-4850-B279-2C8CB7A92DCE}" type="slidenum">
              <a:rPr lang="en-US" altLang="ru-RU"/>
              <a:pPr/>
              <a:t>30</a:t>
            </a:fld>
            <a:endParaRPr lang="en-US" altLang="ru-RU"/>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miter lim="800000"/>
            <a:headEnd/>
            <a:tailEnd/>
          </a:ln>
        </p:spPr>
        <p:txBody>
          <a:bodyPr/>
          <a:lstStyle/>
          <a:p>
            <a:fld id="{A7B85DCE-2923-41A7-934A-3398E344D71B}" type="slidenum">
              <a:rPr lang="en-US" altLang="ru-RU"/>
              <a:pPr/>
              <a:t>31</a:t>
            </a:fld>
            <a:endParaRPr lang="en-US" altLang="ru-RU"/>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fld id="{EB6C8F56-38D8-44E5-AA0F-8A3CC091801D}" type="slidenum">
              <a:rPr lang="en-US" altLang="ru-RU"/>
              <a:pPr/>
              <a:t>32</a:t>
            </a:fld>
            <a:endParaRPr lang="en-US" altLang="ru-RU"/>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miter lim="800000"/>
            <a:headEnd/>
            <a:tailEnd/>
          </a:ln>
        </p:spPr>
        <p:txBody>
          <a:bodyPr/>
          <a:lstStyle/>
          <a:p>
            <a:fld id="{0445DFE0-70B3-450D-B87D-B706B18DF0C1}" type="slidenum">
              <a:rPr lang="en-US" altLang="ru-RU"/>
              <a:pPr/>
              <a:t>33</a:t>
            </a:fld>
            <a:endParaRPr lang="en-US" altLang="ru-RU"/>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miter lim="800000"/>
            <a:headEnd/>
            <a:tailEnd/>
          </a:ln>
        </p:spPr>
        <p:txBody>
          <a:bodyPr/>
          <a:lstStyle/>
          <a:p>
            <a:fld id="{BEA98C4C-FA1E-4803-BC5E-A475FBC84C76}" type="slidenum">
              <a:rPr lang="en-US" altLang="ru-RU"/>
              <a:pPr/>
              <a:t>34</a:t>
            </a:fld>
            <a:endParaRPr lang="en-US" altLang="ru-RU"/>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miter lim="800000"/>
            <a:headEnd/>
            <a:tailEnd/>
          </a:ln>
        </p:spPr>
        <p:txBody>
          <a:bodyPr/>
          <a:lstStyle/>
          <a:p>
            <a:fld id="{07D82A8B-B6AD-43E1-8E39-AD37EC1AEE14}" type="slidenum">
              <a:rPr lang="en-US" altLang="ru-RU"/>
              <a:pPr/>
              <a:t>35</a:t>
            </a:fld>
            <a:endParaRPr lang="en-US" altLang="ru-RU"/>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miter lim="800000"/>
            <a:headEnd/>
            <a:tailEnd/>
          </a:ln>
        </p:spPr>
        <p:txBody>
          <a:bodyPr/>
          <a:lstStyle/>
          <a:p>
            <a:fld id="{136B68EF-B380-4CAE-B9BD-49DB12E6BC93}" type="slidenum">
              <a:rPr lang="en-US" altLang="ru-RU"/>
              <a:pPr/>
              <a:t>36</a:t>
            </a:fld>
            <a:endParaRPr lang="en-US" altLang="ru-RU"/>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miter lim="800000"/>
            <a:headEnd/>
            <a:tailEnd/>
          </a:ln>
        </p:spPr>
        <p:txBody>
          <a:bodyPr/>
          <a:lstStyle/>
          <a:p>
            <a:fld id="{32C2C80C-160C-46BE-8420-09AAE8E81435}" type="slidenum">
              <a:rPr lang="en-US" altLang="ru-RU"/>
              <a:pPr/>
              <a:t>37</a:t>
            </a:fld>
            <a:endParaRPr lang="en-US" altLang="ru-RU"/>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miter lim="800000"/>
            <a:headEnd/>
            <a:tailEnd/>
          </a:ln>
        </p:spPr>
        <p:txBody>
          <a:bodyPr/>
          <a:lstStyle/>
          <a:p>
            <a:fld id="{9D2CA377-2E25-4B5F-9D2C-F9469786BCDE}" type="slidenum">
              <a:rPr lang="en-US" altLang="ru-RU"/>
              <a:pPr/>
              <a:t>38</a:t>
            </a:fld>
            <a:endParaRPr lang="en-US" altLang="ru-RU"/>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miter lim="800000"/>
            <a:headEnd/>
            <a:tailEnd/>
          </a:ln>
        </p:spPr>
        <p:txBody>
          <a:bodyPr/>
          <a:lstStyle/>
          <a:p>
            <a:fld id="{5054579E-D5E3-4E7C-AEFF-472DF2702FA4}" type="slidenum">
              <a:rPr lang="en-US" altLang="ru-RU"/>
              <a:pPr/>
              <a:t>39</a:t>
            </a:fld>
            <a:endParaRPr lang="en-US" altLang="ru-RU"/>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miter lim="800000"/>
            <a:headEnd/>
            <a:tailEnd/>
          </a:ln>
        </p:spPr>
        <p:txBody>
          <a:bodyPr/>
          <a:lstStyle/>
          <a:p>
            <a:fld id="{631843EB-02A4-4D44-A4B7-065352638F8F}" type="slidenum">
              <a:rPr lang="en-US" altLang="ru-RU"/>
              <a:pPr/>
              <a:t>4</a:t>
            </a:fld>
            <a:endParaRPr lang="en-US" altLang="ru-RU"/>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miter lim="800000"/>
            <a:headEnd/>
            <a:tailEnd/>
          </a:ln>
        </p:spPr>
        <p:txBody>
          <a:bodyPr/>
          <a:lstStyle/>
          <a:p>
            <a:fld id="{6D6E1E44-64C5-439A-827D-339E3C60467D}" type="slidenum">
              <a:rPr lang="en-US" altLang="ru-RU"/>
              <a:pPr/>
              <a:t>5</a:t>
            </a:fld>
            <a:endParaRPr lang="en-US" altLang="ru-RU"/>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miter lim="800000"/>
            <a:headEnd/>
            <a:tailEnd/>
          </a:ln>
        </p:spPr>
        <p:txBody>
          <a:bodyPr/>
          <a:lstStyle/>
          <a:p>
            <a:fld id="{8E659D6D-FB73-4960-8958-6FA3C0A3FCBD}" type="slidenum">
              <a:rPr lang="en-US" altLang="ru-RU"/>
              <a:pPr/>
              <a:t>6</a:t>
            </a:fld>
            <a:endParaRPr lang="en-US" altLang="ru-RU"/>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miter lim="800000"/>
            <a:headEnd/>
            <a:tailEnd/>
          </a:ln>
        </p:spPr>
        <p:txBody>
          <a:bodyPr/>
          <a:lstStyle/>
          <a:p>
            <a:fld id="{6E3E5C1A-945E-4885-804E-EBFBD0647996}" type="slidenum">
              <a:rPr lang="en-US" altLang="ru-RU"/>
              <a:pPr/>
              <a:t>7</a:t>
            </a:fld>
            <a:endParaRPr lang="en-US" altLang="ru-RU"/>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miter lim="800000"/>
            <a:headEnd/>
            <a:tailEnd/>
          </a:ln>
        </p:spPr>
        <p:txBody>
          <a:bodyPr/>
          <a:lstStyle/>
          <a:p>
            <a:fld id="{6749E193-0163-4B54-8132-1EA5BADEFC59}" type="slidenum">
              <a:rPr lang="en-US" altLang="ru-RU"/>
              <a:pPr/>
              <a:t>8</a:t>
            </a:fld>
            <a:endParaRPr lang="en-US" altLang="ru-RU"/>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miter lim="800000"/>
            <a:headEnd/>
            <a:tailEnd/>
          </a:ln>
        </p:spPr>
        <p:txBody>
          <a:bodyPr/>
          <a:lstStyle/>
          <a:p>
            <a:fld id="{29CB6864-84D1-4A17-9923-4755AC22E5D2}" type="slidenum">
              <a:rPr lang="en-US" altLang="ru-RU"/>
              <a:pPr/>
              <a:t>9</a:t>
            </a:fld>
            <a:endParaRPr lang="en-US" altLang="ru-RU"/>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ru-RU" altLang="ru-RU"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5334000"/>
            <a:ext cx="7772400" cy="704850"/>
          </a:xfrm>
          <a:extLst/>
        </p:spPr>
        <p:txBody>
          <a:bodyPr/>
          <a:lstStyle>
            <a:lvl1pPr algn="r">
              <a:defRPr sz="3600">
                <a:solidFill>
                  <a:schemeClr val="bg1"/>
                </a:solidFill>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990600" y="5867400"/>
            <a:ext cx="7772400" cy="533400"/>
          </a:xfrm>
          <a:extLst/>
        </p:spPr>
        <p:txBody>
          <a:bodyPr/>
          <a:lstStyle>
            <a:lvl1pPr marL="0" indent="0" algn="r">
              <a:buFontTx/>
              <a:buNone/>
              <a:defRPr sz="2400">
                <a:solidFill>
                  <a:schemeClr val="bg1"/>
                </a:solidFill>
              </a:defRPr>
            </a:lvl1pPr>
          </a:lstStyle>
          <a:p>
            <a:pPr lvl="0"/>
            <a:r>
              <a:rPr 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8"/>
            <a:ext cx="18288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417638"/>
            <a:ext cx="53340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p>
        </p:txBody>
      </p:sp>
      <p:sp>
        <p:nvSpPr>
          <p:cNvPr id="1027" name="Rectangle 3"/>
          <p:cNvSpPr>
            <a:spLocks noGrp="1" noChangeArrowheads="1"/>
          </p:cNvSpPr>
          <p:nvPr>
            <p:ph type="body" idx="1"/>
          </p:nvPr>
        </p:nvSpPr>
        <p:spPr bwMode="auto">
          <a:xfrm>
            <a:off x="914400" y="2438400"/>
            <a:ext cx="73152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Microsoft Sans Serif" pitchFamily="34" charset="0"/>
        </a:defRPr>
      </a:lvl2pPr>
      <a:lvl3pPr algn="l" rtl="0" eaLnBrk="0" fontAlgn="base" hangingPunct="0">
        <a:spcBef>
          <a:spcPct val="0"/>
        </a:spcBef>
        <a:spcAft>
          <a:spcPct val="0"/>
        </a:spcAft>
        <a:defRPr sz="4400">
          <a:solidFill>
            <a:schemeClr val="tx1"/>
          </a:solidFill>
          <a:latin typeface="Microsoft Sans Serif" pitchFamily="34" charset="0"/>
        </a:defRPr>
      </a:lvl3pPr>
      <a:lvl4pPr algn="l" rtl="0" eaLnBrk="0" fontAlgn="base" hangingPunct="0">
        <a:spcBef>
          <a:spcPct val="0"/>
        </a:spcBef>
        <a:spcAft>
          <a:spcPct val="0"/>
        </a:spcAft>
        <a:defRPr sz="4400">
          <a:solidFill>
            <a:schemeClr val="tx1"/>
          </a:solidFill>
          <a:latin typeface="Microsoft Sans Serif" pitchFamily="34" charset="0"/>
        </a:defRPr>
      </a:lvl4pPr>
      <a:lvl5pPr algn="l" rtl="0" eaLnBrk="0" fontAlgn="base" hangingPunct="0">
        <a:spcBef>
          <a:spcPct val="0"/>
        </a:spcBef>
        <a:spcAft>
          <a:spcPct val="0"/>
        </a:spcAft>
        <a:defRPr sz="4400">
          <a:solidFill>
            <a:schemeClr val="tx1"/>
          </a:solidFill>
          <a:latin typeface="Microsoft Sans Serif" pitchFamily="34" charset="0"/>
        </a:defRPr>
      </a:lvl5pPr>
      <a:lvl6pPr marL="457200" algn="l" rtl="0" fontAlgn="base">
        <a:spcBef>
          <a:spcPct val="0"/>
        </a:spcBef>
        <a:spcAft>
          <a:spcPct val="0"/>
        </a:spcAft>
        <a:defRPr sz="4400">
          <a:solidFill>
            <a:schemeClr val="tx1"/>
          </a:solidFill>
          <a:latin typeface="Microsoft Sans Serif" pitchFamily="34" charset="0"/>
        </a:defRPr>
      </a:lvl6pPr>
      <a:lvl7pPr marL="914400" algn="l" rtl="0" fontAlgn="base">
        <a:spcBef>
          <a:spcPct val="0"/>
        </a:spcBef>
        <a:spcAft>
          <a:spcPct val="0"/>
        </a:spcAft>
        <a:defRPr sz="4400">
          <a:solidFill>
            <a:schemeClr val="tx1"/>
          </a:solidFill>
          <a:latin typeface="Microsoft Sans Serif" pitchFamily="34" charset="0"/>
        </a:defRPr>
      </a:lvl7pPr>
      <a:lvl8pPr marL="1371600" algn="l" rtl="0" fontAlgn="base">
        <a:spcBef>
          <a:spcPct val="0"/>
        </a:spcBef>
        <a:spcAft>
          <a:spcPct val="0"/>
        </a:spcAft>
        <a:defRPr sz="4400">
          <a:solidFill>
            <a:schemeClr val="tx1"/>
          </a:solidFill>
          <a:latin typeface="Microsoft Sans Serif" pitchFamily="34" charset="0"/>
        </a:defRPr>
      </a:lvl8pPr>
      <a:lvl9pPr marL="1828800" algn="l" rtl="0" fontAlgn="base">
        <a:spcBef>
          <a:spcPct val="0"/>
        </a:spcBef>
        <a:spcAft>
          <a:spcPct val="0"/>
        </a:spcAft>
        <a:defRPr sz="4400">
          <a:solidFill>
            <a:schemeClr val="tx1"/>
          </a:solidFill>
          <a:latin typeface="Microsoft Sans Serif"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__________Microsoft_Office_Excel3.xls"/><Relationship Id="rId5" Type="http://schemas.openxmlformats.org/officeDocument/2006/relationships/image" Target="../media/image26.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2.jpeg"/><Relationship Id="rId7"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2.jpeg"/><Relationship Id="rId7"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2.jpeg"/><Relationship Id="rId7"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__________Microsoft_Office_Excel1.xls"/><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__________Microsoft_Office_Excel2.xls"/><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5"/>
          <p:cNvSpPr txBox="1">
            <a:spLocks noChangeArrowheads="1"/>
          </p:cNvSpPr>
          <p:nvPr/>
        </p:nvSpPr>
        <p:spPr bwMode="auto">
          <a:xfrm>
            <a:off x="2895600" y="1143000"/>
            <a:ext cx="5029200" cy="762000"/>
          </a:xfrm>
          <a:prstGeom prst="rect">
            <a:avLst/>
          </a:prstGeom>
          <a:noFill/>
          <a:ln>
            <a:noFill/>
          </a:ln>
          <a:effectLst/>
          <a:extLst/>
        </p:spPr>
        <p:txBody>
          <a:bodyPr anchor="ct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Microsoft Sans Serif" pitchFamily="34" charset="0"/>
              </a:defRPr>
            </a:lvl2pPr>
            <a:lvl3pPr algn="l" rtl="0" eaLnBrk="0" fontAlgn="base" hangingPunct="0">
              <a:spcBef>
                <a:spcPct val="0"/>
              </a:spcBef>
              <a:spcAft>
                <a:spcPct val="0"/>
              </a:spcAft>
              <a:defRPr sz="4400">
                <a:solidFill>
                  <a:schemeClr val="tx1"/>
                </a:solidFill>
                <a:latin typeface="Microsoft Sans Serif" pitchFamily="34" charset="0"/>
              </a:defRPr>
            </a:lvl3pPr>
            <a:lvl4pPr algn="l" rtl="0" eaLnBrk="0" fontAlgn="base" hangingPunct="0">
              <a:spcBef>
                <a:spcPct val="0"/>
              </a:spcBef>
              <a:spcAft>
                <a:spcPct val="0"/>
              </a:spcAft>
              <a:defRPr sz="4400">
                <a:solidFill>
                  <a:schemeClr val="tx1"/>
                </a:solidFill>
                <a:latin typeface="Microsoft Sans Serif" pitchFamily="34" charset="0"/>
              </a:defRPr>
            </a:lvl4pPr>
            <a:lvl5pPr algn="l" rtl="0" eaLnBrk="0" fontAlgn="base" hangingPunct="0">
              <a:spcBef>
                <a:spcPct val="0"/>
              </a:spcBef>
              <a:spcAft>
                <a:spcPct val="0"/>
              </a:spcAft>
              <a:defRPr sz="4400">
                <a:solidFill>
                  <a:schemeClr val="tx1"/>
                </a:solidFill>
                <a:latin typeface="Microsoft Sans Serif" pitchFamily="34" charset="0"/>
              </a:defRPr>
            </a:lvl5pPr>
            <a:lvl6pPr marL="457200" algn="l" rtl="0" fontAlgn="base">
              <a:spcBef>
                <a:spcPct val="0"/>
              </a:spcBef>
              <a:spcAft>
                <a:spcPct val="0"/>
              </a:spcAft>
              <a:defRPr sz="4400">
                <a:solidFill>
                  <a:schemeClr val="tx1"/>
                </a:solidFill>
                <a:latin typeface="Microsoft Sans Serif" pitchFamily="34" charset="0"/>
              </a:defRPr>
            </a:lvl6pPr>
            <a:lvl7pPr marL="914400" algn="l" rtl="0" fontAlgn="base">
              <a:spcBef>
                <a:spcPct val="0"/>
              </a:spcBef>
              <a:spcAft>
                <a:spcPct val="0"/>
              </a:spcAft>
              <a:defRPr sz="4400">
                <a:solidFill>
                  <a:schemeClr val="tx1"/>
                </a:solidFill>
                <a:latin typeface="Microsoft Sans Serif" pitchFamily="34" charset="0"/>
              </a:defRPr>
            </a:lvl7pPr>
            <a:lvl8pPr marL="1371600" algn="l" rtl="0" fontAlgn="base">
              <a:spcBef>
                <a:spcPct val="0"/>
              </a:spcBef>
              <a:spcAft>
                <a:spcPct val="0"/>
              </a:spcAft>
              <a:defRPr sz="4400">
                <a:solidFill>
                  <a:schemeClr val="tx1"/>
                </a:solidFill>
                <a:latin typeface="Microsoft Sans Serif" pitchFamily="34" charset="0"/>
              </a:defRPr>
            </a:lvl8pPr>
            <a:lvl9pPr marL="1828800" algn="l" rtl="0" fontAlgn="base">
              <a:spcBef>
                <a:spcPct val="0"/>
              </a:spcBef>
              <a:spcAft>
                <a:spcPct val="0"/>
              </a:spcAft>
              <a:defRPr sz="4400">
                <a:solidFill>
                  <a:schemeClr val="tx1"/>
                </a:solidFill>
                <a:latin typeface="Microsoft Sans Serif" pitchFamily="34" charset="0"/>
              </a:defRPr>
            </a:lvl9pPr>
          </a:lstStyle>
          <a:p>
            <a:pPr algn="ctr" eaLnBrk="1" hangingPunct="1">
              <a:defRPr/>
            </a:pPr>
            <a:r>
              <a:rPr lang="ru-RU" sz="3200" b="1" kern="0" dirty="0" smtClean="0">
                <a:solidFill>
                  <a:srgbClr val="292929"/>
                </a:solidFill>
                <a:latin typeface="Cambria" pitchFamily="18" charset="0"/>
              </a:rPr>
              <a:t>Государственное бюджетное учреждение города Москвы</a:t>
            </a:r>
          </a:p>
        </p:txBody>
      </p:sp>
      <p:cxnSp>
        <p:nvCxnSpPr>
          <p:cNvPr id="4" name="Прямая соединительная линия 3"/>
          <p:cNvCxnSpPr/>
          <p:nvPr/>
        </p:nvCxnSpPr>
        <p:spPr bwMode="auto">
          <a:xfrm>
            <a:off x="2921000" y="2438400"/>
            <a:ext cx="4648200" cy="19050"/>
          </a:xfrm>
          <a:prstGeom prst="line">
            <a:avLst/>
          </a:prstGeom>
          <a:gradFill rotWithShape="1">
            <a:gsLst>
              <a:gs pos="0">
                <a:schemeClr val="bg2">
                  <a:gamma/>
                  <a:tint val="26667"/>
                  <a:invGamma/>
                </a:schemeClr>
              </a:gs>
              <a:gs pos="100000">
                <a:schemeClr val="bg2">
                  <a:alpha val="14999"/>
                </a:schemeClr>
              </a:gs>
            </a:gsLst>
            <a:lin ang="5400000" scaled="1"/>
          </a:gradFill>
          <a:ln w="12700" cap="flat" cmpd="sng" algn="ctr">
            <a:solidFill>
              <a:srgbClr val="292929"/>
            </a:solidFill>
            <a:prstDash val="solid"/>
            <a:round/>
            <a:headEnd type="none" w="med" len="med"/>
            <a:tailEnd type="none" w="med" len="med"/>
          </a:ln>
          <a:effectLst/>
          <a:extLst/>
        </p:spPr>
      </p:cxnSp>
      <p:sp>
        <p:nvSpPr>
          <p:cNvPr id="5" name="Rectangle 8"/>
          <p:cNvSpPr txBox="1">
            <a:spLocks noChangeArrowheads="1"/>
          </p:cNvSpPr>
          <p:nvPr/>
        </p:nvSpPr>
        <p:spPr bwMode="auto">
          <a:xfrm>
            <a:off x="3124200" y="2819400"/>
            <a:ext cx="4800600" cy="609600"/>
          </a:xfrm>
          <a:prstGeom prst="rect">
            <a:avLst/>
          </a:prstGeom>
          <a:noFill/>
          <a:ln>
            <a:noFill/>
          </a:ln>
          <a:effectLs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FontTx/>
              <a:buNone/>
              <a:defRPr/>
            </a:pPr>
            <a:r>
              <a:rPr lang="ru-RU" b="1" kern="0" dirty="0" smtClean="0">
                <a:solidFill>
                  <a:srgbClr val="292929"/>
                </a:solidFill>
                <a:latin typeface="Cambria" pitchFamily="18" charset="0"/>
              </a:rPr>
              <a:t>«Досуговый центр «</a:t>
            </a:r>
            <a:r>
              <a:rPr lang="ru-RU" b="1" kern="0" dirty="0" err="1" smtClean="0">
                <a:solidFill>
                  <a:srgbClr val="292929"/>
                </a:solidFill>
                <a:latin typeface="Cambria" pitchFamily="18" charset="0"/>
              </a:rPr>
              <a:t>Соколинка</a:t>
            </a:r>
            <a:r>
              <a:rPr lang="ru-RU" b="1" kern="0" dirty="0" smtClean="0">
                <a:solidFill>
                  <a:srgbClr val="292929"/>
                </a:solidFill>
                <a:latin typeface="Cambria" pitchFamily="18" charset="0"/>
              </a:rPr>
              <a:t>»</a:t>
            </a:r>
          </a:p>
        </p:txBody>
      </p:sp>
      <p:sp>
        <p:nvSpPr>
          <p:cNvPr id="6" name="Rectangle 8"/>
          <p:cNvSpPr txBox="1">
            <a:spLocks noChangeArrowheads="1"/>
          </p:cNvSpPr>
          <p:nvPr/>
        </p:nvSpPr>
        <p:spPr bwMode="auto">
          <a:xfrm>
            <a:off x="4076700" y="4038600"/>
            <a:ext cx="2895600" cy="533400"/>
          </a:xfrm>
          <a:prstGeom prst="rect">
            <a:avLst/>
          </a:prstGeom>
          <a:noFill/>
          <a:ln>
            <a:noFill/>
          </a:ln>
          <a:effectLst/>
          <a:extLst/>
        </p:spPr>
        <p:txBody>
          <a:bodyPr/>
          <a:lstStyle>
            <a:lvl1pPr marL="0" indent="0" algn="r" rtl="0" eaLnBrk="0" fontAlgn="base" hangingPunct="0">
              <a:spcBef>
                <a:spcPct val="20000"/>
              </a:spcBef>
              <a:spcAft>
                <a:spcPct val="0"/>
              </a:spcAft>
              <a:buFontTx/>
              <a:buNone/>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defRPr/>
            </a:pPr>
            <a:r>
              <a:rPr lang="ru-RU" sz="1600" b="1" kern="0" dirty="0" smtClean="0">
                <a:solidFill>
                  <a:srgbClr val="292929"/>
                </a:solidFill>
                <a:latin typeface="Cambria" pitchFamily="18" charset="0"/>
              </a:rPr>
              <a:t>Район Соколиная гора</a:t>
            </a:r>
          </a:p>
        </p:txBody>
      </p:sp>
      <p:sp>
        <p:nvSpPr>
          <p:cNvPr id="7" name="Rectangle 8"/>
          <p:cNvSpPr txBox="1">
            <a:spLocks noChangeArrowheads="1"/>
          </p:cNvSpPr>
          <p:nvPr/>
        </p:nvSpPr>
        <p:spPr bwMode="auto">
          <a:xfrm>
            <a:off x="4419600" y="4495800"/>
            <a:ext cx="2209800" cy="381000"/>
          </a:xfrm>
          <a:prstGeom prst="rect">
            <a:avLst/>
          </a:prstGeom>
          <a:noFill/>
          <a:ln>
            <a:noFill/>
          </a:ln>
          <a:effectLst/>
          <a:extLst/>
        </p:spPr>
        <p:txBody>
          <a:bodyPr/>
          <a:lstStyle>
            <a:lvl1pPr marL="0" indent="0" algn="r" rtl="0" eaLnBrk="0" fontAlgn="base" hangingPunct="0">
              <a:spcBef>
                <a:spcPct val="20000"/>
              </a:spcBef>
              <a:spcAft>
                <a:spcPct val="0"/>
              </a:spcAft>
              <a:buFontTx/>
              <a:buNone/>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defRPr/>
            </a:pPr>
            <a:r>
              <a:rPr lang="ru-RU" sz="1600" kern="0" dirty="0" smtClean="0">
                <a:solidFill>
                  <a:srgbClr val="292929"/>
                </a:solidFill>
              </a:rPr>
              <a:t>2019</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ectangle 8"/>
          <p:cNvSpPr txBox="1">
            <a:spLocks noChangeArrowheads="1"/>
          </p:cNvSpPr>
          <p:nvPr/>
        </p:nvSpPr>
        <p:spPr bwMode="auto">
          <a:xfrm>
            <a:off x="3048000" y="76200"/>
            <a:ext cx="4800600" cy="381000"/>
          </a:xfrm>
          <a:prstGeom prst="rect">
            <a:avLst/>
          </a:prstGeom>
          <a:noFill/>
          <a:ln>
            <a:noFill/>
          </a:ln>
          <a:effectLst/>
          <a:extLst/>
        </p:spPr>
        <p:txBody>
          <a:bodyPr/>
          <a:lstStyle>
            <a:lvl1pPr marL="0" indent="0" algn="r" rtl="0" eaLnBrk="0" fontAlgn="base" hangingPunct="0">
              <a:spcBef>
                <a:spcPct val="20000"/>
              </a:spcBef>
              <a:spcAft>
                <a:spcPct val="0"/>
              </a:spcAft>
              <a:buFontTx/>
              <a:buNone/>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defRPr/>
            </a:pPr>
            <a:r>
              <a:rPr lang="ru-RU" sz="1600" b="1" kern="0" dirty="0" smtClean="0">
                <a:solidFill>
                  <a:srgbClr val="292929"/>
                </a:solidFill>
                <a:latin typeface="Times New Roman" panose="02020603050405020304" pitchFamily="18" charset="0"/>
                <a:cs typeface="Times New Roman" panose="02020603050405020304" pitchFamily="18" charset="0"/>
              </a:rPr>
              <a:t>Неудачи в 2018 г </a:t>
            </a:r>
          </a:p>
        </p:txBody>
      </p:sp>
      <p:graphicFrame>
        <p:nvGraphicFramePr>
          <p:cNvPr id="3" name="Таблица 2"/>
          <p:cNvGraphicFramePr>
            <a:graphicFrameLocks noGrp="1"/>
          </p:cNvGraphicFramePr>
          <p:nvPr/>
        </p:nvGraphicFramePr>
        <p:xfrm>
          <a:off x="1981200" y="563563"/>
          <a:ext cx="6934200" cy="2646362"/>
        </p:xfrm>
        <a:graphic>
          <a:graphicData uri="http://schemas.openxmlformats.org/drawingml/2006/table">
            <a:tbl>
              <a:tblPr/>
              <a:tblGrid>
                <a:gridCol w="2438400"/>
                <a:gridCol w="1438589"/>
                <a:gridCol w="3057211"/>
              </a:tblGrid>
              <a:tr h="404006">
                <a:tc gridSpan="3">
                  <a:txBody>
                    <a:bodyPr/>
                    <a:lstStyle/>
                    <a:p>
                      <a:pPr algn="ctr"/>
                      <a:r>
                        <a:rPr lang="ru-RU" sz="1200" b="1" dirty="0" smtClean="0">
                          <a:solidFill>
                            <a:srgbClr val="292929"/>
                          </a:solidFill>
                          <a:latin typeface="Times New Roman" panose="02020603050405020304" pitchFamily="18" charset="0"/>
                          <a:cs typeface="Times New Roman" panose="02020603050405020304" pitchFamily="18" charset="0"/>
                        </a:rPr>
                        <a:t>Количество занимающихся</a:t>
                      </a:r>
                      <a:r>
                        <a:rPr lang="ru-RU" sz="1200" b="1" baseline="0" dirty="0" smtClean="0">
                          <a:solidFill>
                            <a:srgbClr val="292929"/>
                          </a:solidFill>
                          <a:latin typeface="Times New Roman" panose="02020603050405020304" pitchFamily="18" charset="0"/>
                          <a:cs typeface="Times New Roman" panose="02020603050405020304" pitchFamily="18" charset="0"/>
                        </a:rPr>
                        <a:t> спортом  и досугом в районе Соколиная гора</a:t>
                      </a:r>
                      <a:endParaRPr lang="ru-RU" sz="1200" b="1" dirty="0">
                        <a:solidFill>
                          <a:srgbClr val="292929"/>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r>
              <a:tr h="360436">
                <a:tc>
                  <a:txBody>
                    <a:bodyPr/>
                    <a:lstStyle/>
                    <a:p>
                      <a:pPr algn="ctr"/>
                      <a:r>
                        <a:rPr lang="ru-RU" sz="1200" b="1" dirty="0" smtClean="0">
                          <a:solidFill>
                            <a:srgbClr val="292929"/>
                          </a:solidFill>
                          <a:latin typeface="Times New Roman" panose="02020603050405020304" pitchFamily="18" charset="0"/>
                          <a:cs typeface="Times New Roman" panose="02020603050405020304" pitchFamily="18" charset="0"/>
                        </a:rPr>
                        <a:t>Период по годам спорт/досуг</a:t>
                      </a:r>
                      <a:endParaRPr lang="ru-RU" sz="1200" b="1" dirty="0">
                        <a:solidFill>
                          <a:srgbClr val="292929"/>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1" dirty="0" smtClean="0">
                          <a:solidFill>
                            <a:srgbClr val="292929"/>
                          </a:solidFill>
                          <a:latin typeface="Times New Roman" panose="02020603050405020304" pitchFamily="18" charset="0"/>
                          <a:cs typeface="Times New Roman" panose="02020603050405020304" pitchFamily="18" charset="0"/>
                        </a:rPr>
                        <a:t>Кол-во</a:t>
                      </a:r>
                      <a:endParaRPr lang="ru-RU" sz="1200" b="1" dirty="0">
                        <a:solidFill>
                          <a:srgbClr val="292929"/>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1" dirty="0" smtClean="0">
                          <a:solidFill>
                            <a:srgbClr val="292929"/>
                          </a:solidFill>
                          <a:latin typeface="Times New Roman" panose="02020603050405020304" pitchFamily="18" charset="0"/>
                          <a:cs typeface="Times New Roman" panose="02020603050405020304" pitchFamily="18" charset="0"/>
                        </a:rPr>
                        <a:t>Комментарии</a:t>
                      </a:r>
                      <a:endParaRPr lang="ru-RU" sz="1200" b="1" dirty="0">
                        <a:solidFill>
                          <a:srgbClr val="292929"/>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200">
                <a:tc>
                  <a:txBody>
                    <a:bodyPr/>
                    <a:lstStyle/>
                    <a:p>
                      <a:pPr algn="ctr"/>
                      <a:r>
                        <a:rPr lang="ru-RU" sz="1200" dirty="0" smtClean="0">
                          <a:solidFill>
                            <a:srgbClr val="292929"/>
                          </a:solidFill>
                          <a:latin typeface="Times New Roman" panose="02020603050405020304" pitchFamily="18" charset="0"/>
                          <a:cs typeface="Times New Roman" panose="02020603050405020304" pitchFamily="18" charset="0"/>
                        </a:rPr>
                        <a:t>2010-2013</a:t>
                      </a:r>
                      <a:endParaRPr lang="ru-RU" sz="1200" dirty="0">
                        <a:solidFill>
                          <a:srgbClr val="292929"/>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rgbClr val="292929"/>
                          </a:solidFill>
                          <a:latin typeface="Times New Roman" panose="02020603050405020304" pitchFamily="18" charset="0"/>
                          <a:cs typeface="Times New Roman" panose="02020603050405020304" pitchFamily="18" charset="0"/>
                        </a:rPr>
                        <a:t>Более 1500 чел</a:t>
                      </a:r>
                      <a:endParaRPr lang="ru-RU" sz="1200" dirty="0">
                        <a:solidFill>
                          <a:srgbClr val="292929"/>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rgbClr val="292929"/>
                          </a:solidFill>
                          <a:latin typeface="Times New Roman" panose="02020603050405020304" pitchFamily="18" charset="0"/>
                          <a:cs typeface="Times New Roman" panose="02020603050405020304" pitchFamily="18" charset="0"/>
                        </a:rPr>
                        <a:t>Самые высокие показатели по занимающимся</a:t>
                      </a:r>
                      <a:endParaRPr lang="ru-RU" sz="1200" dirty="0">
                        <a:solidFill>
                          <a:srgbClr val="292929"/>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7801">
                <a:tc>
                  <a:txBody>
                    <a:bodyPr/>
                    <a:lstStyle/>
                    <a:p>
                      <a:pPr algn="ctr"/>
                      <a:r>
                        <a:rPr lang="ru-RU" sz="1200" dirty="0" smtClean="0">
                          <a:solidFill>
                            <a:srgbClr val="292929"/>
                          </a:solidFill>
                          <a:latin typeface="Times New Roman" panose="02020603050405020304" pitchFamily="18" charset="0"/>
                          <a:cs typeface="Times New Roman" panose="02020603050405020304" pitchFamily="18" charset="0"/>
                        </a:rPr>
                        <a:t>2014,</a:t>
                      </a:r>
                      <a:r>
                        <a:rPr lang="ru-RU" sz="1200" baseline="0" dirty="0" smtClean="0">
                          <a:solidFill>
                            <a:srgbClr val="292929"/>
                          </a:solidFill>
                          <a:latin typeface="Times New Roman" panose="02020603050405020304" pitchFamily="18" charset="0"/>
                          <a:cs typeface="Times New Roman" panose="02020603050405020304" pitchFamily="18" charset="0"/>
                        </a:rPr>
                        <a:t> 2015, 2016, 2017</a:t>
                      </a:r>
                      <a:endParaRPr lang="ru-RU" sz="1200" dirty="0">
                        <a:solidFill>
                          <a:srgbClr val="292929"/>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rgbClr val="292929"/>
                          </a:solidFill>
                          <a:latin typeface="Times New Roman" panose="02020603050405020304" pitchFamily="18" charset="0"/>
                          <a:cs typeface="Times New Roman" panose="02020603050405020304" pitchFamily="18" charset="0"/>
                        </a:rPr>
                        <a:t>Показатель не более  1400 чел</a:t>
                      </a:r>
                      <a:endParaRPr lang="ru-RU" sz="1200" dirty="0">
                        <a:solidFill>
                          <a:srgbClr val="292929"/>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rgbClr val="292929"/>
                          </a:solidFill>
                          <a:latin typeface="Times New Roman" panose="02020603050405020304" pitchFamily="18" charset="0"/>
                          <a:cs typeface="Times New Roman" panose="02020603050405020304" pitchFamily="18" charset="0"/>
                        </a:rPr>
                        <a:t>В связи с</a:t>
                      </a:r>
                      <a:r>
                        <a:rPr lang="ru-RU" sz="1200" baseline="0" dirty="0" smtClean="0">
                          <a:solidFill>
                            <a:srgbClr val="292929"/>
                          </a:solidFill>
                          <a:latin typeface="Times New Roman" panose="02020603050405020304" pitchFamily="18" charset="0"/>
                          <a:cs typeface="Times New Roman" panose="02020603050405020304" pitchFamily="18" charset="0"/>
                        </a:rPr>
                        <a:t> регулярной сменой руководителя, за период 4 лет сменилось 5 руководителей ГБУ.</a:t>
                      </a:r>
                      <a:endParaRPr lang="ru-RU" sz="1200" dirty="0">
                        <a:solidFill>
                          <a:srgbClr val="292929"/>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6919">
                <a:tc>
                  <a:txBody>
                    <a:bodyPr/>
                    <a:lstStyle/>
                    <a:p>
                      <a:pPr algn="ctr"/>
                      <a:r>
                        <a:rPr lang="ru-RU" sz="1200" dirty="0" smtClean="0">
                          <a:solidFill>
                            <a:srgbClr val="292929"/>
                          </a:solidFill>
                          <a:latin typeface="Times New Roman" panose="02020603050405020304" pitchFamily="18" charset="0"/>
                          <a:cs typeface="Times New Roman" panose="02020603050405020304" pitchFamily="18" charset="0"/>
                        </a:rPr>
                        <a:t>2018</a:t>
                      </a:r>
                      <a:endParaRPr lang="ru-RU" sz="1200" dirty="0">
                        <a:solidFill>
                          <a:srgbClr val="292929"/>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rgbClr val="292929"/>
                          </a:solidFill>
                          <a:latin typeface="Times New Roman" panose="02020603050405020304" pitchFamily="18" charset="0"/>
                          <a:cs typeface="Times New Roman" panose="02020603050405020304" pitchFamily="18" charset="0"/>
                        </a:rPr>
                        <a:t>850 бесплатно/</a:t>
                      </a:r>
                      <a:r>
                        <a:rPr lang="ru-RU" sz="1200" baseline="0" dirty="0" smtClean="0">
                          <a:solidFill>
                            <a:srgbClr val="292929"/>
                          </a:solidFill>
                          <a:latin typeface="Times New Roman" panose="02020603050405020304" pitchFamily="18" charset="0"/>
                          <a:cs typeface="Times New Roman" panose="02020603050405020304" pitchFamily="18" charset="0"/>
                        </a:rPr>
                        <a:t> 300 платно</a:t>
                      </a:r>
                      <a:endParaRPr lang="ru-RU" sz="1200" dirty="0">
                        <a:solidFill>
                          <a:srgbClr val="292929"/>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rgbClr val="292929"/>
                          </a:solidFill>
                          <a:latin typeface="Times New Roman" panose="02020603050405020304" pitchFamily="18" charset="0"/>
                          <a:cs typeface="Times New Roman" panose="02020603050405020304" pitchFamily="18" charset="0"/>
                        </a:rPr>
                        <a:t>Потеряли в этом году более 200 человек. В связи с высокой конкуренцией, и потерей профессиональных сотрудников.</a:t>
                      </a:r>
                      <a:endParaRPr lang="ru-RU" sz="1200" dirty="0">
                        <a:solidFill>
                          <a:srgbClr val="292929"/>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5" name="Таблица 4"/>
          <p:cNvGraphicFramePr>
            <a:graphicFrameLocks noGrp="1"/>
          </p:cNvGraphicFramePr>
          <p:nvPr/>
        </p:nvGraphicFramePr>
        <p:xfrm>
          <a:off x="1981200" y="3581400"/>
          <a:ext cx="6934200" cy="1874838"/>
        </p:xfrm>
        <a:graphic>
          <a:graphicData uri="http://schemas.openxmlformats.org/drawingml/2006/table">
            <a:tbl>
              <a:tblPr/>
              <a:tblGrid>
                <a:gridCol w="4062047"/>
                <a:gridCol w="2872153"/>
              </a:tblGrid>
              <a:tr h="341732">
                <a:tc gridSpan="2">
                  <a:txBody>
                    <a:bodyPr/>
                    <a:lstStyle/>
                    <a:p>
                      <a:pPr algn="ctr"/>
                      <a:r>
                        <a:rPr lang="ru-RU" sz="1200" b="1" dirty="0" smtClean="0">
                          <a:solidFill>
                            <a:srgbClr val="292929"/>
                          </a:solidFill>
                          <a:latin typeface="Times New Roman" panose="02020603050405020304" pitchFamily="18" charset="0"/>
                          <a:cs typeface="Times New Roman" panose="02020603050405020304" pitchFamily="18" charset="0"/>
                        </a:rPr>
                        <a:t>Приносящая</a:t>
                      </a:r>
                      <a:r>
                        <a:rPr lang="ru-RU" sz="1200" b="1" baseline="0" dirty="0" smtClean="0">
                          <a:solidFill>
                            <a:srgbClr val="292929"/>
                          </a:solidFill>
                          <a:latin typeface="Times New Roman" panose="02020603050405020304" pitchFamily="18" charset="0"/>
                          <a:cs typeface="Times New Roman" panose="02020603050405020304" pitchFamily="18" charset="0"/>
                        </a:rPr>
                        <a:t> доход деятельность (</a:t>
                      </a:r>
                      <a:r>
                        <a:rPr lang="ru-RU" sz="1200" b="1" baseline="0" dirty="0" err="1" smtClean="0">
                          <a:solidFill>
                            <a:srgbClr val="292929"/>
                          </a:solidFill>
                          <a:latin typeface="Times New Roman" panose="02020603050405020304" pitchFamily="18" charset="0"/>
                          <a:cs typeface="Times New Roman" panose="02020603050405020304" pitchFamily="18" charset="0"/>
                        </a:rPr>
                        <a:t>внебюджет</a:t>
                      </a:r>
                      <a:r>
                        <a:rPr lang="ru-RU" sz="1200" b="1" baseline="0" dirty="0" smtClean="0">
                          <a:solidFill>
                            <a:srgbClr val="292929"/>
                          </a:solidFill>
                          <a:latin typeface="Times New Roman" panose="02020603050405020304" pitchFamily="18" charset="0"/>
                          <a:cs typeface="Times New Roman" panose="02020603050405020304" pitchFamily="18" charset="0"/>
                        </a:rPr>
                        <a:t>)</a:t>
                      </a:r>
                      <a:endParaRPr lang="ru-RU" sz="1200" b="1" dirty="0">
                        <a:solidFill>
                          <a:srgbClr val="292929"/>
                        </a:solidFill>
                        <a:latin typeface="Times New Roman" panose="02020603050405020304" pitchFamily="18" charset="0"/>
                        <a:cs typeface="Times New Roman" panose="02020603050405020304" pitchFamily="18" charset="0"/>
                      </a:endParaRPr>
                    </a:p>
                  </a:txBody>
                  <a:tcPr marT="45732" marB="45732">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79">
                <a:tc>
                  <a:txBody>
                    <a:bodyPr/>
                    <a:lstStyle/>
                    <a:p>
                      <a:pPr algn="ctr"/>
                      <a:r>
                        <a:rPr lang="ru-RU" sz="1200" b="1" dirty="0" smtClean="0">
                          <a:solidFill>
                            <a:srgbClr val="292929"/>
                          </a:solidFill>
                          <a:latin typeface="Times New Roman" panose="02020603050405020304" pitchFamily="18" charset="0"/>
                          <a:cs typeface="Times New Roman" panose="02020603050405020304" pitchFamily="18" charset="0"/>
                        </a:rPr>
                        <a:t>Период по годам спорт/досуг</a:t>
                      </a:r>
                      <a:endParaRPr lang="ru-RU" sz="1200" b="1" dirty="0">
                        <a:solidFill>
                          <a:srgbClr val="292929"/>
                        </a:solidFill>
                        <a:latin typeface="Times New Roman" panose="02020603050405020304" pitchFamily="18" charset="0"/>
                        <a:cs typeface="Times New Roman" panose="02020603050405020304" pitchFamily="18" charset="0"/>
                      </a:endParaRPr>
                    </a:p>
                  </a:txBody>
                  <a:tcPr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1" dirty="0" smtClean="0">
                          <a:solidFill>
                            <a:srgbClr val="292929"/>
                          </a:solidFill>
                          <a:latin typeface="Times New Roman" panose="02020603050405020304" pitchFamily="18" charset="0"/>
                          <a:cs typeface="Times New Roman" panose="02020603050405020304" pitchFamily="18" charset="0"/>
                        </a:rPr>
                        <a:t>Количество</a:t>
                      </a:r>
                      <a:endParaRPr lang="ru-RU" sz="1200" b="1" dirty="0">
                        <a:solidFill>
                          <a:srgbClr val="292929"/>
                        </a:solidFill>
                        <a:latin typeface="Times New Roman" panose="02020603050405020304" pitchFamily="18" charset="0"/>
                        <a:cs typeface="Times New Roman" panose="02020603050405020304" pitchFamily="18" charset="0"/>
                      </a:endParaRPr>
                    </a:p>
                  </a:txBody>
                  <a:tcPr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90">
                <a:tc>
                  <a:txBody>
                    <a:bodyPr/>
                    <a:lstStyle/>
                    <a:p>
                      <a:pPr algn="ctr"/>
                      <a:r>
                        <a:rPr lang="ru-RU" sz="1200" dirty="0" smtClean="0">
                          <a:solidFill>
                            <a:srgbClr val="292929"/>
                          </a:solidFill>
                          <a:latin typeface="Times New Roman" panose="02020603050405020304" pitchFamily="18" charset="0"/>
                          <a:cs typeface="Times New Roman" panose="02020603050405020304" pitchFamily="18" charset="0"/>
                        </a:rPr>
                        <a:t>2010-2013</a:t>
                      </a:r>
                      <a:endParaRPr lang="ru-RU" sz="1200" dirty="0">
                        <a:solidFill>
                          <a:srgbClr val="292929"/>
                        </a:solidFill>
                        <a:latin typeface="Times New Roman" panose="02020603050405020304" pitchFamily="18" charset="0"/>
                        <a:cs typeface="Times New Roman" panose="02020603050405020304" pitchFamily="18" charset="0"/>
                      </a:endParaRPr>
                    </a:p>
                  </a:txBody>
                  <a:tcPr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rgbClr val="292929"/>
                          </a:solidFill>
                          <a:latin typeface="Times New Roman" panose="02020603050405020304" pitchFamily="18" charset="0"/>
                          <a:cs typeface="Times New Roman" panose="02020603050405020304" pitchFamily="18" charset="0"/>
                        </a:rPr>
                        <a:t>10</a:t>
                      </a:r>
                      <a:r>
                        <a:rPr lang="ru-RU" sz="1200" baseline="0" dirty="0" smtClean="0">
                          <a:solidFill>
                            <a:srgbClr val="292929"/>
                          </a:solidFill>
                          <a:latin typeface="Times New Roman" panose="02020603050405020304" pitchFamily="18" charset="0"/>
                          <a:cs typeface="Times New Roman" panose="02020603050405020304" pitchFamily="18" charset="0"/>
                        </a:rPr>
                        <a:t> </a:t>
                      </a:r>
                      <a:r>
                        <a:rPr lang="ru-RU" sz="1200" dirty="0" smtClean="0">
                          <a:solidFill>
                            <a:srgbClr val="292929"/>
                          </a:solidFill>
                          <a:latin typeface="Times New Roman" panose="02020603050405020304" pitchFamily="18" charset="0"/>
                          <a:cs typeface="Times New Roman" panose="02020603050405020304" pitchFamily="18" charset="0"/>
                        </a:rPr>
                        <a:t>500</a:t>
                      </a:r>
                      <a:r>
                        <a:rPr lang="ru-RU" sz="1200" baseline="0" dirty="0" smtClean="0">
                          <a:solidFill>
                            <a:srgbClr val="292929"/>
                          </a:solidFill>
                          <a:latin typeface="Times New Roman" panose="02020603050405020304" pitchFamily="18" charset="0"/>
                          <a:cs typeface="Times New Roman" panose="02020603050405020304" pitchFamily="18" charset="0"/>
                        </a:rPr>
                        <a:t> </a:t>
                      </a:r>
                      <a:r>
                        <a:rPr lang="ru-RU" sz="1200" dirty="0" smtClean="0">
                          <a:solidFill>
                            <a:srgbClr val="292929"/>
                          </a:solidFill>
                          <a:latin typeface="Times New Roman" panose="02020603050405020304" pitchFamily="18" charset="0"/>
                          <a:cs typeface="Times New Roman" panose="02020603050405020304" pitchFamily="18" charset="0"/>
                        </a:rPr>
                        <a:t>000</a:t>
                      </a:r>
                      <a:endParaRPr lang="ru-RU" sz="1200" dirty="0">
                        <a:solidFill>
                          <a:srgbClr val="292929"/>
                        </a:solidFill>
                        <a:latin typeface="Times New Roman" panose="02020603050405020304" pitchFamily="18" charset="0"/>
                        <a:cs typeface="Times New Roman" panose="02020603050405020304" pitchFamily="18" charset="0"/>
                      </a:endParaRPr>
                    </a:p>
                  </a:txBody>
                  <a:tcPr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79">
                <a:tc>
                  <a:txBody>
                    <a:bodyPr/>
                    <a:lstStyle/>
                    <a:p>
                      <a:pPr algn="ctr"/>
                      <a:r>
                        <a:rPr lang="ru-RU" sz="1200" dirty="0" smtClean="0">
                          <a:solidFill>
                            <a:srgbClr val="292929"/>
                          </a:solidFill>
                          <a:latin typeface="Times New Roman" panose="02020603050405020304" pitchFamily="18" charset="0"/>
                          <a:cs typeface="Times New Roman" panose="02020603050405020304" pitchFamily="18" charset="0"/>
                        </a:rPr>
                        <a:t>2014- 2016</a:t>
                      </a:r>
                      <a:endParaRPr lang="ru-RU" sz="1200" dirty="0">
                        <a:solidFill>
                          <a:srgbClr val="292929"/>
                        </a:solidFill>
                        <a:latin typeface="Times New Roman" panose="02020603050405020304" pitchFamily="18" charset="0"/>
                        <a:cs typeface="Times New Roman" panose="02020603050405020304" pitchFamily="18" charset="0"/>
                      </a:endParaRPr>
                    </a:p>
                  </a:txBody>
                  <a:tcPr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rgbClr val="292929"/>
                          </a:solidFill>
                          <a:latin typeface="Times New Roman" panose="02020603050405020304" pitchFamily="18" charset="0"/>
                          <a:cs typeface="Times New Roman" panose="02020603050405020304" pitchFamily="18" charset="0"/>
                        </a:rPr>
                        <a:t>8</a:t>
                      </a:r>
                      <a:r>
                        <a:rPr lang="ru-RU" sz="1200" baseline="0" dirty="0" smtClean="0">
                          <a:solidFill>
                            <a:srgbClr val="292929"/>
                          </a:solidFill>
                          <a:latin typeface="Times New Roman" panose="02020603050405020304" pitchFamily="18" charset="0"/>
                          <a:cs typeface="Times New Roman" panose="02020603050405020304" pitchFamily="18" charset="0"/>
                        </a:rPr>
                        <a:t> </a:t>
                      </a:r>
                      <a:r>
                        <a:rPr lang="ru-RU" sz="1200" dirty="0" smtClean="0">
                          <a:solidFill>
                            <a:srgbClr val="292929"/>
                          </a:solidFill>
                          <a:latin typeface="Times New Roman" panose="02020603050405020304" pitchFamily="18" charset="0"/>
                          <a:cs typeface="Times New Roman" panose="02020603050405020304" pitchFamily="18" charset="0"/>
                        </a:rPr>
                        <a:t>500</a:t>
                      </a:r>
                      <a:r>
                        <a:rPr lang="ru-RU" sz="1200" baseline="0" dirty="0" smtClean="0">
                          <a:solidFill>
                            <a:srgbClr val="292929"/>
                          </a:solidFill>
                          <a:latin typeface="Times New Roman" panose="02020603050405020304" pitchFamily="18" charset="0"/>
                          <a:cs typeface="Times New Roman" panose="02020603050405020304" pitchFamily="18" charset="0"/>
                        </a:rPr>
                        <a:t> </a:t>
                      </a:r>
                      <a:r>
                        <a:rPr lang="ru-RU" sz="1200" dirty="0" smtClean="0">
                          <a:solidFill>
                            <a:srgbClr val="292929"/>
                          </a:solidFill>
                          <a:latin typeface="Times New Roman" panose="02020603050405020304" pitchFamily="18" charset="0"/>
                          <a:cs typeface="Times New Roman" panose="02020603050405020304" pitchFamily="18" charset="0"/>
                        </a:rPr>
                        <a:t>000</a:t>
                      </a:r>
                      <a:endParaRPr lang="ru-RU" sz="1200" dirty="0">
                        <a:solidFill>
                          <a:srgbClr val="292929"/>
                        </a:solidFill>
                        <a:latin typeface="Times New Roman" panose="02020603050405020304" pitchFamily="18" charset="0"/>
                        <a:cs typeface="Times New Roman" panose="02020603050405020304" pitchFamily="18" charset="0"/>
                      </a:endParaRPr>
                    </a:p>
                  </a:txBody>
                  <a:tcPr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79">
                <a:tc>
                  <a:txBody>
                    <a:bodyPr/>
                    <a:lstStyle/>
                    <a:p>
                      <a:pPr algn="ctr"/>
                      <a:r>
                        <a:rPr lang="ru-RU" sz="1200" dirty="0" smtClean="0">
                          <a:solidFill>
                            <a:srgbClr val="292929"/>
                          </a:solidFill>
                          <a:latin typeface="Times New Roman" panose="02020603050405020304" pitchFamily="18" charset="0"/>
                          <a:cs typeface="Times New Roman" panose="02020603050405020304" pitchFamily="18" charset="0"/>
                        </a:rPr>
                        <a:t>2017</a:t>
                      </a:r>
                      <a:endParaRPr lang="ru-RU" sz="1200" dirty="0">
                        <a:solidFill>
                          <a:srgbClr val="292929"/>
                        </a:solidFill>
                        <a:latin typeface="Times New Roman" panose="02020603050405020304" pitchFamily="18" charset="0"/>
                        <a:cs typeface="Times New Roman" panose="02020603050405020304" pitchFamily="18" charset="0"/>
                      </a:endParaRPr>
                    </a:p>
                  </a:txBody>
                  <a:tcPr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rgbClr val="292929"/>
                          </a:solidFill>
                          <a:latin typeface="Times New Roman" panose="02020603050405020304" pitchFamily="18" charset="0"/>
                          <a:cs typeface="Times New Roman" panose="02020603050405020304" pitchFamily="18" charset="0"/>
                        </a:rPr>
                        <a:t>8</a:t>
                      </a:r>
                      <a:r>
                        <a:rPr lang="ru-RU" sz="1200" baseline="0" dirty="0" smtClean="0">
                          <a:solidFill>
                            <a:srgbClr val="292929"/>
                          </a:solidFill>
                          <a:latin typeface="Times New Roman" panose="02020603050405020304" pitchFamily="18" charset="0"/>
                          <a:cs typeface="Times New Roman" panose="02020603050405020304" pitchFamily="18" charset="0"/>
                        </a:rPr>
                        <a:t> </a:t>
                      </a:r>
                      <a:r>
                        <a:rPr lang="ru-RU" sz="1200" dirty="0" smtClean="0">
                          <a:solidFill>
                            <a:srgbClr val="292929"/>
                          </a:solidFill>
                          <a:latin typeface="Times New Roman" panose="02020603050405020304" pitchFamily="18" charset="0"/>
                          <a:cs typeface="Times New Roman" panose="02020603050405020304" pitchFamily="18" charset="0"/>
                        </a:rPr>
                        <a:t>000</a:t>
                      </a:r>
                      <a:r>
                        <a:rPr lang="ru-RU" sz="1200" baseline="0" dirty="0" smtClean="0">
                          <a:solidFill>
                            <a:srgbClr val="292929"/>
                          </a:solidFill>
                          <a:latin typeface="Times New Roman" panose="02020603050405020304" pitchFamily="18" charset="0"/>
                          <a:cs typeface="Times New Roman" panose="02020603050405020304" pitchFamily="18" charset="0"/>
                        </a:rPr>
                        <a:t> </a:t>
                      </a:r>
                      <a:r>
                        <a:rPr lang="ru-RU" sz="1200" dirty="0" smtClean="0">
                          <a:solidFill>
                            <a:srgbClr val="292929"/>
                          </a:solidFill>
                          <a:latin typeface="Times New Roman" panose="02020603050405020304" pitchFamily="18" charset="0"/>
                          <a:cs typeface="Times New Roman" panose="02020603050405020304" pitchFamily="18" charset="0"/>
                        </a:rPr>
                        <a:t>000</a:t>
                      </a:r>
                      <a:endParaRPr lang="ru-RU" sz="1200" dirty="0">
                        <a:solidFill>
                          <a:srgbClr val="292929"/>
                        </a:solidFill>
                        <a:latin typeface="Times New Roman" panose="02020603050405020304" pitchFamily="18" charset="0"/>
                        <a:cs typeface="Times New Roman" panose="02020603050405020304" pitchFamily="18" charset="0"/>
                      </a:endParaRPr>
                    </a:p>
                  </a:txBody>
                  <a:tcPr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79">
                <a:tc>
                  <a:txBody>
                    <a:bodyPr/>
                    <a:lstStyle/>
                    <a:p>
                      <a:pPr algn="ctr"/>
                      <a:r>
                        <a:rPr lang="ru-RU" sz="1200" dirty="0" smtClean="0">
                          <a:solidFill>
                            <a:srgbClr val="292929"/>
                          </a:solidFill>
                          <a:latin typeface="Times New Roman" panose="02020603050405020304" pitchFamily="18" charset="0"/>
                          <a:cs typeface="Times New Roman" panose="02020603050405020304" pitchFamily="18" charset="0"/>
                        </a:rPr>
                        <a:t>2018</a:t>
                      </a:r>
                      <a:endParaRPr lang="ru-RU" sz="1200" dirty="0">
                        <a:solidFill>
                          <a:srgbClr val="292929"/>
                        </a:solidFill>
                        <a:latin typeface="Times New Roman" panose="02020603050405020304" pitchFamily="18" charset="0"/>
                        <a:cs typeface="Times New Roman" panose="02020603050405020304" pitchFamily="18" charset="0"/>
                      </a:endParaRPr>
                    </a:p>
                  </a:txBody>
                  <a:tcPr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rgbClr val="292929"/>
                          </a:solidFill>
                          <a:latin typeface="Times New Roman" panose="02020603050405020304" pitchFamily="18" charset="0"/>
                          <a:cs typeface="Times New Roman" panose="02020603050405020304" pitchFamily="18" charset="0"/>
                        </a:rPr>
                        <a:t>Менее 7</a:t>
                      </a:r>
                      <a:r>
                        <a:rPr lang="ru-RU" sz="1200" baseline="0" dirty="0" smtClean="0">
                          <a:solidFill>
                            <a:srgbClr val="292929"/>
                          </a:solidFill>
                          <a:latin typeface="Times New Roman" panose="02020603050405020304" pitchFamily="18" charset="0"/>
                          <a:cs typeface="Times New Roman" panose="02020603050405020304" pitchFamily="18" charset="0"/>
                        </a:rPr>
                        <a:t> 000 000</a:t>
                      </a:r>
                      <a:endParaRPr lang="ru-RU" sz="1200" dirty="0">
                        <a:solidFill>
                          <a:srgbClr val="292929"/>
                        </a:solidFill>
                        <a:latin typeface="Times New Roman" panose="02020603050405020304" pitchFamily="18" charset="0"/>
                        <a:cs typeface="Times New Roman" panose="02020603050405020304" pitchFamily="18" charset="0"/>
                      </a:endParaRPr>
                    </a:p>
                  </a:txBody>
                  <a:tcPr marT="45732" marB="457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1838325" y="211138"/>
            <a:ext cx="6172200" cy="523875"/>
          </a:xfrm>
          <a:prstGeom prst="rect">
            <a:avLst/>
          </a:prstGeom>
        </p:spPr>
        <p:txBody>
          <a:bodyPr>
            <a:spAutoFit/>
          </a:bodyPr>
          <a:lstStyle/>
          <a:p>
            <a:pPr eaLnBrk="1" hangingPunct="1">
              <a:defRPr/>
            </a:pPr>
            <a:r>
              <a:rPr lang="ru-RU" sz="2800" dirty="0">
                <a:solidFill>
                  <a:srgbClr val="292929"/>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sp>
        <p:nvSpPr>
          <p:cNvPr id="23555" name="Прямоугольник 4"/>
          <p:cNvSpPr>
            <a:spLocks noChangeArrowheads="1"/>
          </p:cNvSpPr>
          <p:nvPr/>
        </p:nvSpPr>
        <p:spPr bwMode="auto">
          <a:xfrm>
            <a:off x="1905000" y="838200"/>
            <a:ext cx="6858000" cy="338138"/>
          </a:xfrm>
          <a:prstGeom prst="rect">
            <a:avLst/>
          </a:prstGeom>
          <a:noFill/>
          <a:ln w="9525">
            <a:noFill/>
            <a:miter lim="800000"/>
            <a:headEnd/>
            <a:tailEnd/>
          </a:ln>
        </p:spPr>
        <p:txBody>
          <a:bodyPr>
            <a:spAutoFit/>
          </a:bodyPr>
          <a:lstStyle/>
          <a:p>
            <a:pPr eaLnBrk="1" hangingPunct="1"/>
            <a:endParaRPr lang="ru-RU" altLang="ru-RU" sz="1600" b="1">
              <a:solidFill>
                <a:srgbClr val="292929"/>
              </a:solidFill>
            </a:endParaRPr>
          </a:p>
        </p:txBody>
      </p:sp>
      <p:sp>
        <p:nvSpPr>
          <p:cNvPr id="23556" name="TextBox 5"/>
          <p:cNvSpPr txBox="1">
            <a:spLocks noChangeArrowheads="1"/>
          </p:cNvSpPr>
          <p:nvPr/>
        </p:nvSpPr>
        <p:spPr bwMode="auto">
          <a:xfrm>
            <a:off x="1824038" y="1066800"/>
            <a:ext cx="7215187" cy="1200150"/>
          </a:xfrm>
          <a:prstGeom prst="rect">
            <a:avLst/>
          </a:prstGeom>
          <a:noFill/>
          <a:ln w="9525">
            <a:noFill/>
            <a:miter lim="800000"/>
            <a:headEnd/>
            <a:tailEnd/>
          </a:ln>
        </p:spPr>
        <p:txBody>
          <a:bodyPr>
            <a:spAutoFit/>
          </a:bodyPr>
          <a:lstStyle/>
          <a:p>
            <a:pPr algn="ctr" eaLnBrk="1" hangingPunct="1"/>
            <a:r>
              <a:rPr lang="ru-RU" altLang="ru-RU" sz="1800">
                <a:solidFill>
                  <a:srgbClr val="292929"/>
                </a:solidFill>
                <a:latin typeface="Times New Roman" pitchFamily="18" charset="0"/>
                <a:cs typeface="Times New Roman" pitchFamily="18" charset="0"/>
              </a:rPr>
              <a:t>В ГБУ ДЦ «Соколинка» восемь помещений. В этом году была проделана работа по безопасности и качеству оказанных услуг.</a:t>
            </a:r>
          </a:p>
          <a:p>
            <a:pPr algn="ctr" eaLnBrk="1" hangingPunct="1"/>
            <a:r>
              <a:rPr lang="ru-RU" altLang="ru-RU" sz="1800">
                <a:solidFill>
                  <a:srgbClr val="292929"/>
                </a:solidFill>
                <a:latin typeface="Times New Roman" pitchFamily="18" charset="0"/>
                <a:cs typeface="Times New Roman" pitchFamily="18" charset="0"/>
              </a:rPr>
              <a:t>В 4 из 8 помещений были установлены новые системы видеонаблюдения. </a:t>
            </a:r>
          </a:p>
        </p:txBody>
      </p:sp>
      <p:pic>
        <p:nvPicPr>
          <p:cNvPr id="23557" name="Рисунок 6" descr="594cc12fe20d74c6683c43fc5d61b77b.jpg"/>
          <p:cNvPicPr>
            <a:picLocks noChangeAspect="1"/>
          </p:cNvPicPr>
          <p:nvPr/>
        </p:nvPicPr>
        <p:blipFill>
          <a:blip r:embed="rId4"/>
          <a:srcRect/>
          <a:stretch>
            <a:fillRect/>
          </a:stretch>
        </p:blipFill>
        <p:spPr bwMode="auto">
          <a:xfrm>
            <a:off x="1947863" y="2471738"/>
            <a:ext cx="2066925" cy="2252662"/>
          </a:xfrm>
          <a:prstGeom prst="rect">
            <a:avLst/>
          </a:prstGeom>
          <a:noFill/>
          <a:ln w="9525">
            <a:noFill/>
            <a:miter lim="800000"/>
            <a:headEnd/>
            <a:tailEnd/>
          </a:ln>
        </p:spPr>
      </p:pic>
      <p:pic>
        <p:nvPicPr>
          <p:cNvPr id="23558" name="Рисунок 7" descr="ee1286b487387b64cf5c4e9999739cbe.jpg"/>
          <p:cNvPicPr>
            <a:picLocks noChangeAspect="1"/>
          </p:cNvPicPr>
          <p:nvPr/>
        </p:nvPicPr>
        <p:blipFill>
          <a:blip r:embed="rId5"/>
          <a:srcRect/>
          <a:stretch>
            <a:fillRect/>
          </a:stretch>
        </p:blipFill>
        <p:spPr bwMode="auto">
          <a:xfrm>
            <a:off x="3983038" y="2471738"/>
            <a:ext cx="5113337" cy="2252662"/>
          </a:xfrm>
          <a:prstGeom prst="rect">
            <a:avLst/>
          </a:prstGeom>
          <a:noFill/>
          <a:ln w="9525">
            <a:noFill/>
            <a:miter lim="800000"/>
            <a:headEnd/>
            <a:tailEnd/>
          </a:ln>
        </p:spPr>
      </p:pic>
      <p:sp>
        <p:nvSpPr>
          <p:cNvPr id="23559" name="TextBox 5"/>
          <p:cNvSpPr txBox="1">
            <a:spLocks noChangeArrowheads="1"/>
          </p:cNvSpPr>
          <p:nvPr/>
        </p:nvSpPr>
        <p:spPr bwMode="auto">
          <a:xfrm>
            <a:off x="4622800" y="4800600"/>
            <a:ext cx="4416425" cy="1477963"/>
          </a:xfrm>
          <a:prstGeom prst="rect">
            <a:avLst/>
          </a:prstGeom>
          <a:noFill/>
          <a:ln w="9525">
            <a:noFill/>
            <a:miter lim="800000"/>
            <a:headEnd/>
            <a:tailEnd/>
          </a:ln>
        </p:spPr>
        <p:txBody>
          <a:bodyPr>
            <a:spAutoFit/>
          </a:bodyPr>
          <a:lstStyle/>
          <a:p>
            <a:pPr algn="just" eaLnBrk="1" hangingPunct="1"/>
            <a:r>
              <a:rPr lang="ru-RU" altLang="ru-RU" sz="1800">
                <a:solidFill>
                  <a:srgbClr val="292929"/>
                </a:solidFill>
                <a:latin typeface="Times New Roman" pitchFamily="18" charset="0"/>
                <a:cs typeface="Times New Roman" pitchFamily="18" charset="0"/>
              </a:rPr>
              <a:t>Из приносящей доход деятельности Досуговый центр частично приобрел новые персональные компьютеры. В планах 2019 года 100% замена всех персональных компьютеров и оргтехники.</a:t>
            </a:r>
          </a:p>
        </p:txBody>
      </p:sp>
      <p:pic>
        <p:nvPicPr>
          <p:cNvPr id="23560" name="Рисунок 6"/>
          <p:cNvPicPr>
            <a:picLocks noChangeAspect="1"/>
          </p:cNvPicPr>
          <p:nvPr/>
        </p:nvPicPr>
        <p:blipFill>
          <a:blip r:embed="rId6"/>
          <a:srcRect/>
          <a:stretch>
            <a:fillRect/>
          </a:stretch>
        </p:blipFill>
        <p:spPr bwMode="auto">
          <a:xfrm>
            <a:off x="1976438" y="4800600"/>
            <a:ext cx="2595562" cy="1747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1838325" y="211138"/>
            <a:ext cx="6172200" cy="523875"/>
          </a:xfrm>
          <a:prstGeom prst="rect">
            <a:avLst/>
          </a:prstGeom>
        </p:spPr>
        <p:txBody>
          <a:bodyPr>
            <a:spAutoFit/>
          </a:bodyPr>
          <a:lstStyle/>
          <a:p>
            <a:pPr eaLnBrk="1" hangingPunct="1">
              <a:defRPr/>
            </a:pPr>
            <a:r>
              <a:rPr lang="ru-RU" sz="2800" dirty="0">
                <a:solidFill>
                  <a:srgbClr val="292929"/>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sp>
        <p:nvSpPr>
          <p:cNvPr id="25604" name="TextBox 5"/>
          <p:cNvSpPr txBox="1">
            <a:spLocks noChangeArrowheads="1"/>
          </p:cNvSpPr>
          <p:nvPr/>
        </p:nvSpPr>
        <p:spPr bwMode="auto">
          <a:xfrm>
            <a:off x="1824038" y="762000"/>
            <a:ext cx="7215187" cy="258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icrosoft Sans Serif" panose="020B0604020202020204" pitchFamily="34" charset="0"/>
              </a:defRPr>
            </a:lvl1pPr>
            <a:lvl2pPr marL="742950" indent="-285750">
              <a:spcBef>
                <a:spcPct val="20000"/>
              </a:spcBef>
              <a:buChar char="–"/>
              <a:defRPr sz="2800">
                <a:solidFill>
                  <a:schemeClr val="tx1"/>
                </a:solidFill>
                <a:latin typeface="Microsoft Sans Serif" panose="020B0604020202020204" pitchFamily="34" charset="0"/>
              </a:defRPr>
            </a:lvl2pPr>
            <a:lvl3pPr marL="1143000" indent="-228600">
              <a:spcBef>
                <a:spcPct val="20000"/>
              </a:spcBef>
              <a:buChar char="•"/>
              <a:defRPr sz="2400">
                <a:solidFill>
                  <a:schemeClr val="tx1"/>
                </a:solidFill>
                <a:latin typeface="Microsoft Sans Serif" panose="020B0604020202020204" pitchFamily="34" charset="0"/>
              </a:defRPr>
            </a:lvl3pPr>
            <a:lvl4pPr marL="1600200" indent="-228600">
              <a:spcBef>
                <a:spcPct val="20000"/>
              </a:spcBef>
              <a:buChar char="–"/>
              <a:defRPr sz="2000">
                <a:solidFill>
                  <a:schemeClr val="tx1"/>
                </a:solidFill>
                <a:latin typeface="Microsoft Sans Serif" panose="020B0604020202020204" pitchFamily="34" charset="0"/>
              </a:defRPr>
            </a:lvl4pPr>
            <a:lvl5pPr marL="2057400" indent="-228600">
              <a:spcBef>
                <a:spcPct val="20000"/>
              </a:spcBef>
              <a:buChar char="»"/>
              <a:defRPr sz="2000">
                <a:solidFill>
                  <a:schemeClr val="tx1"/>
                </a:solidFill>
                <a:latin typeface="Microsoft Sans Serif"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Microsoft Sans Serif"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Microsoft Sans Serif"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Microsoft Sans Serif"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Microsoft Sans Serif" panose="020B0604020202020204" pitchFamily="34" charset="0"/>
              </a:defRPr>
            </a:lvl9pPr>
          </a:lstStyle>
          <a:p>
            <a:pPr eaLnBrk="1" hangingPunct="1">
              <a:spcBef>
                <a:spcPct val="0"/>
              </a:spcBef>
              <a:buFontTx/>
              <a:buNone/>
              <a:defRPr/>
            </a:pPr>
            <a:r>
              <a:rPr lang="ru-RU" altLang="ru-RU" sz="1800" dirty="0" smtClean="0">
                <a:solidFill>
                  <a:srgbClr val="292929"/>
                </a:solidFill>
                <a:latin typeface="Times New Roman" panose="02020603050405020304" pitchFamily="18" charset="0"/>
                <a:cs typeface="Times New Roman" panose="02020603050405020304" pitchFamily="18" charset="0"/>
              </a:rPr>
              <a:t>Было приобретено новое спортивное оборудование в таких направлениях как:</a:t>
            </a:r>
          </a:p>
          <a:p>
            <a:pPr marL="285750" indent="-285750" eaLnBrk="1" hangingPunct="1">
              <a:spcBef>
                <a:spcPct val="0"/>
              </a:spcBef>
              <a:buFontTx/>
              <a:buChar char="-"/>
              <a:defRPr/>
            </a:pPr>
            <a:r>
              <a:rPr lang="ru-RU" altLang="ru-RU" sz="1800" dirty="0" smtClean="0">
                <a:solidFill>
                  <a:srgbClr val="292929"/>
                </a:solidFill>
                <a:latin typeface="Times New Roman" panose="02020603050405020304" pitchFamily="18" charset="0"/>
                <a:cs typeface="Times New Roman" panose="02020603050405020304" pitchFamily="18" charset="0"/>
              </a:rPr>
              <a:t>Скандинавская ходьба</a:t>
            </a:r>
          </a:p>
          <a:p>
            <a:pPr marL="285750" indent="-285750" eaLnBrk="1" hangingPunct="1">
              <a:spcBef>
                <a:spcPct val="0"/>
              </a:spcBef>
              <a:buFontTx/>
              <a:buChar char="-"/>
              <a:defRPr/>
            </a:pPr>
            <a:r>
              <a:rPr lang="ru-RU" altLang="ru-RU" sz="1800" dirty="0" smtClean="0">
                <a:solidFill>
                  <a:srgbClr val="292929"/>
                </a:solidFill>
                <a:latin typeface="Times New Roman" panose="02020603050405020304" pitchFamily="18" charset="0"/>
                <a:cs typeface="Times New Roman" panose="02020603050405020304" pitchFamily="18" charset="0"/>
              </a:rPr>
              <a:t>Каратэ</a:t>
            </a:r>
          </a:p>
          <a:p>
            <a:pPr marL="285750" indent="-285750" eaLnBrk="1" hangingPunct="1">
              <a:spcBef>
                <a:spcPct val="0"/>
              </a:spcBef>
              <a:buFontTx/>
              <a:buChar char="-"/>
              <a:defRPr/>
            </a:pPr>
            <a:r>
              <a:rPr lang="ru-RU" altLang="ru-RU" sz="1800" dirty="0" smtClean="0">
                <a:solidFill>
                  <a:srgbClr val="292929"/>
                </a:solidFill>
                <a:latin typeface="Times New Roman" panose="02020603050405020304" pitchFamily="18" charset="0"/>
                <a:cs typeface="Times New Roman" panose="02020603050405020304" pitchFamily="18" charset="0"/>
              </a:rPr>
              <a:t>Шейпинг</a:t>
            </a:r>
          </a:p>
          <a:p>
            <a:pPr marL="285750" indent="-285750" eaLnBrk="1" hangingPunct="1">
              <a:spcBef>
                <a:spcPct val="0"/>
              </a:spcBef>
              <a:buFontTx/>
              <a:buChar char="-"/>
              <a:defRPr/>
            </a:pPr>
            <a:r>
              <a:rPr lang="ru-RU" altLang="ru-RU" sz="1800" dirty="0" smtClean="0">
                <a:solidFill>
                  <a:srgbClr val="292929"/>
                </a:solidFill>
                <a:latin typeface="Times New Roman" panose="02020603050405020304" pitchFamily="18" charset="0"/>
                <a:cs typeface="Times New Roman" panose="02020603050405020304" pitchFamily="18" charset="0"/>
              </a:rPr>
              <a:t>Настольный теннис</a:t>
            </a:r>
          </a:p>
          <a:p>
            <a:pPr marL="285750" indent="-285750" eaLnBrk="1" hangingPunct="1">
              <a:spcBef>
                <a:spcPct val="0"/>
              </a:spcBef>
              <a:buFontTx/>
              <a:buChar char="-"/>
              <a:defRPr/>
            </a:pPr>
            <a:r>
              <a:rPr lang="ru-RU" altLang="ru-RU" sz="1800" dirty="0" smtClean="0">
                <a:solidFill>
                  <a:srgbClr val="292929"/>
                </a:solidFill>
                <a:latin typeface="Times New Roman" panose="02020603050405020304" pitchFamily="18" charset="0"/>
                <a:cs typeface="Times New Roman" panose="02020603050405020304" pitchFamily="18" charset="0"/>
              </a:rPr>
              <a:t>Тренажерный зал</a:t>
            </a:r>
          </a:p>
          <a:p>
            <a:pPr marL="285750" indent="-285750" eaLnBrk="1" hangingPunct="1">
              <a:spcBef>
                <a:spcPct val="0"/>
              </a:spcBef>
              <a:buFontTx/>
              <a:buChar char="-"/>
              <a:defRPr/>
            </a:pPr>
            <a:r>
              <a:rPr lang="ru-RU" altLang="ru-RU" sz="1800" dirty="0" smtClean="0">
                <a:solidFill>
                  <a:srgbClr val="292929"/>
                </a:solidFill>
                <a:latin typeface="Times New Roman" panose="02020603050405020304" pitchFamily="18" charset="0"/>
                <a:cs typeface="Times New Roman" panose="02020603050405020304" pitchFamily="18" charset="0"/>
              </a:rPr>
              <a:t>Пауэрлифтинг</a:t>
            </a:r>
          </a:p>
          <a:p>
            <a:pPr marL="285750" indent="-285750" eaLnBrk="1" hangingPunct="1">
              <a:spcBef>
                <a:spcPct val="0"/>
              </a:spcBef>
              <a:buFontTx/>
              <a:buChar char="-"/>
              <a:defRPr/>
            </a:pPr>
            <a:r>
              <a:rPr lang="ru-RU" altLang="ru-RU" sz="1800" dirty="0" smtClean="0">
                <a:solidFill>
                  <a:srgbClr val="292929"/>
                </a:solidFill>
                <a:latin typeface="Times New Roman" panose="02020603050405020304" pitchFamily="18" charset="0"/>
                <a:cs typeface="Times New Roman" panose="02020603050405020304" pitchFamily="18" charset="0"/>
              </a:rPr>
              <a:t>Оздоровительная гимнастика</a:t>
            </a:r>
          </a:p>
        </p:txBody>
      </p:sp>
      <p:pic>
        <p:nvPicPr>
          <p:cNvPr id="2" name="Рисунок 6"/>
          <p:cNvPicPr>
            <a:picLocks noChangeAspect="1"/>
          </p:cNvPicPr>
          <p:nvPr/>
        </p:nvPicPr>
        <p:blipFill>
          <a:blip r:embed="rId4"/>
          <a:srcRect/>
          <a:stretch>
            <a:fillRect/>
          </a:stretch>
        </p:blipFill>
        <p:spPr bwMode="auto">
          <a:xfrm>
            <a:off x="3103563" y="3429000"/>
            <a:ext cx="4568825"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7650" name="Picture 2" descr="C:\Users\Margo\Desktop\svidetel_stvo_o_gos_registracii_prava_77ao_167711.jpg"/>
          <p:cNvPicPr>
            <a:picLocks noChangeAspect="1" noChangeArrowheads="1"/>
          </p:cNvPicPr>
          <p:nvPr/>
        </p:nvPicPr>
        <p:blipFill>
          <a:blip r:embed="rId4"/>
          <a:srcRect/>
          <a:stretch>
            <a:fillRect/>
          </a:stretch>
        </p:blipFill>
        <p:spPr bwMode="auto">
          <a:xfrm>
            <a:off x="1930400" y="2543175"/>
            <a:ext cx="2432050" cy="3338513"/>
          </a:xfrm>
          <a:prstGeom prst="rect">
            <a:avLst/>
          </a:prstGeom>
          <a:noFill/>
          <a:ln w="9525">
            <a:noFill/>
            <a:miter lim="800000"/>
            <a:headEnd/>
            <a:tailEnd/>
          </a:ln>
        </p:spPr>
      </p:pic>
      <p:sp>
        <p:nvSpPr>
          <p:cNvPr id="5" name="Прямоугольник 4"/>
          <p:cNvSpPr/>
          <p:nvPr/>
        </p:nvSpPr>
        <p:spPr>
          <a:xfrm>
            <a:off x="1951038" y="461963"/>
            <a:ext cx="6172200" cy="523875"/>
          </a:xfrm>
          <a:prstGeom prst="rect">
            <a:avLst/>
          </a:prstGeom>
        </p:spPr>
        <p:txBody>
          <a:bodyPr>
            <a:spAutoFit/>
          </a:bodyPr>
          <a:lstStyle/>
          <a:p>
            <a:pPr eaLnBrk="1" hangingPunct="1">
              <a:defRPr/>
            </a:pPr>
            <a:r>
              <a:rPr lang="ru-RU" sz="2800" dirty="0">
                <a:solidFill>
                  <a:srgbClr val="292929"/>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sp>
        <p:nvSpPr>
          <p:cNvPr id="27652" name="Прямоугольник 3"/>
          <p:cNvSpPr>
            <a:spLocks noChangeArrowheads="1"/>
          </p:cNvSpPr>
          <p:nvPr/>
        </p:nvSpPr>
        <p:spPr bwMode="auto">
          <a:xfrm>
            <a:off x="2286000" y="1066800"/>
            <a:ext cx="6553200" cy="1200150"/>
          </a:xfrm>
          <a:prstGeom prst="rect">
            <a:avLst/>
          </a:prstGeom>
          <a:noFill/>
          <a:ln w="9525">
            <a:noFill/>
            <a:miter lim="800000"/>
            <a:headEnd/>
            <a:tailEnd/>
          </a:ln>
        </p:spPr>
        <p:txBody>
          <a:bodyPr>
            <a:spAutoFit/>
          </a:bodyPr>
          <a:lstStyle/>
          <a:p>
            <a:pPr algn="ctr" eaLnBrk="1" hangingPunct="1"/>
            <a:r>
              <a:rPr lang="ru-RU" altLang="ru-RU" sz="1800">
                <a:solidFill>
                  <a:srgbClr val="292929"/>
                </a:solidFill>
                <a:latin typeface="Times New Roman" pitchFamily="18" charset="0"/>
                <a:cs typeface="Times New Roman" pitchFamily="18" charset="0"/>
              </a:rPr>
              <a:t>8 помещений были переданы ГБУ ДЦ «Соколинка» в оперативное управление для работы с населением. К сожалению, на 2018 год свидетельства о праве оперативного управления были получены только на 4 адреса.</a:t>
            </a:r>
          </a:p>
        </p:txBody>
      </p:sp>
      <p:sp>
        <p:nvSpPr>
          <p:cNvPr id="27653" name="Прямоугольник 6"/>
          <p:cNvSpPr>
            <a:spLocks noChangeArrowheads="1"/>
          </p:cNvSpPr>
          <p:nvPr/>
        </p:nvSpPr>
        <p:spPr bwMode="auto">
          <a:xfrm>
            <a:off x="4419600" y="2800350"/>
            <a:ext cx="4648200" cy="738188"/>
          </a:xfrm>
          <a:prstGeom prst="rect">
            <a:avLst/>
          </a:prstGeom>
          <a:noFill/>
          <a:ln w="9525">
            <a:noFill/>
            <a:miter lim="800000"/>
            <a:headEnd/>
            <a:tailEnd/>
          </a:ln>
        </p:spPr>
        <p:txBody>
          <a:bodyPr>
            <a:spAutoFit/>
          </a:bodyPr>
          <a:lstStyle/>
          <a:p>
            <a:pPr eaLnBrk="1" hangingPunct="1"/>
            <a:r>
              <a:rPr lang="ru-RU" altLang="ru-RU" sz="1400">
                <a:solidFill>
                  <a:srgbClr val="292929"/>
                </a:solidFill>
                <a:latin typeface="Times New Roman" pitchFamily="18" charset="0"/>
                <a:cs typeface="Times New Roman" pitchFamily="18" charset="0"/>
              </a:rPr>
              <a:t>Основная многолетняя причина отказа в выдачи свидетельства Департамента имущества - это незаконная перепланировка помещений. </a:t>
            </a:r>
          </a:p>
        </p:txBody>
      </p:sp>
      <p:sp>
        <p:nvSpPr>
          <p:cNvPr id="27654" name="Прямоугольник 7"/>
          <p:cNvSpPr>
            <a:spLocks noChangeArrowheads="1"/>
          </p:cNvSpPr>
          <p:nvPr/>
        </p:nvSpPr>
        <p:spPr bwMode="auto">
          <a:xfrm>
            <a:off x="4419600" y="3502025"/>
            <a:ext cx="4648200" cy="954088"/>
          </a:xfrm>
          <a:prstGeom prst="rect">
            <a:avLst/>
          </a:prstGeom>
          <a:noFill/>
          <a:ln w="9525">
            <a:noFill/>
            <a:miter lim="800000"/>
            <a:headEnd/>
            <a:tailEnd/>
          </a:ln>
        </p:spPr>
        <p:txBody>
          <a:bodyPr>
            <a:spAutoFit/>
          </a:bodyPr>
          <a:lstStyle/>
          <a:p>
            <a:pPr eaLnBrk="1" hangingPunct="1"/>
            <a:r>
              <a:rPr lang="ru-RU" altLang="ru-RU" sz="1400">
                <a:solidFill>
                  <a:srgbClr val="292929"/>
                </a:solidFill>
                <a:latin typeface="Times New Roman" pitchFamily="18" charset="0"/>
                <a:cs typeface="Times New Roman" pitchFamily="18" charset="0"/>
              </a:rPr>
              <a:t>В этом году нам удалось получить еще 1 документ о собственности (3 Свидетельства о разграничении и передаче на законных основаниях в Оперативное управление помещения)</a:t>
            </a:r>
          </a:p>
        </p:txBody>
      </p:sp>
      <p:sp>
        <p:nvSpPr>
          <p:cNvPr id="12295" name="Прямоугольник 8"/>
          <p:cNvSpPr>
            <a:spLocks noChangeArrowheads="1"/>
          </p:cNvSpPr>
          <p:nvPr/>
        </p:nvSpPr>
        <p:spPr bwMode="auto">
          <a:xfrm>
            <a:off x="4419600" y="4445000"/>
            <a:ext cx="4648200" cy="1168400"/>
          </a:xfrm>
          <a:prstGeom prst="rect">
            <a:avLst/>
          </a:prstGeom>
          <a:noFill/>
          <a:ln>
            <a:noFill/>
          </a:ln>
          <a:extLst/>
        </p:spPr>
        <p:txBody>
          <a:bodyPr>
            <a:spAutoFit/>
          </a:bodyPr>
          <a:lstStyle>
            <a:lvl1pPr eaLnBrk="0" hangingPunct="0">
              <a:spcBef>
                <a:spcPct val="20000"/>
              </a:spcBef>
              <a:buChar char="•"/>
              <a:defRPr sz="3200">
                <a:solidFill>
                  <a:schemeClr val="tx1"/>
                </a:solidFill>
                <a:latin typeface="Microsoft Sans Serif" pitchFamily="34" charset="0"/>
              </a:defRPr>
            </a:lvl1pPr>
            <a:lvl2pPr marL="742950" indent="-285750" eaLnBrk="0" hangingPunct="0">
              <a:spcBef>
                <a:spcPct val="20000"/>
              </a:spcBef>
              <a:buChar char="–"/>
              <a:defRPr sz="2800">
                <a:solidFill>
                  <a:schemeClr val="tx1"/>
                </a:solidFill>
                <a:latin typeface="Microsoft Sans Serif" pitchFamily="34" charset="0"/>
              </a:defRPr>
            </a:lvl2pPr>
            <a:lvl3pPr marL="1143000" indent="-228600" eaLnBrk="0" hangingPunct="0">
              <a:spcBef>
                <a:spcPct val="20000"/>
              </a:spcBef>
              <a:buChar char="•"/>
              <a:defRPr sz="2400">
                <a:solidFill>
                  <a:schemeClr val="tx1"/>
                </a:solidFill>
                <a:latin typeface="Microsoft Sans Serif" pitchFamily="34" charset="0"/>
              </a:defRPr>
            </a:lvl3pPr>
            <a:lvl4pPr marL="1600200" indent="-228600" eaLnBrk="0" hangingPunct="0">
              <a:spcBef>
                <a:spcPct val="20000"/>
              </a:spcBef>
              <a:buChar char="–"/>
              <a:defRPr sz="2000">
                <a:solidFill>
                  <a:schemeClr val="tx1"/>
                </a:solidFill>
                <a:latin typeface="Microsoft Sans Serif" pitchFamily="34" charset="0"/>
              </a:defRPr>
            </a:lvl4pPr>
            <a:lvl5pPr marL="2057400" indent="-228600" eaLnBrk="0" hangingPunct="0">
              <a:spcBef>
                <a:spcPct val="20000"/>
              </a:spcBef>
              <a:buChar char="»"/>
              <a:defRPr sz="2000">
                <a:solidFill>
                  <a:schemeClr val="tx1"/>
                </a:solidFill>
                <a:latin typeface="Microsoft Sans Serif" pitchFamily="34" charset="0"/>
              </a:defRPr>
            </a:lvl5pPr>
            <a:lvl6pPr marL="2514600" indent="-228600" eaLnBrk="0" fontAlgn="base" hangingPunct="0">
              <a:spcBef>
                <a:spcPct val="20000"/>
              </a:spcBef>
              <a:spcAft>
                <a:spcPct val="0"/>
              </a:spcAft>
              <a:buChar char="»"/>
              <a:defRPr sz="2000">
                <a:solidFill>
                  <a:schemeClr val="tx1"/>
                </a:solidFill>
                <a:latin typeface="Microsoft Sans Serif" pitchFamily="34" charset="0"/>
              </a:defRPr>
            </a:lvl6pPr>
            <a:lvl7pPr marL="2971800" indent="-228600" eaLnBrk="0" fontAlgn="base" hangingPunct="0">
              <a:spcBef>
                <a:spcPct val="20000"/>
              </a:spcBef>
              <a:spcAft>
                <a:spcPct val="0"/>
              </a:spcAft>
              <a:buChar char="»"/>
              <a:defRPr sz="2000">
                <a:solidFill>
                  <a:schemeClr val="tx1"/>
                </a:solidFill>
                <a:latin typeface="Microsoft Sans Serif" pitchFamily="34" charset="0"/>
              </a:defRPr>
            </a:lvl7pPr>
            <a:lvl8pPr marL="3429000" indent="-228600" eaLnBrk="0" fontAlgn="base" hangingPunct="0">
              <a:spcBef>
                <a:spcPct val="20000"/>
              </a:spcBef>
              <a:spcAft>
                <a:spcPct val="0"/>
              </a:spcAft>
              <a:buChar char="»"/>
              <a:defRPr sz="2000">
                <a:solidFill>
                  <a:schemeClr val="tx1"/>
                </a:solidFill>
                <a:latin typeface="Microsoft Sans Serif" pitchFamily="34" charset="0"/>
              </a:defRPr>
            </a:lvl8pPr>
            <a:lvl9pPr marL="3886200" indent="-228600" eaLnBrk="0" fontAlgn="base" hangingPunct="0">
              <a:spcBef>
                <a:spcPct val="20000"/>
              </a:spcBef>
              <a:spcAft>
                <a:spcPct val="0"/>
              </a:spcAft>
              <a:buChar char="»"/>
              <a:defRPr sz="2000">
                <a:solidFill>
                  <a:schemeClr val="tx1"/>
                </a:solidFill>
                <a:latin typeface="Microsoft Sans Serif" pitchFamily="34" charset="0"/>
              </a:defRPr>
            </a:lvl9pPr>
          </a:lstStyle>
          <a:p>
            <a:pPr eaLnBrk="1" hangingPunct="1">
              <a:spcBef>
                <a:spcPct val="0"/>
              </a:spcBef>
              <a:buFontTx/>
              <a:buNone/>
              <a:defRPr/>
            </a:pPr>
            <a:r>
              <a:rPr lang="ru-RU" altLang="ru-RU" sz="1400" dirty="0" smtClean="0">
                <a:solidFill>
                  <a:srgbClr val="292929"/>
                </a:solidFill>
                <a:latin typeface="Times New Roman" panose="02020603050405020304" pitchFamily="18" charset="0"/>
                <a:cs typeface="Times New Roman" panose="02020603050405020304" pitchFamily="18" charset="0"/>
              </a:rPr>
              <a:t>Остается не закрытым вопрос по следующим адресам:</a:t>
            </a:r>
            <a:endParaRPr lang="ru-RU" altLang="ru-RU" sz="1400" dirty="0">
              <a:solidFill>
                <a:srgbClr val="292929"/>
              </a:solidFill>
              <a:latin typeface="Times New Roman" panose="02020603050405020304" pitchFamily="18" charset="0"/>
              <a:cs typeface="Times New Roman" panose="02020603050405020304" pitchFamily="18" charset="0"/>
            </a:endParaRPr>
          </a:p>
          <a:p>
            <a:pPr eaLnBrk="1" hangingPunct="1">
              <a:spcBef>
                <a:spcPct val="0"/>
              </a:spcBef>
              <a:buFontTx/>
              <a:buNone/>
              <a:defRPr/>
            </a:pPr>
            <a:r>
              <a:rPr lang="ru-RU" altLang="ru-RU" sz="1400" dirty="0" smtClean="0">
                <a:solidFill>
                  <a:srgbClr val="292929"/>
                </a:solidFill>
                <a:latin typeface="Times New Roman" panose="02020603050405020304" pitchFamily="18" charset="0"/>
                <a:cs typeface="Times New Roman" panose="02020603050405020304" pitchFamily="18" charset="0"/>
              </a:rPr>
              <a:t>-    Измайловское шоссе, д. 62</a:t>
            </a:r>
            <a:endParaRPr lang="ru-RU" altLang="ru-RU" sz="1400" dirty="0">
              <a:solidFill>
                <a:srgbClr val="292929"/>
              </a:solidFill>
              <a:latin typeface="Times New Roman" panose="02020603050405020304" pitchFamily="18" charset="0"/>
              <a:cs typeface="Times New Roman" panose="02020603050405020304" pitchFamily="18" charset="0"/>
            </a:endParaRPr>
          </a:p>
          <a:p>
            <a:pPr marL="285750" indent="-285750" eaLnBrk="1" hangingPunct="1">
              <a:spcBef>
                <a:spcPct val="0"/>
              </a:spcBef>
              <a:buFontTx/>
              <a:buChar char="-"/>
              <a:defRPr/>
            </a:pPr>
            <a:r>
              <a:rPr lang="ru-RU" altLang="ru-RU" sz="1400" dirty="0" smtClean="0">
                <a:solidFill>
                  <a:srgbClr val="292929"/>
                </a:solidFill>
                <a:latin typeface="Times New Roman" panose="02020603050405020304" pitchFamily="18" charset="0"/>
                <a:cs typeface="Times New Roman" panose="02020603050405020304" pitchFamily="18" charset="0"/>
              </a:rPr>
              <a:t>Проспект Буденного д.39, корп.1</a:t>
            </a:r>
          </a:p>
          <a:p>
            <a:pPr marL="285750" indent="-285750" eaLnBrk="1" hangingPunct="1">
              <a:spcBef>
                <a:spcPct val="0"/>
              </a:spcBef>
              <a:buFontTx/>
              <a:buChar char="-"/>
              <a:defRPr/>
            </a:pPr>
            <a:r>
              <a:rPr lang="ru-RU" altLang="ru-RU" sz="1400" dirty="0" smtClean="0">
                <a:solidFill>
                  <a:srgbClr val="292929"/>
                </a:solidFill>
                <a:latin typeface="Times New Roman" panose="02020603050405020304" pitchFamily="18" charset="0"/>
                <a:cs typeface="Times New Roman" panose="02020603050405020304" pitchFamily="18" charset="0"/>
              </a:rPr>
              <a:t>Ул. Уткина, д.44</a:t>
            </a:r>
          </a:p>
          <a:p>
            <a:pPr marL="285750" indent="-285750" eaLnBrk="1" hangingPunct="1">
              <a:spcBef>
                <a:spcPct val="0"/>
              </a:spcBef>
              <a:buFontTx/>
              <a:buChar char="-"/>
              <a:defRPr/>
            </a:pPr>
            <a:endParaRPr lang="ru-RU" altLang="ru-RU" sz="1400" dirty="0">
              <a:solidFill>
                <a:srgbClr val="292929"/>
              </a:solidFill>
              <a:latin typeface="Arial" charset="0"/>
              <a:cs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828800" y="-76200"/>
            <a:ext cx="6172200" cy="523875"/>
          </a:xfrm>
          <a:prstGeom prst="rect">
            <a:avLst/>
          </a:prstGeom>
        </p:spPr>
        <p:txBody>
          <a:bodyPr>
            <a:spAutoFit/>
          </a:bodyPr>
          <a:lstStyle/>
          <a:p>
            <a:pPr eaLnBrk="1" hangingPunct="1">
              <a:defRPr/>
            </a:pPr>
            <a:r>
              <a:rPr lang="ru-RU" sz="2800" dirty="0">
                <a:solidFill>
                  <a:srgbClr val="292929"/>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sp>
        <p:nvSpPr>
          <p:cNvPr id="29699" name="Прямоугольник 2"/>
          <p:cNvSpPr>
            <a:spLocks noChangeArrowheads="1"/>
          </p:cNvSpPr>
          <p:nvPr/>
        </p:nvSpPr>
        <p:spPr bwMode="auto">
          <a:xfrm>
            <a:off x="2065338" y="490538"/>
            <a:ext cx="6553200" cy="923925"/>
          </a:xfrm>
          <a:prstGeom prst="rect">
            <a:avLst/>
          </a:prstGeom>
          <a:noFill/>
          <a:ln w="9525">
            <a:noFill/>
            <a:miter lim="800000"/>
            <a:headEnd/>
            <a:tailEnd/>
          </a:ln>
        </p:spPr>
        <p:txBody>
          <a:bodyPr>
            <a:spAutoFit/>
          </a:bodyPr>
          <a:lstStyle/>
          <a:p>
            <a:pPr algn="ctr" eaLnBrk="1" hangingPunct="1"/>
            <a:r>
              <a:rPr lang="ru-RU" altLang="ru-RU" sz="1800">
                <a:solidFill>
                  <a:srgbClr val="292929"/>
                </a:solidFill>
                <a:latin typeface="Times New Roman" pitchFamily="18" charset="0"/>
                <a:cs typeface="Times New Roman" pitchFamily="18" charset="0"/>
              </a:rPr>
              <a:t>Косметический ремонт сделан по адресу:</a:t>
            </a:r>
          </a:p>
          <a:p>
            <a:pPr algn="ctr" eaLnBrk="1" hangingPunct="1"/>
            <a:r>
              <a:rPr lang="ru-RU" altLang="ru-RU" sz="1800">
                <a:solidFill>
                  <a:srgbClr val="292929"/>
                </a:solidFill>
                <a:latin typeface="Times New Roman" pitchFamily="18" charset="0"/>
                <a:cs typeface="Times New Roman" pitchFamily="18" charset="0"/>
              </a:rPr>
              <a:t>Измайловское шоссе д.62</a:t>
            </a:r>
          </a:p>
          <a:p>
            <a:pPr algn="ctr" eaLnBrk="1" hangingPunct="1"/>
            <a:endParaRPr lang="ru-RU" altLang="ru-RU" sz="1800">
              <a:solidFill>
                <a:srgbClr val="292929"/>
              </a:solidFill>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370826" y="1246422"/>
            <a:ext cx="2971800" cy="2228850"/>
          </a:xfrm>
          <a:prstGeom prst="rect">
            <a:avLst/>
          </a:prstGeom>
          <a:ln>
            <a:noFill/>
          </a:ln>
          <a:effectLst>
            <a:softEdge rad="112500"/>
          </a:effectLst>
        </p:spPr>
      </p:pic>
      <p:pic>
        <p:nvPicPr>
          <p:cNvPr id="4" name="Рисунок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452613" y="1273380"/>
            <a:ext cx="2899912" cy="2174934"/>
          </a:xfrm>
          <a:prstGeom prst="rect">
            <a:avLst/>
          </a:prstGeom>
          <a:ln>
            <a:noFill/>
          </a:ln>
          <a:effectLst>
            <a:softEdge rad="112500"/>
          </a:effectLst>
        </p:spPr>
      </p:pic>
      <p:pic>
        <p:nvPicPr>
          <p:cNvPr id="5" name="Рисунок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535326" y="3396529"/>
            <a:ext cx="2807300" cy="2105475"/>
          </a:xfrm>
          <a:prstGeom prst="rect">
            <a:avLst/>
          </a:prstGeom>
          <a:ln>
            <a:noFill/>
          </a:ln>
          <a:effectLst>
            <a:softEdge rad="112500"/>
          </a:effectLst>
        </p:spPr>
      </p:pic>
      <p:pic>
        <p:nvPicPr>
          <p:cNvPr id="6" name="Рисунок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562600" y="3387165"/>
            <a:ext cx="2679938" cy="2009953"/>
          </a:xfrm>
          <a:prstGeom prst="rect">
            <a:avLst/>
          </a:prstGeom>
          <a:ln>
            <a:noFill/>
          </a:ln>
          <a:effectLst>
            <a:softEdge rad="112500"/>
          </a:effectLst>
        </p:spPr>
      </p:pic>
      <p:sp>
        <p:nvSpPr>
          <p:cNvPr id="29704" name="TextBox 6"/>
          <p:cNvSpPr txBox="1">
            <a:spLocks noChangeArrowheads="1"/>
          </p:cNvSpPr>
          <p:nvPr/>
        </p:nvSpPr>
        <p:spPr bwMode="auto">
          <a:xfrm>
            <a:off x="2065338" y="5502275"/>
            <a:ext cx="6773862" cy="1384300"/>
          </a:xfrm>
          <a:prstGeom prst="rect">
            <a:avLst/>
          </a:prstGeom>
          <a:noFill/>
          <a:ln w="9525">
            <a:noFill/>
            <a:miter lim="800000"/>
            <a:headEnd/>
            <a:tailEnd/>
          </a:ln>
        </p:spPr>
        <p:txBody>
          <a:bodyPr>
            <a:spAutoFit/>
          </a:bodyPr>
          <a:lstStyle/>
          <a:p>
            <a:pPr algn="just"/>
            <a:r>
              <a:rPr lang="ru-RU" altLang="ru-RU" sz="1400">
                <a:solidFill>
                  <a:srgbClr val="000000"/>
                </a:solidFill>
                <a:latin typeface="Times New Roman" pitchFamily="18" charset="0"/>
                <a:cs typeface="Times New Roman" pitchFamily="18" charset="0"/>
              </a:rPr>
              <a:t>За счёт средств ГБУ ДЦ «Соколинка» были произведены ремонтные работы косметического характера по адресу: Измайловское шоссе, д.62, а именно производилась покраска стен, ремонт и замена сантехнического оборудования, частичный ремонт потолков. Благодаря данному ремонту, помещение Центра приобрело свежий новый вид, безусловно благоприятно влияющий на потребителей услуг.</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828800" y="-76200"/>
            <a:ext cx="6172200" cy="523875"/>
          </a:xfrm>
          <a:prstGeom prst="rect">
            <a:avLst/>
          </a:prstGeom>
        </p:spPr>
        <p:txBody>
          <a:bodyPr>
            <a:spAutoFit/>
          </a:bodyPr>
          <a:lstStyle/>
          <a:p>
            <a:pPr eaLnBrk="1" hangingPunct="1">
              <a:defRPr/>
            </a:pPr>
            <a:r>
              <a:rPr lang="ru-RU" sz="2800" dirty="0">
                <a:solidFill>
                  <a:srgbClr val="292929"/>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sp>
        <p:nvSpPr>
          <p:cNvPr id="31747" name="Прямоугольник 2"/>
          <p:cNvSpPr>
            <a:spLocks noChangeArrowheads="1"/>
          </p:cNvSpPr>
          <p:nvPr/>
        </p:nvSpPr>
        <p:spPr bwMode="auto">
          <a:xfrm>
            <a:off x="2133600" y="533400"/>
            <a:ext cx="6553200" cy="369888"/>
          </a:xfrm>
          <a:prstGeom prst="rect">
            <a:avLst/>
          </a:prstGeom>
          <a:noFill/>
          <a:ln w="9525">
            <a:noFill/>
            <a:miter lim="800000"/>
            <a:headEnd/>
            <a:tailEnd/>
          </a:ln>
        </p:spPr>
        <p:txBody>
          <a:bodyPr>
            <a:spAutoFit/>
          </a:bodyPr>
          <a:lstStyle/>
          <a:p>
            <a:pPr algn="ctr" eaLnBrk="1" hangingPunct="1"/>
            <a:r>
              <a:rPr lang="ru-RU" altLang="ru-RU" sz="1800">
                <a:solidFill>
                  <a:srgbClr val="292929"/>
                </a:solidFill>
                <a:latin typeface="Times New Roman" pitchFamily="18" charset="0"/>
                <a:cs typeface="Times New Roman" pitchFamily="18" charset="0"/>
              </a:rPr>
              <a:t>Большого успеха мы достигли в области спорта</a:t>
            </a:r>
          </a:p>
        </p:txBody>
      </p:sp>
      <p:sp>
        <p:nvSpPr>
          <p:cNvPr id="31748" name="Прямоугольник 3"/>
          <p:cNvSpPr>
            <a:spLocks noChangeArrowheads="1"/>
          </p:cNvSpPr>
          <p:nvPr/>
        </p:nvSpPr>
        <p:spPr bwMode="auto">
          <a:xfrm>
            <a:off x="4724400" y="1143000"/>
            <a:ext cx="4267200" cy="2308225"/>
          </a:xfrm>
          <a:prstGeom prst="rect">
            <a:avLst/>
          </a:prstGeom>
          <a:noFill/>
          <a:ln w="9525">
            <a:noFill/>
            <a:miter lim="800000"/>
            <a:headEnd/>
            <a:tailEnd/>
          </a:ln>
        </p:spPr>
        <p:txBody>
          <a:bodyPr>
            <a:spAutoFit/>
          </a:bodyPr>
          <a:lstStyle/>
          <a:p>
            <a:pPr eaLnBrk="1" hangingPunct="1"/>
            <a:r>
              <a:rPr lang="ru-RU" altLang="ru-RU" sz="1800">
                <a:solidFill>
                  <a:srgbClr val="292929"/>
                </a:solidFill>
                <a:latin typeface="Times New Roman" pitchFamily="18" charset="0"/>
                <a:cs typeface="Times New Roman" pitchFamily="18" charset="0"/>
              </a:rPr>
              <a:t>ГБУ ДЦ «Соколинка», представляющий район Соколиная гора, стал победителем в городском смотре-конкурсе «Московский двор – спортивный двор» в номинации: «Лучшее физкультурно-спортивное учреждение по месту жительства» в Восточном административном округе. </a:t>
            </a:r>
          </a:p>
        </p:txBody>
      </p:sp>
      <p:sp>
        <p:nvSpPr>
          <p:cNvPr id="31749" name="Прямоугольник 5"/>
          <p:cNvSpPr>
            <a:spLocks noChangeArrowheads="1"/>
          </p:cNvSpPr>
          <p:nvPr/>
        </p:nvSpPr>
        <p:spPr bwMode="auto">
          <a:xfrm>
            <a:off x="4724400" y="3962400"/>
            <a:ext cx="4267200" cy="2032000"/>
          </a:xfrm>
          <a:prstGeom prst="rect">
            <a:avLst/>
          </a:prstGeom>
          <a:noFill/>
          <a:ln w="9525">
            <a:noFill/>
            <a:miter lim="800000"/>
            <a:headEnd/>
            <a:tailEnd/>
          </a:ln>
        </p:spPr>
        <p:txBody>
          <a:bodyPr>
            <a:spAutoFit/>
          </a:bodyPr>
          <a:lstStyle/>
          <a:p>
            <a:pPr eaLnBrk="1" hangingPunct="1"/>
            <a:r>
              <a:rPr lang="ru-RU" altLang="ru-RU" sz="1800">
                <a:solidFill>
                  <a:srgbClr val="292929"/>
                </a:solidFill>
                <a:latin typeface="Times New Roman" pitchFamily="18" charset="0"/>
                <a:cs typeface="Times New Roman" pitchFamily="18" charset="0"/>
              </a:rPr>
              <a:t>ГБУ ДЦ «Соколинка», представляющий район Соколиная гора, стал победителем в городском смотре-конкурсе «Московский двор – спортивный двор» в номинации: «Лучшая физкультурно-спортивная организация» в городе Москва 2018 г. </a:t>
            </a:r>
          </a:p>
        </p:txBody>
      </p:sp>
      <p:pic>
        <p:nvPicPr>
          <p:cNvPr id="31750" name="Рисунок 2"/>
          <p:cNvPicPr>
            <a:picLocks noChangeAspect="1"/>
          </p:cNvPicPr>
          <p:nvPr/>
        </p:nvPicPr>
        <p:blipFill>
          <a:blip r:embed="rId4"/>
          <a:srcRect/>
          <a:stretch>
            <a:fillRect/>
          </a:stretch>
        </p:blipFill>
        <p:spPr bwMode="auto">
          <a:xfrm>
            <a:off x="2362200" y="1008063"/>
            <a:ext cx="1849438" cy="2541587"/>
          </a:xfrm>
          <a:prstGeom prst="rect">
            <a:avLst/>
          </a:prstGeom>
          <a:noFill/>
          <a:ln w="9525">
            <a:noFill/>
            <a:miter lim="800000"/>
            <a:headEnd/>
            <a:tailEnd/>
          </a:ln>
        </p:spPr>
      </p:pic>
      <p:pic>
        <p:nvPicPr>
          <p:cNvPr id="31751" name="Рисунок 2"/>
          <p:cNvPicPr>
            <a:picLocks noChangeAspect="1"/>
          </p:cNvPicPr>
          <p:nvPr/>
        </p:nvPicPr>
        <p:blipFill>
          <a:blip r:embed="rId5"/>
          <a:srcRect/>
          <a:stretch>
            <a:fillRect/>
          </a:stretch>
        </p:blipFill>
        <p:spPr bwMode="auto">
          <a:xfrm>
            <a:off x="2347913" y="3962400"/>
            <a:ext cx="1863725" cy="2560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209800" y="-1588"/>
            <a:ext cx="6172200" cy="523876"/>
          </a:xfrm>
          <a:prstGeom prst="rect">
            <a:avLst/>
          </a:prstGeom>
        </p:spPr>
        <p:txBody>
          <a:bodyPr>
            <a:spAutoFit/>
          </a:bodyPr>
          <a:lstStyle/>
          <a:p>
            <a:pPr eaLnBrk="1" hangingPunct="1">
              <a:defRPr/>
            </a:pPr>
            <a:r>
              <a:rPr lang="ru-RU" sz="2800" dirty="0">
                <a:solidFill>
                  <a:srgbClr val="292929"/>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sp>
        <p:nvSpPr>
          <p:cNvPr id="33795" name="Прямоугольник 2"/>
          <p:cNvSpPr>
            <a:spLocks noChangeArrowheads="1"/>
          </p:cNvSpPr>
          <p:nvPr/>
        </p:nvSpPr>
        <p:spPr bwMode="auto">
          <a:xfrm>
            <a:off x="2108200" y="723900"/>
            <a:ext cx="6553200" cy="1816100"/>
          </a:xfrm>
          <a:prstGeom prst="rect">
            <a:avLst/>
          </a:prstGeom>
          <a:noFill/>
          <a:ln w="9525">
            <a:noFill/>
            <a:miter lim="800000"/>
            <a:headEnd/>
            <a:tailEnd/>
          </a:ln>
        </p:spPr>
        <p:txBody>
          <a:bodyPr>
            <a:spAutoFit/>
          </a:bodyPr>
          <a:lstStyle/>
          <a:p>
            <a:pPr algn="ctr" eaLnBrk="1" hangingPunct="1"/>
            <a:r>
              <a:rPr lang="ru-RU" altLang="ru-RU" sz="1600" b="1">
                <a:solidFill>
                  <a:srgbClr val="000000"/>
                </a:solidFill>
                <a:latin typeface="Times New Roman" pitchFamily="18" charset="0"/>
                <a:cs typeface="Times New Roman" pitchFamily="18" charset="0"/>
              </a:rPr>
              <a:t>Впервые ДЦ «Соколинка» принял участие во «Всероссийском смотре-конкурсе на лучшую постановку массовой</a:t>
            </a:r>
          </a:p>
          <a:p>
            <a:pPr algn="ctr" eaLnBrk="1" hangingPunct="1"/>
            <a:r>
              <a:rPr lang="ru-RU" altLang="ru-RU" sz="1600" b="1">
                <a:solidFill>
                  <a:srgbClr val="000000"/>
                </a:solidFill>
                <a:latin typeface="Times New Roman" pitchFamily="18" charset="0"/>
                <a:cs typeface="Times New Roman" pitchFamily="18" charset="0"/>
              </a:rPr>
              <a:t>физкультурно-спортивной работы по месту жительства граждан» в номинации городские физкультурно-спортивные клубы или их объединения по месту жительства, где стал победителем. В данном конкурсе Центр представил не только район Соколиная Гора, но и город Москва!</a:t>
            </a:r>
          </a:p>
        </p:txBody>
      </p:sp>
      <p:pic>
        <p:nvPicPr>
          <p:cNvPr id="33796" name="Рисунок 2"/>
          <p:cNvPicPr>
            <a:picLocks noChangeAspect="1"/>
          </p:cNvPicPr>
          <p:nvPr/>
        </p:nvPicPr>
        <p:blipFill>
          <a:blip r:embed="rId5"/>
          <a:srcRect l="1846" t="16502" r="2090" b="12872"/>
          <a:stretch>
            <a:fillRect/>
          </a:stretch>
        </p:blipFill>
        <p:spPr bwMode="auto">
          <a:xfrm>
            <a:off x="1828800" y="2743200"/>
            <a:ext cx="2389188" cy="3124200"/>
          </a:xfrm>
          <a:prstGeom prst="rect">
            <a:avLst/>
          </a:prstGeom>
          <a:noFill/>
          <a:ln w="9525">
            <a:noFill/>
            <a:miter lim="800000"/>
            <a:headEnd/>
            <a:tailEnd/>
          </a:ln>
        </p:spPr>
      </p:pic>
      <p:pic>
        <p:nvPicPr>
          <p:cNvPr id="33797" name="Рисунок 3"/>
          <p:cNvPicPr>
            <a:picLocks noChangeAspect="1"/>
          </p:cNvPicPr>
          <p:nvPr/>
        </p:nvPicPr>
        <p:blipFill>
          <a:blip r:embed="rId6" cstate="print"/>
          <a:srcRect t="14629" r="3259" b="22977"/>
          <a:stretch>
            <a:fillRect/>
          </a:stretch>
        </p:blipFill>
        <p:spPr bwMode="auto">
          <a:xfrm>
            <a:off x="4217988" y="2743200"/>
            <a:ext cx="2335212" cy="3092450"/>
          </a:xfrm>
          <a:prstGeom prst="rect">
            <a:avLst/>
          </a:prstGeom>
          <a:noFill/>
          <a:ln w="9525">
            <a:noFill/>
            <a:miter lim="800000"/>
            <a:headEnd/>
            <a:tailEnd/>
          </a:ln>
        </p:spPr>
      </p:pic>
      <p:graphicFrame>
        <p:nvGraphicFramePr>
          <p:cNvPr id="33798" name="Объект 2"/>
          <p:cNvGraphicFramePr>
            <a:graphicFrameLocks noChangeAspect="1"/>
          </p:cNvGraphicFramePr>
          <p:nvPr/>
        </p:nvGraphicFramePr>
        <p:xfrm>
          <a:off x="6592888" y="2743200"/>
          <a:ext cx="2189162" cy="3092450"/>
        </p:xfrm>
        <a:graphic>
          <a:graphicData uri="http://schemas.openxmlformats.org/presentationml/2006/ole">
            <p:oleObj spid="_x0000_s33798" name="Acrobat Document" r:id="rId7" imgW="5676580" imgH="8020007" progId="AcroExch.Document.DC">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ectangle 8"/>
          <p:cNvSpPr txBox="1">
            <a:spLocks noChangeArrowheads="1"/>
          </p:cNvSpPr>
          <p:nvPr/>
        </p:nvSpPr>
        <p:spPr bwMode="auto">
          <a:xfrm>
            <a:off x="3582988" y="152400"/>
            <a:ext cx="3975100" cy="381000"/>
          </a:xfrm>
          <a:prstGeom prst="rect">
            <a:avLst/>
          </a:prstGeom>
          <a:noFill/>
          <a:ln>
            <a:noFill/>
          </a:ln>
          <a:effectLst/>
          <a:extLst/>
        </p:spPr>
        <p:txBody>
          <a:bodyPr/>
          <a:lstStyle>
            <a:lvl1pPr marL="0" indent="0" algn="r" rtl="0" eaLnBrk="0" fontAlgn="base" hangingPunct="0">
              <a:spcBef>
                <a:spcPct val="20000"/>
              </a:spcBef>
              <a:spcAft>
                <a:spcPct val="0"/>
              </a:spcAft>
              <a:buFontTx/>
              <a:buNone/>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defRPr/>
            </a:pPr>
            <a:r>
              <a:rPr lang="ru-RU" sz="1600" b="1" kern="0" dirty="0" smtClean="0">
                <a:solidFill>
                  <a:srgbClr val="292929"/>
                </a:solidFill>
                <a:latin typeface="Times New Roman" panose="02020603050405020304" pitchFamily="18" charset="0"/>
                <a:cs typeface="Times New Roman" panose="02020603050405020304" pitchFamily="18" charset="0"/>
              </a:rPr>
              <a:t>СПОРТИВНЫЕ ЗАНЯТИЯ В РАЙОНЕ</a:t>
            </a:r>
          </a:p>
        </p:txBody>
      </p:sp>
      <p:graphicFrame>
        <p:nvGraphicFramePr>
          <p:cNvPr id="10" name="Таблица 9"/>
          <p:cNvGraphicFramePr>
            <a:graphicFrameLocks noGrp="1"/>
          </p:cNvGraphicFramePr>
          <p:nvPr/>
        </p:nvGraphicFramePr>
        <p:xfrm>
          <a:off x="2181225" y="663575"/>
          <a:ext cx="6778625" cy="4564063"/>
        </p:xfrm>
        <a:graphic>
          <a:graphicData uri="http://schemas.openxmlformats.org/drawingml/2006/table">
            <a:tbl>
              <a:tblPr/>
              <a:tblGrid>
                <a:gridCol w="552638"/>
                <a:gridCol w="2528343"/>
                <a:gridCol w="1443394"/>
                <a:gridCol w="2254250"/>
              </a:tblGrid>
              <a:tr h="304800">
                <a:tc gridSpan="4">
                  <a:txBody>
                    <a:bodyPr/>
                    <a:lstStyle/>
                    <a:p>
                      <a:pPr algn="ctr"/>
                      <a:r>
                        <a:rPr lang="ru-RU" sz="1200" b="0" dirty="0" smtClean="0">
                          <a:solidFill>
                            <a:srgbClr val="292929"/>
                          </a:solidFill>
                          <a:latin typeface="Times New Roman" panose="02020603050405020304" pitchFamily="18" charset="0"/>
                          <a:cs typeface="Times New Roman" panose="02020603050405020304" pitchFamily="18" charset="0"/>
                        </a:rPr>
                        <a:t>Проведение занятий на площадках района до марта 2018 г</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457211">
                <a:tc>
                  <a:txBody>
                    <a:bodyPr/>
                    <a:lstStyle/>
                    <a:p>
                      <a:r>
                        <a:rPr lang="ru-RU" sz="1200" b="0" dirty="0" smtClean="0">
                          <a:solidFill>
                            <a:srgbClr val="292929"/>
                          </a:solidFill>
                        </a:rPr>
                        <a:t>№</a:t>
                      </a:r>
                      <a:endParaRPr lang="ru-RU" sz="1200" b="0" dirty="0">
                        <a:solidFill>
                          <a:srgbClr val="292929"/>
                        </a:solidFill>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rgbClr val="292929"/>
                          </a:solidFill>
                          <a:latin typeface="Times New Roman" panose="02020603050405020304" pitchFamily="18" charset="0"/>
                          <a:cs typeface="Times New Roman" panose="02020603050405020304" pitchFamily="18" charset="0"/>
                        </a:rPr>
                        <a:t>адрес</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rgbClr val="292929"/>
                          </a:solidFill>
                          <a:latin typeface="Times New Roman" panose="02020603050405020304" pitchFamily="18" charset="0"/>
                          <a:cs typeface="Times New Roman" panose="02020603050405020304" pitchFamily="18" charset="0"/>
                        </a:rPr>
                        <a:t>Наименование секции</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rgbClr val="292929"/>
                          </a:solidFill>
                          <a:latin typeface="Times New Roman" panose="02020603050405020304" pitchFamily="18" charset="0"/>
                          <a:cs typeface="Times New Roman" panose="02020603050405020304" pitchFamily="18" charset="0"/>
                        </a:rPr>
                        <a:t>Место проведения</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7078">
                <a:tc>
                  <a:txBody>
                    <a:bodyPr/>
                    <a:lstStyle/>
                    <a:p>
                      <a:r>
                        <a:rPr lang="ru-RU" sz="1200" b="1" dirty="0" smtClean="0">
                          <a:solidFill>
                            <a:srgbClr val="292929"/>
                          </a:solidFill>
                        </a:rPr>
                        <a:t>1</a:t>
                      </a:r>
                      <a:endParaRPr lang="ru-RU" sz="1200" b="1" dirty="0">
                        <a:solidFill>
                          <a:srgbClr val="292929"/>
                        </a:solidFill>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200" b="0" dirty="0" err="1" smtClean="0">
                          <a:solidFill>
                            <a:srgbClr val="292929"/>
                          </a:solidFill>
                          <a:latin typeface="Times New Roman" panose="02020603050405020304" pitchFamily="18" charset="0"/>
                          <a:cs typeface="Times New Roman" panose="02020603050405020304" pitchFamily="18" charset="0"/>
                        </a:rPr>
                        <a:t>Щербаковская</a:t>
                      </a:r>
                      <a:r>
                        <a:rPr lang="ru-RU" sz="1200" b="0" dirty="0" smtClean="0">
                          <a:solidFill>
                            <a:srgbClr val="292929"/>
                          </a:solidFill>
                          <a:latin typeface="Times New Roman" panose="02020603050405020304" pitchFamily="18" charset="0"/>
                          <a:cs typeface="Times New Roman" panose="02020603050405020304" pitchFamily="18" charset="0"/>
                        </a:rPr>
                        <a:t> ул., д. 58</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rgbClr val="292929"/>
                          </a:solidFill>
                          <a:latin typeface="Times New Roman" panose="02020603050405020304" pitchFamily="18" charset="0"/>
                          <a:cs typeface="Times New Roman" panose="02020603050405020304" pitchFamily="18" charset="0"/>
                        </a:rPr>
                        <a:t>Футбол</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200" b="0" dirty="0" smtClean="0">
                          <a:solidFill>
                            <a:srgbClr val="292929"/>
                          </a:solidFill>
                          <a:latin typeface="Times New Roman" panose="02020603050405020304" pitchFamily="18" charset="0"/>
                          <a:cs typeface="Times New Roman" panose="02020603050405020304" pitchFamily="18" charset="0"/>
                        </a:rPr>
                        <a:t>Дворовая площадка района</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022">
                <a:tc>
                  <a:txBody>
                    <a:bodyPr/>
                    <a:lstStyle/>
                    <a:p>
                      <a:r>
                        <a:rPr lang="ru-RU" sz="1200" b="1" dirty="0" smtClean="0">
                          <a:solidFill>
                            <a:srgbClr val="292929"/>
                          </a:solidFill>
                        </a:rPr>
                        <a:t>2</a:t>
                      </a:r>
                      <a:endParaRPr lang="ru-RU" sz="1200" b="1" dirty="0">
                        <a:solidFill>
                          <a:srgbClr val="292929"/>
                        </a:solidFill>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200" b="0" dirty="0" smtClean="0">
                          <a:solidFill>
                            <a:srgbClr val="292929"/>
                          </a:solidFill>
                          <a:latin typeface="Times New Roman" panose="02020603050405020304" pitchFamily="18" charset="0"/>
                          <a:cs typeface="Times New Roman" panose="02020603050405020304" pitchFamily="18" charset="0"/>
                        </a:rPr>
                        <a:t>Уткина ул., д. 41Б</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rgbClr val="292929"/>
                          </a:solidFill>
                          <a:latin typeface="Times New Roman" panose="02020603050405020304" pitchFamily="18" charset="0"/>
                          <a:cs typeface="Times New Roman" panose="02020603050405020304" pitchFamily="18" charset="0"/>
                        </a:rPr>
                        <a:t>хоккей</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dirty="0" smtClean="0">
                          <a:solidFill>
                            <a:srgbClr val="292929"/>
                          </a:solidFill>
                          <a:latin typeface="Times New Roman" panose="02020603050405020304" pitchFamily="18" charset="0"/>
                          <a:cs typeface="Times New Roman" panose="02020603050405020304" pitchFamily="18" charset="0"/>
                        </a:rPr>
                        <a:t>Дворовая площадка района</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1882">
                <a:tc gridSpan="4">
                  <a:txBody>
                    <a:bodyPr/>
                    <a:lstStyle/>
                    <a:p>
                      <a:pPr algn="ctr"/>
                      <a:r>
                        <a:rPr lang="ru-RU" sz="1200" b="0" dirty="0" smtClean="0">
                          <a:solidFill>
                            <a:srgbClr val="292929"/>
                          </a:solidFill>
                          <a:latin typeface="Times New Roman" panose="02020603050405020304" pitchFamily="18" charset="0"/>
                          <a:cs typeface="Times New Roman" panose="02020603050405020304" pitchFamily="18" charset="0"/>
                        </a:rPr>
                        <a:t>Проведение занятий на площадках района с марта 2018 г</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518170">
                <a:tc>
                  <a:txBody>
                    <a:bodyPr/>
                    <a:lstStyle/>
                    <a:p>
                      <a:r>
                        <a:rPr lang="ru-RU" sz="1200" b="0" dirty="0" smtClean="0">
                          <a:solidFill>
                            <a:srgbClr val="292929"/>
                          </a:solidFill>
                        </a:rPr>
                        <a:t>№</a:t>
                      </a:r>
                      <a:endParaRPr lang="ru-RU" sz="1200" b="0" dirty="0">
                        <a:solidFill>
                          <a:srgbClr val="292929"/>
                        </a:solidFill>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rgbClr val="292929"/>
                          </a:solidFill>
                          <a:latin typeface="Times New Roman" panose="02020603050405020304" pitchFamily="18" charset="0"/>
                          <a:cs typeface="Times New Roman" panose="02020603050405020304" pitchFamily="18" charset="0"/>
                        </a:rPr>
                        <a:t>адрес</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rgbClr val="292929"/>
                          </a:solidFill>
                          <a:latin typeface="Times New Roman" panose="02020603050405020304" pitchFamily="18" charset="0"/>
                          <a:cs typeface="Times New Roman" panose="02020603050405020304" pitchFamily="18" charset="0"/>
                        </a:rPr>
                        <a:t>Наименование секции</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rgbClr val="292929"/>
                          </a:solidFill>
                          <a:latin typeface="Times New Roman" panose="02020603050405020304" pitchFamily="18" charset="0"/>
                          <a:cs typeface="Times New Roman" panose="02020603050405020304" pitchFamily="18" charset="0"/>
                        </a:rPr>
                        <a:t>Место проведения</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0684">
                <a:tc>
                  <a:txBody>
                    <a:bodyPr/>
                    <a:lstStyle/>
                    <a:p>
                      <a:r>
                        <a:rPr lang="ru-RU" sz="1200" b="1" dirty="0" smtClean="0">
                          <a:solidFill>
                            <a:srgbClr val="292929"/>
                          </a:solidFill>
                        </a:rPr>
                        <a:t>1</a:t>
                      </a:r>
                      <a:endParaRPr lang="ru-RU" sz="1200" b="1" dirty="0">
                        <a:solidFill>
                          <a:srgbClr val="292929"/>
                        </a:solidFill>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200" b="0" dirty="0" err="1" smtClean="0">
                          <a:solidFill>
                            <a:srgbClr val="292929"/>
                          </a:solidFill>
                          <a:latin typeface="Times New Roman" panose="02020603050405020304" pitchFamily="18" charset="0"/>
                          <a:cs typeface="Times New Roman" panose="02020603050405020304" pitchFamily="18" charset="0"/>
                        </a:rPr>
                        <a:t>Щербаковская</a:t>
                      </a:r>
                      <a:r>
                        <a:rPr lang="ru-RU" sz="1200" b="0" dirty="0" smtClean="0">
                          <a:solidFill>
                            <a:srgbClr val="292929"/>
                          </a:solidFill>
                          <a:latin typeface="Times New Roman" panose="02020603050405020304" pitchFamily="18" charset="0"/>
                          <a:cs typeface="Times New Roman" panose="02020603050405020304" pitchFamily="18" charset="0"/>
                        </a:rPr>
                        <a:t> ул., д. 58</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rgbClr val="292929"/>
                          </a:solidFill>
                          <a:latin typeface="Times New Roman" panose="02020603050405020304" pitchFamily="18" charset="0"/>
                          <a:cs typeface="Times New Roman" panose="02020603050405020304" pitchFamily="18" charset="0"/>
                        </a:rPr>
                        <a:t>футбол</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200" b="0" dirty="0" smtClean="0">
                          <a:solidFill>
                            <a:srgbClr val="292929"/>
                          </a:solidFill>
                          <a:latin typeface="Times New Roman" panose="02020603050405020304" pitchFamily="18" charset="0"/>
                          <a:cs typeface="Times New Roman" panose="02020603050405020304" pitchFamily="18" charset="0"/>
                        </a:rPr>
                        <a:t>Дворовая площадка района</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2484">
                <a:tc>
                  <a:txBody>
                    <a:bodyPr/>
                    <a:lstStyle/>
                    <a:p>
                      <a:r>
                        <a:rPr lang="ru-RU" sz="1200" b="1" dirty="0" smtClean="0">
                          <a:solidFill>
                            <a:srgbClr val="292929"/>
                          </a:solidFill>
                        </a:rPr>
                        <a:t>2</a:t>
                      </a:r>
                      <a:endParaRPr lang="ru-RU" sz="1200" b="1" dirty="0">
                        <a:solidFill>
                          <a:srgbClr val="292929"/>
                        </a:solidFill>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200" b="0" dirty="0" smtClean="0">
                          <a:solidFill>
                            <a:srgbClr val="292929"/>
                          </a:solidFill>
                          <a:latin typeface="Times New Roman" panose="02020603050405020304" pitchFamily="18" charset="0"/>
                          <a:cs typeface="Times New Roman" panose="02020603050405020304" pitchFamily="18" charset="0"/>
                        </a:rPr>
                        <a:t>Уткина ул., д. 41Б</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rgbClr val="292929"/>
                          </a:solidFill>
                          <a:latin typeface="Times New Roman" panose="02020603050405020304" pitchFamily="18" charset="0"/>
                          <a:cs typeface="Times New Roman" panose="02020603050405020304" pitchFamily="18" charset="0"/>
                        </a:rPr>
                        <a:t>Хоккей</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dirty="0" smtClean="0">
                          <a:solidFill>
                            <a:srgbClr val="292929"/>
                          </a:solidFill>
                          <a:latin typeface="Times New Roman" panose="02020603050405020304" pitchFamily="18" charset="0"/>
                          <a:cs typeface="Times New Roman" panose="02020603050405020304" pitchFamily="18" charset="0"/>
                        </a:rPr>
                        <a:t>Дворовая площадка района</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869">
                <a:tc>
                  <a:txBody>
                    <a:bodyPr/>
                    <a:lstStyle/>
                    <a:p>
                      <a:r>
                        <a:rPr lang="ru-RU" sz="1200" b="1" dirty="0" smtClean="0">
                          <a:solidFill>
                            <a:srgbClr val="292929"/>
                          </a:solidFill>
                        </a:rPr>
                        <a:t>3</a:t>
                      </a:r>
                      <a:endParaRPr lang="ru-RU" sz="1200" b="1" dirty="0">
                        <a:solidFill>
                          <a:srgbClr val="292929"/>
                        </a:solidFill>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200" b="0" dirty="0" err="1" smtClean="0">
                          <a:solidFill>
                            <a:srgbClr val="292929"/>
                          </a:solidFill>
                          <a:latin typeface="Times New Roman" panose="02020603050405020304" pitchFamily="18" charset="0"/>
                          <a:cs typeface="Times New Roman" panose="02020603050405020304" pitchFamily="18" charset="0"/>
                        </a:rPr>
                        <a:t>Мироновская</a:t>
                      </a:r>
                      <a:r>
                        <a:rPr lang="ru-RU" sz="1200" b="0" dirty="0" smtClean="0">
                          <a:solidFill>
                            <a:srgbClr val="292929"/>
                          </a:solidFill>
                          <a:latin typeface="Times New Roman" panose="02020603050405020304" pitchFamily="18" charset="0"/>
                          <a:cs typeface="Times New Roman" panose="02020603050405020304" pitchFamily="18" charset="0"/>
                        </a:rPr>
                        <a:t> ул., д.9</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rgbClr val="292929"/>
                          </a:solidFill>
                          <a:latin typeface="Times New Roman" panose="02020603050405020304" pitchFamily="18" charset="0"/>
                          <a:cs typeface="Times New Roman" panose="02020603050405020304" pitchFamily="18" charset="0"/>
                        </a:rPr>
                        <a:t>Мини-футбол</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dirty="0" smtClean="0">
                          <a:solidFill>
                            <a:srgbClr val="292929"/>
                          </a:solidFill>
                          <a:latin typeface="Times New Roman" panose="02020603050405020304" pitchFamily="18" charset="0"/>
                          <a:cs typeface="Times New Roman" panose="02020603050405020304" pitchFamily="18" charset="0"/>
                        </a:rPr>
                        <a:t>Дворовая площадка района</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022">
                <a:tc>
                  <a:txBody>
                    <a:bodyPr/>
                    <a:lstStyle/>
                    <a:p>
                      <a:r>
                        <a:rPr lang="ru-RU" sz="1200" b="1" dirty="0" smtClean="0">
                          <a:solidFill>
                            <a:srgbClr val="292929"/>
                          </a:solidFill>
                        </a:rPr>
                        <a:t>4</a:t>
                      </a:r>
                      <a:endParaRPr lang="ru-RU" sz="1200" b="1" dirty="0">
                        <a:solidFill>
                          <a:srgbClr val="292929"/>
                        </a:solidFill>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200" b="0" dirty="0" err="1" smtClean="0">
                          <a:solidFill>
                            <a:srgbClr val="292929"/>
                          </a:solidFill>
                          <a:latin typeface="Times New Roman" panose="02020603050405020304" pitchFamily="18" charset="0"/>
                          <a:cs typeface="Times New Roman" panose="02020603050405020304" pitchFamily="18" charset="0"/>
                        </a:rPr>
                        <a:t>Вельяминовская</a:t>
                      </a:r>
                      <a:r>
                        <a:rPr lang="ru-RU" sz="1200" b="0" dirty="0" smtClean="0">
                          <a:solidFill>
                            <a:srgbClr val="292929"/>
                          </a:solidFill>
                          <a:latin typeface="Times New Roman" panose="02020603050405020304" pitchFamily="18" charset="0"/>
                          <a:cs typeface="Times New Roman" panose="02020603050405020304" pitchFamily="18" charset="0"/>
                        </a:rPr>
                        <a:t> ул., д.6</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rgbClr val="292929"/>
                          </a:solidFill>
                          <a:latin typeface="Times New Roman" panose="02020603050405020304" pitchFamily="18" charset="0"/>
                          <a:cs typeface="Times New Roman" panose="02020603050405020304" pitchFamily="18" charset="0"/>
                        </a:rPr>
                        <a:t>Мини-футбол</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dirty="0" smtClean="0">
                          <a:solidFill>
                            <a:srgbClr val="292929"/>
                          </a:solidFill>
                          <a:latin typeface="Times New Roman" panose="02020603050405020304" pitchFamily="18" charset="0"/>
                          <a:cs typeface="Times New Roman" panose="02020603050405020304" pitchFamily="18" charset="0"/>
                        </a:rPr>
                        <a:t>Дворовая площадка района</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022">
                <a:tc>
                  <a:txBody>
                    <a:bodyPr/>
                    <a:lstStyle/>
                    <a:p>
                      <a:r>
                        <a:rPr lang="ru-RU" sz="1200" b="1" dirty="0" smtClean="0">
                          <a:solidFill>
                            <a:srgbClr val="292929"/>
                          </a:solidFill>
                        </a:rPr>
                        <a:t>5</a:t>
                      </a:r>
                      <a:endParaRPr lang="ru-RU" sz="1200" b="1" dirty="0">
                        <a:solidFill>
                          <a:srgbClr val="292929"/>
                        </a:solidFill>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ru-RU" sz="1200" b="0" dirty="0" smtClean="0">
                          <a:solidFill>
                            <a:srgbClr val="292929"/>
                          </a:solidFill>
                          <a:latin typeface="Times New Roman" panose="02020603050405020304" pitchFamily="18" charset="0"/>
                          <a:cs typeface="Times New Roman" panose="02020603050405020304" pitchFamily="18" charset="0"/>
                        </a:rPr>
                        <a:t>Ибрагимова ул., д.5</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err="1" smtClean="0">
                          <a:solidFill>
                            <a:srgbClr val="292929"/>
                          </a:solidFill>
                          <a:latin typeface="Times New Roman" panose="02020603050405020304" pitchFamily="18" charset="0"/>
                          <a:cs typeface="Times New Roman" panose="02020603050405020304" pitchFamily="18" charset="0"/>
                        </a:rPr>
                        <a:t>Воркаут</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dirty="0" smtClean="0">
                          <a:solidFill>
                            <a:srgbClr val="292929"/>
                          </a:solidFill>
                          <a:latin typeface="Times New Roman" panose="02020603050405020304" pitchFamily="18" charset="0"/>
                          <a:cs typeface="Times New Roman" panose="02020603050405020304" pitchFamily="18" charset="0"/>
                        </a:rPr>
                        <a:t>Дворовая площадка района</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18">
                <a:tc>
                  <a:txBody>
                    <a:bodyPr/>
                    <a:lstStyle/>
                    <a:p>
                      <a:r>
                        <a:rPr lang="ru-RU" sz="1200" b="1" dirty="0" smtClean="0">
                          <a:solidFill>
                            <a:srgbClr val="292929"/>
                          </a:solidFill>
                        </a:rPr>
                        <a:t>6</a:t>
                      </a:r>
                      <a:endParaRPr lang="ru-RU" sz="1200" b="1" dirty="0">
                        <a:solidFill>
                          <a:srgbClr val="292929"/>
                        </a:solidFill>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r>
                        <a:rPr lang="ru-RU" sz="1200" b="0" dirty="0" smtClean="0">
                          <a:solidFill>
                            <a:srgbClr val="292929"/>
                          </a:solidFill>
                          <a:latin typeface="Times New Roman" panose="02020603050405020304" pitchFamily="18" charset="0"/>
                          <a:cs typeface="Times New Roman" panose="02020603050405020304" pitchFamily="18" charset="0"/>
                        </a:rPr>
                        <a:t>5-я</a:t>
                      </a:r>
                      <a:r>
                        <a:rPr lang="ru-RU" sz="1200" b="0" baseline="0" dirty="0" smtClean="0">
                          <a:solidFill>
                            <a:srgbClr val="292929"/>
                          </a:solidFill>
                          <a:latin typeface="Times New Roman" panose="02020603050405020304" pitchFamily="18" charset="0"/>
                          <a:cs typeface="Times New Roman" panose="02020603050405020304" pitchFamily="18" charset="0"/>
                        </a:rPr>
                        <a:t> ул. Соколиной горы, д.21, к.3</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err="1" smtClean="0">
                          <a:solidFill>
                            <a:srgbClr val="292929"/>
                          </a:solidFill>
                          <a:latin typeface="Times New Roman" panose="02020603050405020304" pitchFamily="18" charset="0"/>
                          <a:cs typeface="Times New Roman" panose="02020603050405020304" pitchFamily="18" charset="0"/>
                        </a:rPr>
                        <a:t>Воркаут</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dirty="0" smtClean="0">
                          <a:solidFill>
                            <a:srgbClr val="292929"/>
                          </a:solidFill>
                          <a:latin typeface="Times New Roman" panose="02020603050405020304" pitchFamily="18" charset="0"/>
                          <a:cs typeface="Times New Roman" panose="02020603050405020304" pitchFamily="18" charset="0"/>
                        </a:rPr>
                        <a:t>Дворовая площадка района</a:t>
                      </a:r>
                      <a:endParaRPr lang="ru-RU" sz="1200" b="0" dirty="0">
                        <a:solidFill>
                          <a:srgbClr val="292929"/>
                        </a:solidFill>
                        <a:latin typeface="Times New Roman" panose="02020603050405020304" pitchFamily="18" charset="0"/>
                        <a:cs typeface="Times New Roman" panose="02020603050405020304" pitchFamily="18" charset="0"/>
                      </a:endParaRPr>
                    </a:p>
                  </a:txBody>
                  <a:tcPr marL="91436" marR="91436"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133600" y="-39688"/>
            <a:ext cx="6172200" cy="523876"/>
          </a:xfrm>
          <a:prstGeom prst="rect">
            <a:avLst/>
          </a:prstGeom>
        </p:spPr>
        <p:txBody>
          <a:bodyPr>
            <a:spAutoFit/>
          </a:bodyPr>
          <a:lstStyle/>
          <a:p>
            <a:pPr eaLnBrk="1" hangingPunct="1">
              <a:defRPr/>
            </a:pPr>
            <a:r>
              <a:rPr lang="ru-RU" sz="2800" dirty="0">
                <a:solidFill>
                  <a:srgbClr val="292929"/>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sp>
        <p:nvSpPr>
          <p:cNvPr id="37891" name="Прямоугольник 2"/>
          <p:cNvSpPr>
            <a:spLocks noChangeArrowheads="1"/>
          </p:cNvSpPr>
          <p:nvPr/>
        </p:nvSpPr>
        <p:spPr bwMode="auto">
          <a:xfrm>
            <a:off x="3276600" y="714375"/>
            <a:ext cx="4572000" cy="338138"/>
          </a:xfrm>
          <a:prstGeom prst="rect">
            <a:avLst/>
          </a:prstGeom>
          <a:noFill/>
          <a:ln w="9525">
            <a:noFill/>
            <a:miter lim="800000"/>
            <a:headEnd/>
            <a:tailEnd/>
          </a:ln>
        </p:spPr>
        <p:txBody>
          <a:bodyPr>
            <a:spAutoFit/>
          </a:bodyPr>
          <a:lstStyle/>
          <a:p>
            <a:pPr algn="ctr" eaLnBrk="1" hangingPunct="1"/>
            <a:r>
              <a:rPr lang="ru-RU" altLang="ru-RU" sz="1600" b="1">
                <a:solidFill>
                  <a:srgbClr val="292929"/>
                </a:solidFill>
                <a:latin typeface="Times New Roman" pitchFamily="18" charset="0"/>
                <a:cs typeface="Times New Roman" pitchFamily="18" charset="0"/>
              </a:rPr>
              <a:t>Занятия на площадках района</a:t>
            </a:r>
            <a:endParaRPr lang="ru-RU" altLang="ru-RU" sz="1600" b="1">
              <a:latin typeface="Times New Roman" pitchFamily="18" charset="0"/>
              <a:cs typeface="Times New Roman" pitchFamily="18" charset="0"/>
            </a:endParaRPr>
          </a:p>
        </p:txBody>
      </p:sp>
      <p:pic>
        <p:nvPicPr>
          <p:cNvPr id="18436" name="Рисунок 2"/>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998078" y="1245395"/>
            <a:ext cx="3276600" cy="245745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7" name="Рисунок 5"/>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1811547" y="3886200"/>
            <a:ext cx="3649663" cy="243205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8" name="Рисунок 11"/>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5410200" y="1251146"/>
            <a:ext cx="3494088" cy="232886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9" name="Рисунок 13"/>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5562600" y="3733800"/>
            <a:ext cx="3429000" cy="2286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108200" y="-66675"/>
            <a:ext cx="6172200" cy="523875"/>
          </a:xfrm>
          <a:prstGeom prst="rect">
            <a:avLst/>
          </a:prstGeom>
        </p:spPr>
        <p:txBody>
          <a:bodyPr>
            <a:spAutoFit/>
          </a:bodyPr>
          <a:lstStyle/>
          <a:p>
            <a:pPr eaLnBrk="1" hangingPunct="1">
              <a:defRPr/>
            </a:pPr>
            <a:r>
              <a:rPr lang="ru-RU" sz="2800" dirty="0">
                <a:solidFill>
                  <a:srgbClr val="292929"/>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sp>
        <p:nvSpPr>
          <p:cNvPr id="39939" name="Прямоугольник 2"/>
          <p:cNvSpPr>
            <a:spLocks noChangeArrowheads="1"/>
          </p:cNvSpPr>
          <p:nvPr/>
        </p:nvSpPr>
        <p:spPr bwMode="auto">
          <a:xfrm>
            <a:off x="2133600" y="457200"/>
            <a:ext cx="6553200" cy="1323975"/>
          </a:xfrm>
          <a:prstGeom prst="rect">
            <a:avLst/>
          </a:prstGeom>
          <a:noFill/>
          <a:ln w="9525">
            <a:noFill/>
            <a:miter lim="800000"/>
            <a:headEnd/>
            <a:tailEnd/>
          </a:ln>
        </p:spPr>
        <p:txBody>
          <a:bodyPr>
            <a:spAutoFit/>
          </a:bodyPr>
          <a:lstStyle/>
          <a:p>
            <a:pPr algn="ctr" eaLnBrk="1" hangingPunct="1"/>
            <a:r>
              <a:rPr lang="ru-RU" altLang="ru-RU" sz="1600">
                <a:solidFill>
                  <a:srgbClr val="292929"/>
                </a:solidFill>
                <a:latin typeface="Times New Roman" pitchFamily="18" charset="0"/>
                <a:cs typeface="Times New Roman" pitchFamily="18" charset="0"/>
              </a:rPr>
              <a:t>7 сентября 2018 года «Досуговый центр» совместно с управой района, аппаратом совета депутатов,  образовательными учреждениями, торговым центром «Семеновский», метрополитеном и другими организациями провел мероприятие крупного масштаба - ДЕНЬ ГОРОДА 2018!  </a:t>
            </a:r>
          </a:p>
        </p:txBody>
      </p:sp>
      <p:sp>
        <p:nvSpPr>
          <p:cNvPr id="39940" name="Прямоугольник 3"/>
          <p:cNvSpPr>
            <a:spLocks noChangeArrowheads="1"/>
          </p:cNvSpPr>
          <p:nvPr/>
        </p:nvSpPr>
        <p:spPr bwMode="auto">
          <a:xfrm>
            <a:off x="2209800" y="5287963"/>
            <a:ext cx="6553200" cy="1323975"/>
          </a:xfrm>
          <a:prstGeom prst="rect">
            <a:avLst/>
          </a:prstGeom>
          <a:noFill/>
          <a:ln w="9525">
            <a:noFill/>
            <a:miter lim="800000"/>
            <a:headEnd/>
            <a:tailEnd/>
          </a:ln>
        </p:spPr>
        <p:txBody>
          <a:bodyPr>
            <a:spAutoFit/>
          </a:bodyPr>
          <a:lstStyle/>
          <a:p>
            <a:pPr algn="ctr" eaLnBrk="1" hangingPunct="1"/>
            <a:r>
              <a:rPr lang="ru-RU" altLang="ru-RU" sz="1600">
                <a:solidFill>
                  <a:srgbClr val="292929"/>
                </a:solidFill>
                <a:latin typeface="Times New Roman" pitchFamily="18" charset="0"/>
                <a:cs typeface="Times New Roman" pitchFamily="18" charset="0"/>
              </a:rPr>
              <a:t>Для проведения данного мероприятия была выбрана крупная по размерам и проходимости Семёновская площадь. Организаторы ставили задачу провести масштабное красочное мероприятие, с чем справились на отлично. По данным сводки МВД мероприятие посетили более 800 человек. Никто из гостей праздника не остался равнодушным.</a:t>
            </a:r>
          </a:p>
        </p:txBody>
      </p:sp>
      <p:pic>
        <p:nvPicPr>
          <p:cNvPr id="39941" name="Рисунок 2"/>
          <p:cNvPicPr>
            <a:picLocks noChangeAspect="1"/>
          </p:cNvPicPr>
          <p:nvPr/>
        </p:nvPicPr>
        <p:blipFill>
          <a:blip r:embed="rId4"/>
          <a:srcRect/>
          <a:stretch>
            <a:fillRect/>
          </a:stretch>
        </p:blipFill>
        <p:spPr bwMode="auto">
          <a:xfrm>
            <a:off x="2819400" y="1752600"/>
            <a:ext cx="5334000" cy="3552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5"/>
          <p:cNvSpPr txBox="1">
            <a:spLocks noChangeArrowheads="1"/>
          </p:cNvSpPr>
          <p:nvPr/>
        </p:nvSpPr>
        <p:spPr bwMode="auto">
          <a:xfrm>
            <a:off x="1943100" y="152400"/>
            <a:ext cx="6858000" cy="762000"/>
          </a:xfrm>
          <a:prstGeom prst="rect">
            <a:avLst/>
          </a:prstGeom>
          <a:noFill/>
          <a:ln>
            <a:noFill/>
          </a:ln>
          <a:effectLst/>
          <a:extLst/>
        </p:spPr>
        <p:txBody>
          <a:bodyPr anchor="ct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Microsoft Sans Serif" pitchFamily="34" charset="0"/>
              </a:defRPr>
            </a:lvl2pPr>
            <a:lvl3pPr algn="l" rtl="0" eaLnBrk="0" fontAlgn="base" hangingPunct="0">
              <a:spcBef>
                <a:spcPct val="0"/>
              </a:spcBef>
              <a:spcAft>
                <a:spcPct val="0"/>
              </a:spcAft>
              <a:defRPr sz="4400">
                <a:solidFill>
                  <a:schemeClr val="tx1"/>
                </a:solidFill>
                <a:latin typeface="Microsoft Sans Serif" pitchFamily="34" charset="0"/>
              </a:defRPr>
            </a:lvl3pPr>
            <a:lvl4pPr algn="l" rtl="0" eaLnBrk="0" fontAlgn="base" hangingPunct="0">
              <a:spcBef>
                <a:spcPct val="0"/>
              </a:spcBef>
              <a:spcAft>
                <a:spcPct val="0"/>
              </a:spcAft>
              <a:defRPr sz="4400">
                <a:solidFill>
                  <a:schemeClr val="tx1"/>
                </a:solidFill>
                <a:latin typeface="Microsoft Sans Serif" pitchFamily="34" charset="0"/>
              </a:defRPr>
            </a:lvl4pPr>
            <a:lvl5pPr algn="l" rtl="0" eaLnBrk="0" fontAlgn="base" hangingPunct="0">
              <a:spcBef>
                <a:spcPct val="0"/>
              </a:spcBef>
              <a:spcAft>
                <a:spcPct val="0"/>
              </a:spcAft>
              <a:defRPr sz="4400">
                <a:solidFill>
                  <a:schemeClr val="tx1"/>
                </a:solidFill>
                <a:latin typeface="Microsoft Sans Serif" pitchFamily="34" charset="0"/>
              </a:defRPr>
            </a:lvl5pPr>
            <a:lvl6pPr marL="457200" algn="l" rtl="0" fontAlgn="base">
              <a:spcBef>
                <a:spcPct val="0"/>
              </a:spcBef>
              <a:spcAft>
                <a:spcPct val="0"/>
              </a:spcAft>
              <a:defRPr sz="4400">
                <a:solidFill>
                  <a:schemeClr val="tx1"/>
                </a:solidFill>
                <a:latin typeface="Microsoft Sans Serif" pitchFamily="34" charset="0"/>
              </a:defRPr>
            </a:lvl6pPr>
            <a:lvl7pPr marL="914400" algn="l" rtl="0" fontAlgn="base">
              <a:spcBef>
                <a:spcPct val="0"/>
              </a:spcBef>
              <a:spcAft>
                <a:spcPct val="0"/>
              </a:spcAft>
              <a:defRPr sz="4400">
                <a:solidFill>
                  <a:schemeClr val="tx1"/>
                </a:solidFill>
                <a:latin typeface="Microsoft Sans Serif" pitchFamily="34" charset="0"/>
              </a:defRPr>
            </a:lvl7pPr>
            <a:lvl8pPr marL="1371600" algn="l" rtl="0" fontAlgn="base">
              <a:spcBef>
                <a:spcPct val="0"/>
              </a:spcBef>
              <a:spcAft>
                <a:spcPct val="0"/>
              </a:spcAft>
              <a:defRPr sz="4400">
                <a:solidFill>
                  <a:schemeClr val="tx1"/>
                </a:solidFill>
                <a:latin typeface="Microsoft Sans Serif" pitchFamily="34" charset="0"/>
              </a:defRPr>
            </a:lvl8pPr>
            <a:lvl9pPr marL="1828800" algn="l" rtl="0" fontAlgn="base">
              <a:spcBef>
                <a:spcPct val="0"/>
              </a:spcBef>
              <a:spcAft>
                <a:spcPct val="0"/>
              </a:spcAft>
              <a:defRPr sz="4400">
                <a:solidFill>
                  <a:schemeClr val="tx1"/>
                </a:solidFill>
                <a:latin typeface="Microsoft Sans Serif" pitchFamily="34" charset="0"/>
              </a:defRPr>
            </a:lvl9pPr>
          </a:lstStyle>
          <a:p>
            <a:pPr algn="ctr" eaLnBrk="1" hangingPunct="1">
              <a:defRPr/>
            </a:pPr>
            <a:r>
              <a:rPr lang="ru-RU" sz="3200" b="1" kern="0" dirty="0">
                <a:solidFill>
                  <a:srgbClr val="292929"/>
                </a:solidFill>
                <a:latin typeface="Times New Roman" panose="02020603050405020304" pitchFamily="18" charset="0"/>
                <a:cs typeface="Times New Roman" panose="02020603050405020304" pitchFamily="18" charset="0"/>
              </a:rPr>
              <a:t>Основные направления деятельности учреждения</a:t>
            </a:r>
          </a:p>
        </p:txBody>
      </p:sp>
      <p:cxnSp>
        <p:nvCxnSpPr>
          <p:cNvPr id="4" name="Прямая соединительная линия 3"/>
          <p:cNvCxnSpPr/>
          <p:nvPr/>
        </p:nvCxnSpPr>
        <p:spPr bwMode="auto">
          <a:xfrm>
            <a:off x="2895600" y="1066800"/>
            <a:ext cx="4876800" cy="0"/>
          </a:xfrm>
          <a:prstGeom prst="line">
            <a:avLst/>
          </a:prstGeom>
          <a:gradFill rotWithShape="1">
            <a:gsLst>
              <a:gs pos="0">
                <a:schemeClr val="bg2">
                  <a:gamma/>
                  <a:tint val="26667"/>
                  <a:invGamma/>
                </a:schemeClr>
              </a:gs>
              <a:gs pos="100000">
                <a:schemeClr val="bg2">
                  <a:alpha val="14999"/>
                </a:schemeClr>
              </a:gs>
            </a:gsLst>
            <a:lin ang="5400000" scaled="1"/>
          </a:gradFill>
          <a:ln w="12700" cap="flat" cmpd="sng" algn="ctr">
            <a:solidFill>
              <a:srgbClr val="292929"/>
            </a:solidFill>
            <a:prstDash val="solid"/>
            <a:round/>
            <a:headEnd type="none" w="med" len="med"/>
            <a:tailEnd type="none" w="med" len="med"/>
          </a:ln>
          <a:effectLst/>
          <a:extLst/>
        </p:spPr>
      </p:cxnSp>
      <p:sp>
        <p:nvSpPr>
          <p:cNvPr id="5124" name="TextBox 5"/>
          <p:cNvSpPr txBox="1">
            <a:spLocks noChangeArrowheads="1"/>
          </p:cNvSpPr>
          <p:nvPr/>
        </p:nvSpPr>
        <p:spPr bwMode="auto">
          <a:xfrm>
            <a:off x="2000250" y="1025525"/>
            <a:ext cx="6667500" cy="396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icrosoft Sans Serif" panose="020B0604020202020204" pitchFamily="34" charset="0"/>
              </a:defRPr>
            </a:lvl1pPr>
            <a:lvl2pPr marL="742950" indent="-285750">
              <a:spcBef>
                <a:spcPct val="20000"/>
              </a:spcBef>
              <a:buChar char="–"/>
              <a:defRPr sz="2800">
                <a:solidFill>
                  <a:schemeClr val="tx1"/>
                </a:solidFill>
                <a:latin typeface="Microsoft Sans Serif" panose="020B0604020202020204" pitchFamily="34" charset="0"/>
              </a:defRPr>
            </a:lvl2pPr>
            <a:lvl3pPr marL="1143000" indent="-228600">
              <a:spcBef>
                <a:spcPct val="20000"/>
              </a:spcBef>
              <a:buChar char="•"/>
              <a:defRPr sz="2400">
                <a:solidFill>
                  <a:schemeClr val="tx1"/>
                </a:solidFill>
                <a:latin typeface="Microsoft Sans Serif" panose="020B0604020202020204" pitchFamily="34" charset="0"/>
              </a:defRPr>
            </a:lvl3pPr>
            <a:lvl4pPr marL="1600200" indent="-228600">
              <a:spcBef>
                <a:spcPct val="20000"/>
              </a:spcBef>
              <a:buChar char="–"/>
              <a:defRPr sz="2000">
                <a:solidFill>
                  <a:schemeClr val="tx1"/>
                </a:solidFill>
                <a:latin typeface="Microsoft Sans Serif" panose="020B0604020202020204" pitchFamily="34" charset="0"/>
              </a:defRPr>
            </a:lvl4pPr>
            <a:lvl5pPr marL="2057400" indent="-228600">
              <a:spcBef>
                <a:spcPct val="20000"/>
              </a:spcBef>
              <a:buChar char="»"/>
              <a:defRPr sz="2000">
                <a:solidFill>
                  <a:schemeClr val="tx1"/>
                </a:solidFill>
                <a:latin typeface="Microsoft Sans Serif"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Microsoft Sans Serif"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Microsoft Sans Serif"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Microsoft Sans Serif"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Microsoft Sans Serif" panose="020B0604020202020204" pitchFamily="34" charset="0"/>
              </a:defRPr>
            </a:lvl9pPr>
          </a:lstStyle>
          <a:p>
            <a:pPr algn="ctr">
              <a:spcBef>
                <a:spcPct val="0"/>
              </a:spcBef>
              <a:buFontTx/>
              <a:buNone/>
              <a:defRPr/>
            </a:pPr>
            <a:r>
              <a:rPr lang="ru-RU" altLang="ru-RU" sz="1800" dirty="0" smtClean="0">
                <a:solidFill>
                  <a:srgbClr val="000000"/>
                </a:solidFill>
                <a:latin typeface="Times New Roman" panose="02020603050405020304" pitchFamily="18" charset="0"/>
                <a:cs typeface="Times New Roman" panose="02020603050405020304" pitchFamily="18" charset="0"/>
              </a:rPr>
              <a:t>- Интеллектуально-развивающая деятельность;</a:t>
            </a:r>
          </a:p>
          <a:p>
            <a:pPr algn="ctr">
              <a:spcBef>
                <a:spcPct val="0"/>
              </a:spcBef>
              <a:buFontTx/>
              <a:buNone/>
              <a:defRPr/>
            </a:pPr>
            <a:r>
              <a:rPr lang="ru-RU" altLang="ru-RU" sz="1800" dirty="0" smtClean="0">
                <a:solidFill>
                  <a:srgbClr val="000000"/>
                </a:solidFill>
                <a:latin typeface="Times New Roman" panose="02020603050405020304" pitchFamily="18" charset="0"/>
                <a:cs typeface="Times New Roman" panose="02020603050405020304" pitchFamily="18" charset="0"/>
              </a:rPr>
              <a:t>- художественно-эстетическое развитие;</a:t>
            </a:r>
          </a:p>
          <a:p>
            <a:pPr algn="ctr">
              <a:spcBef>
                <a:spcPct val="0"/>
              </a:spcBef>
              <a:buFontTx/>
              <a:buNone/>
              <a:defRPr/>
            </a:pPr>
            <a:r>
              <a:rPr lang="ru-RU" altLang="ru-RU" sz="1800" dirty="0" smtClean="0">
                <a:solidFill>
                  <a:srgbClr val="000000"/>
                </a:solidFill>
                <a:latin typeface="Times New Roman" panose="02020603050405020304" pitchFamily="18" charset="0"/>
                <a:cs typeface="Times New Roman" panose="02020603050405020304" pitchFamily="18" charset="0"/>
              </a:rPr>
              <a:t>- прикладное творчество;</a:t>
            </a:r>
          </a:p>
          <a:p>
            <a:pPr algn="ctr">
              <a:spcBef>
                <a:spcPct val="0"/>
              </a:spcBef>
              <a:buFontTx/>
              <a:buNone/>
              <a:defRPr/>
            </a:pPr>
            <a:r>
              <a:rPr lang="ru-RU" altLang="ru-RU" sz="1800" dirty="0" smtClean="0">
                <a:solidFill>
                  <a:srgbClr val="000000"/>
                </a:solidFill>
                <a:latin typeface="Times New Roman" panose="02020603050405020304" pitchFamily="18" charset="0"/>
                <a:cs typeface="Times New Roman" panose="02020603050405020304" pitchFamily="18" charset="0"/>
              </a:rPr>
              <a:t>- патриотическое воспитание;</a:t>
            </a:r>
          </a:p>
          <a:p>
            <a:pPr algn="ctr">
              <a:spcBef>
                <a:spcPct val="0"/>
              </a:spcBef>
              <a:buFontTx/>
              <a:buNone/>
              <a:defRPr/>
            </a:pPr>
            <a:r>
              <a:rPr lang="ru-RU" altLang="ru-RU" sz="1800" dirty="0" smtClean="0">
                <a:solidFill>
                  <a:srgbClr val="000000"/>
                </a:solidFill>
                <a:latin typeface="Times New Roman" panose="02020603050405020304" pitchFamily="18" charset="0"/>
                <a:cs typeface="Times New Roman" panose="02020603050405020304" pitchFamily="18" charset="0"/>
              </a:rPr>
              <a:t>- спортивное развитие;</a:t>
            </a:r>
          </a:p>
          <a:p>
            <a:pPr algn="ctr">
              <a:spcBef>
                <a:spcPct val="0"/>
              </a:spcBef>
              <a:buFontTx/>
              <a:buNone/>
              <a:defRPr/>
            </a:pPr>
            <a:r>
              <a:rPr lang="ru-RU" altLang="ru-RU" sz="1800" dirty="0" smtClean="0">
                <a:solidFill>
                  <a:srgbClr val="000000"/>
                </a:solidFill>
                <a:latin typeface="Times New Roman" panose="02020603050405020304" pitchFamily="18" charset="0"/>
                <a:cs typeface="Times New Roman" panose="02020603050405020304" pitchFamily="18" charset="0"/>
              </a:rPr>
              <a:t>- физкультурно-оздоровительная работа;</a:t>
            </a:r>
          </a:p>
          <a:p>
            <a:pPr algn="ctr">
              <a:spcBef>
                <a:spcPct val="0"/>
              </a:spcBef>
              <a:buFontTx/>
              <a:buNone/>
              <a:defRPr/>
            </a:pPr>
            <a:r>
              <a:rPr lang="ru-RU" altLang="ru-RU" sz="1800" dirty="0" smtClean="0">
                <a:solidFill>
                  <a:srgbClr val="000000"/>
                </a:solidFill>
                <a:latin typeface="Times New Roman" panose="02020603050405020304" pitchFamily="18" charset="0"/>
                <a:cs typeface="Times New Roman" panose="02020603050405020304" pitchFamily="18" charset="0"/>
              </a:rPr>
              <a:t>- профилактика асоциальных проявлений и психолого-педагогическая деятельность;</a:t>
            </a:r>
          </a:p>
          <a:p>
            <a:pPr algn="ctr">
              <a:spcBef>
                <a:spcPct val="0"/>
              </a:spcBef>
              <a:buFontTx/>
              <a:buNone/>
              <a:defRPr/>
            </a:pPr>
            <a:r>
              <a:rPr lang="ru-RU" altLang="ru-RU" sz="1800" dirty="0" smtClean="0">
                <a:solidFill>
                  <a:srgbClr val="000000"/>
                </a:solidFill>
                <a:latin typeface="Times New Roman" panose="02020603050405020304" pitchFamily="18" charset="0"/>
                <a:cs typeface="Times New Roman" panose="02020603050405020304" pitchFamily="18" charset="0"/>
              </a:rPr>
              <a:t>- духовно-нравственное воспитание;</a:t>
            </a:r>
          </a:p>
          <a:p>
            <a:pPr marL="285750" indent="-285750" algn="ctr">
              <a:spcBef>
                <a:spcPct val="0"/>
              </a:spcBef>
              <a:buFontTx/>
              <a:buChar char="-"/>
              <a:defRPr/>
            </a:pPr>
            <a:r>
              <a:rPr lang="ru-RU" altLang="ru-RU" sz="1800" dirty="0" smtClean="0">
                <a:solidFill>
                  <a:srgbClr val="000000"/>
                </a:solidFill>
                <a:latin typeface="Times New Roman" panose="02020603050405020304" pitchFamily="18" charset="0"/>
                <a:cs typeface="Times New Roman" panose="02020603050405020304" pitchFamily="18" charset="0"/>
              </a:rPr>
              <a:t>общественная деятельность, гражданское воспитание</a:t>
            </a:r>
          </a:p>
          <a:p>
            <a:pPr marL="285750" indent="-285750" algn="ctr">
              <a:spcBef>
                <a:spcPct val="0"/>
              </a:spcBef>
              <a:buFontTx/>
              <a:buChar char="-"/>
              <a:defRPr/>
            </a:pPr>
            <a:r>
              <a:rPr lang="ru-RU" altLang="ru-RU" sz="1800" dirty="0" smtClean="0">
                <a:solidFill>
                  <a:srgbClr val="000000"/>
                </a:solidFill>
                <a:latin typeface="Times New Roman" panose="02020603050405020304" pitchFamily="18" charset="0"/>
                <a:cs typeface="Times New Roman" panose="02020603050405020304" pitchFamily="18" charset="0"/>
              </a:rPr>
              <a:t>организация культурного досуга жителей</a:t>
            </a:r>
          </a:p>
          <a:p>
            <a:pPr marL="285750" indent="-285750" algn="ctr">
              <a:spcBef>
                <a:spcPct val="0"/>
              </a:spcBef>
              <a:buFontTx/>
              <a:buChar char="-"/>
              <a:defRPr/>
            </a:pPr>
            <a:r>
              <a:rPr lang="ru-RU" altLang="ru-RU" sz="1800" dirty="0" smtClean="0">
                <a:solidFill>
                  <a:srgbClr val="000000"/>
                </a:solidFill>
                <a:latin typeface="Times New Roman" panose="02020603050405020304" pitchFamily="18" charset="0"/>
                <a:cs typeface="Times New Roman" panose="02020603050405020304" pitchFamily="18" charset="0"/>
              </a:rPr>
              <a:t>Популяризация здорового образа жизни, вовлечение жителей в занятия физической культурой и спортом</a:t>
            </a:r>
          </a:p>
          <a:p>
            <a:pPr marL="285750" indent="-285750" algn="ctr">
              <a:spcBef>
                <a:spcPct val="0"/>
              </a:spcBef>
              <a:buFontTx/>
              <a:buChar char="-"/>
              <a:defRPr/>
            </a:pPr>
            <a:r>
              <a:rPr lang="ru-RU" altLang="ru-RU" sz="1800" dirty="0" smtClean="0">
                <a:solidFill>
                  <a:srgbClr val="000000"/>
                </a:solidFill>
                <a:latin typeface="Times New Roman" panose="02020603050405020304" pitchFamily="18" charset="0"/>
                <a:cs typeface="Times New Roman" panose="02020603050405020304" pitchFamily="18" charset="0"/>
              </a:rPr>
              <a:t>Организация местных массовых и зрелищных мероприятий</a:t>
            </a:r>
            <a:r>
              <a:rPr lang="ru-RU" altLang="ru-RU" sz="1800" dirty="0" smtClean="0">
                <a:solidFill>
                  <a:srgbClr val="000000"/>
                </a:solidFill>
                <a:latin typeface="Arial" panose="020B0604020202020204" pitchFamily="34" charset="0"/>
              </a:rPr>
              <a:t>.</a:t>
            </a:r>
          </a:p>
        </p:txBody>
      </p:sp>
      <p:sp>
        <p:nvSpPr>
          <p:cNvPr id="5125" name="TextBox 6"/>
          <p:cNvSpPr txBox="1">
            <a:spLocks noChangeArrowheads="1"/>
          </p:cNvSpPr>
          <p:nvPr/>
        </p:nvSpPr>
        <p:spPr bwMode="auto">
          <a:xfrm>
            <a:off x="2286000" y="4953000"/>
            <a:ext cx="6400800" cy="1754188"/>
          </a:xfrm>
          <a:prstGeom prst="rect">
            <a:avLst/>
          </a:prstGeom>
          <a:noFill/>
          <a:ln w="9525">
            <a:noFill/>
            <a:miter lim="800000"/>
            <a:headEnd/>
            <a:tailEnd/>
          </a:ln>
        </p:spPr>
        <p:txBody>
          <a:bodyPr>
            <a:spAutoFit/>
          </a:bodyPr>
          <a:lstStyle/>
          <a:p>
            <a:pPr algn="ctr"/>
            <a:r>
              <a:rPr lang="ru-RU" altLang="ru-RU" sz="1800" b="1">
                <a:solidFill>
                  <a:srgbClr val="000000"/>
                </a:solidFill>
                <a:latin typeface="Times New Roman" pitchFamily="18" charset="0"/>
                <a:cs typeface="Times New Roman" pitchFamily="18" charset="0"/>
              </a:rPr>
              <a:t>Для населения района Соколиная гора</a:t>
            </a:r>
          </a:p>
          <a:p>
            <a:pPr algn="ctr"/>
            <a:r>
              <a:rPr lang="ru-RU" altLang="ru-RU" sz="1800" b="1">
                <a:solidFill>
                  <a:srgbClr val="000000"/>
                </a:solidFill>
                <a:latin typeface="Times New Roman" pitchFamily="18" charset="0"/>
                <a:cs typeface="Times New Roman" pitchFamily="18" charset="0"/>
              </a:rPr>
              <a:t>в ГБУ «Досуговый Центр «Соколинка» открыто 30 кружков, секций и студий на бюджетной основе, 17 направлений на внебюджетной основе, а также 7 направлений проекта «Московское долголетие» для лиц старшего поколения.</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171700" y="-23813"/>
            <a:ext cx="6172200" cy="523876"/>
          </a:xfrm>
          <a:prstGeom prst="rect">
            <a:avLst/>
          </a:prstGeom>
        </p:spPr>
        <p:txBody>
          <a:bodyPr>
            <a:spAutoFit/>
          </a:bodyPr>
          <a:lstStyle/>
          <a:p>
            <a:pPr eaLnBrk="1" hangingPunct="1">
              <a:defRPr/>
            </a:pPr>
            <a:r>
              <a:rPr lang="ru-RU" sz="2800" dirty="0">
                <a:solidFill>
                  <a:srgbClr val="292929"/>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sp>
        <p:nvSpPr>
          <p:cNvPr id="41987" name="Прямоугольник 2"/>
          <p:cNvSpPr>
            <a:spLocks noChangeArrowheads="1"/>
          </p:cNvSpPr>
          <p:nvPr/>
        </p:nvSpPr>
        <p:spPr bwMode="auto">
          <a:xfrm>
            <a:off x="2057400" y="584200"/>
            <a:ext cx="5943600" cy="1016000"/>
          </a:xfrm>
          <a:prstGeom prst="rect">
            <a:avLst/>
          </a:prstGeom>
          <a:noFill/>
          <a:ln w="9525">
            <a:noFill/>
            <a:miter lim="800000"/>
            <a:headEnd/>
            <a:tailEnd/>
          </a:ln>
        </p:spPr>
        <p:txBody>
          <a:bodyPr>
            <a:spAutoFit/>
          </a:bodyPr>
          <a:lstStyle/>
          <a:p>
            <a:pPr eaLnBrk="1" hangingPunct="1"/>
            <a:r>
              <a:rPr lang="ru-RU" altLang="ru-RU" sz="3000">
                <a:solidFill>
                  <a:srgbClr val="292929"/>
                </a:solidFill>
              </a:rPr>
              <a:t>Проект Мэра </a:t>
            </a:r>
          </a:p>
          <a:p>
            <a:pPr eaLnBrk="1" hangingPunct="1"/>
            <a:r>
              <a:rPr lang="ru-RU" altLang="ru-RU" sz="3000">
                <a:solidFill>
                  <a:srgbClr val="292929"/>
                </a:solidFill>
              </a:rPr>
              <a:t>«Московское долголетие».</a:t>
            </a:r>
          </a:p>
        </p:txBody>
      </p:sp>
      <p:pic>
        <p:nvPicPr>
          <p:cNvPr id="41988" name="Рисунок 3"/>
          <p:cNvPicPr>
            <a:picLocks noChangeAspect="1"/>
          </p:cNvPicPr>
          <p:nvPr/>
        </p:nvPicPr>
        <p:blipFill>
          <a:blip r:embed="rId5"/>
          <a:srcRect/>
          <a:stretch>
            <a:fillRect/>
          </a:stretch>
        </p:blipFill>
        <p:spPr bwMode="auto">
          <a:xfrm>
            <a:off x="6667500" y="457200"/>
            <a:ext cx="2419350" cy="1752600"/>
          </a:xfrm>
          <a:prstGeom prst="rect">
            <a:avLst/>
          </a:prstGeom>
          <a:noFill/>
          <a:ln w="9525">
            <a:noFill/>
            <a:miter lim="800000"/>
            <a:headEnd/>
            <a:tailEnd/>
          </a:ln>
        </p:spPr>
      </p:pic>
      <p:graphicFrame>
        <p:nvGraphicFramePr>
          <p:cNvPr id="41989" name="Диаграмма 5"/>
          <p:cNvGraphicFramePr>
            <a:graphicFrameLocks/>
          </p:cNvGraphicFramePr>
          <p:nvPr/>
        </p:nvGraphicFramePr>
        <p:xfrm>
          <a:off x="1962150" y="1625600"/>
          <a:ext cx="6197600" cy="4165600"/>
        </p:xfrm>
        <a:graphic>
          <a:graphicData uri="http://schemas.openxmlformats.org/presentationml/2006/ole">
            <p:oleObj spid="_x0000_s41989" r:id="rId6" imgW="6200169" imgH="4163929" progId="Excel.Chart.8">
              <p:embed/>
            </p:oleObj>
          </a:graphicData>
        </a:graphic>
      </p:graphicFrame>
      <p:sp>
        <p:nvSpPr>
          <p:cNvPr id="41990" name="Прямоугольник 2"/>
          <p:cNvSpPr>
            <a:spLocks noChangeArrowheads="1"/>
          </p:cNvSpPr>
          <p:nvPr/>
        </p:nvSpPr>
        <p:spPr bwMode="auto">
          <a:xfrm>
            <a:off x="1981200" y="5943600"/>
            <a:ext cx="6553200" cy="646113"/>
          </a:xfrm>
          <a:prstGeom prst="rect">
            <a:avLst/>
          </a:prstGeom>
          <a:noFill/>
          <a:ln w="9525">
            <a:noFill/>
            <a:miter lim="800000"/>
            <a:headEnd/>
            <a:tailEnd/>
          </a:ln>
        </p:spPr>
        <p:txBody>
          <a:bodyPr>
            <a:spAutoFit/>
          </a:bodyPr>
          <a:lstStyle/>
          <a:p>
            <a:pPr algn="ctr" eaLnBrk="1" hangingPunct="1"/>
            <a:r>
              <a:rPr lang="ru-RU" altLang="ru-RU" sz="1800">
                <a:solidFill>
                  <a:srgbClr val="292929"/>
                </a:solidFill>
                <a:latin typeface="Times New Roman" pitchFamily="18" charset="0"/>
                <a:cs typeface="Times New Roman" pitchFamily="18" charset="0"/>
              </a:rPr>
              <a:t>Результат был достигнут за счет совместной работы с ЦСО «Соколиная гора»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981200" y="76200"/>
            <a:ext cx="6172200" cy="523875"/>
          </a:xfrm>
          <a:prstGeom prst="rect">
            <a:avLst/>
          </a:prstGeom>
        </p:spPr>
        <p:txBody>
          <a:bodyPr>
            <a:spAutoFit/>
          </a:bodyPr>
          <a:lstStyle/>
          <a:p>
            <a:pPr eaLnBrk="1" hangingPunct="1">
              <a:defRPr/>
            </a:pPr>
            <a:r>
              <a:rPr lang="ru-RU" sz="2800" dirty="0">
                <a:solidFill>
                  <a:srgbClr val="292929"/>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sp>
        <p:nvSpPr>
          <p:cNvPr id="44035" name="TextBox 2"/>
          <p:cNvSpPr txBox="1">
            <a:spLocks noChangeArrowheads="1"/>
          </p:cNvSpPr>
          <p:nvPr/>
        </p:nvSpPr>
        <p:spPr bwMode="auto">
          <a:xfrm>
            <a:off x="1905000" y="685800"/>
            <a:ext cx="7177088" cy="1938338"/>
          </a:xfrm>
          <a:prstGeom prst="rect">
            <a:avLst/>
          </a:prstGeom>
          <a:noFill/>
          <a:ln w="9525">
            <a:noFill/>
            <a:miter lim="800000"/>
            <a:headEnd/>
            <a:tailEnd/>
          </a:ln>
        </p:spPr>
        <p:txBody>
          <a:bodyPr>
            <a:spAutoFit/>
          </a:bodyPr>
          <a:lstStyle/>
          <a:p>
            <a:pPr algn="ctr"/>
            <a:r>
              <a:rPr lang="ru-RU" altLang="ru-RU">
                <a:solidFill>
                  <a:srgbClr val="292929"/>
                </a:solidFill>
                <a:latin typeface="Times New Roman" pitchFamily="18" charset="0"/>
                <a:cs typeface="Times New Roman" pitchFamily="18" charset="0"/>
              </a:rPr>
              <a:t>В 2018 году «Досуговый центр «Соколинка» </a:t>
            </a:r>
          </a:p>
          <a:p>
            <a:pPr algn="ctr"/>
            <a:r>
              <a:rPr lang="ru-RU" altLang="ru-RU">
                <a:solidFill>
                  <a:srgbClr val="292929"/>
                </a:solidFill>
                <a:latin typeface="Times New Roman" pitchFamily="18" charset="0"/>
                <a:cs typeface="Times New Roman" pitchFamily="18" charset="0"/>
              </a:rPr>
              <a:t>занял 2 место в ВАО </a:t>
            </a:r>
          </a:p>
          <a:p>
            <a:pPr algn="ctr"/>
            <a:r>
              <a:rPr lang="ru-RU" altLang="ru-RU">
                <a:solidFill>
                  <a:srgbClr val="292929"/>
                </a:solidFill>
                <a:latin typeface="Times New Roman" pitchFamily="18" charset="0"/>
                <a:cs typeface="Times New Roman" pitchFamily="18" charset="0"/>
              </a:rPr>
              <a:t>по показателям реализации </a:t>
            </a:r>
          </a:p>
          <a:p>
            <a:pPr algn="ctr"/>
            <a:r>
              <a:rPr lang="ru-RU" altLang="ru-RU">
                <a:solidFill>
                  <a:srgbClr val="292929"/>
                </a:solidFill>
                <a:latin typeface="Times New Roman" pitchFamily="18" charset="0"/>
                <a:cs typeface="Times New Roman" pitchFamily="18" charset="0"/>
              </a:rPr>
              <a:t>проекта Мэра Москвы</a:t>
            </a:r>
          </a:p>
          <a:p>
            <a:pPr algn="ctr"/>
            <a:r>
              <a:rPr lang="ru-RU" altLang="ru-RU">
                <a:solidFill>
                  <a:srgbClr val="292929"/>
                </a:solidFill>
                <a:latin typeface="Times New Roman" pitchFamily="18" charset="0"/>
                <a:cs typeface="Times New Roman" pitchFamily="18" charset="0"/>
              </a:rPr>
              <a:t>«Московское долголетие»</a:t>
            </a:r>
          </a:p>
        </p:txBody>
      </p:sp>
      <p:pic>
        <p:nvPicPr>
          <p:cNvPr id="44036" name="Рисунок 3"/>
          <p:cNvPicPr>
            <a:picLocks noChangeAspect="1"/>
          </p:cNvPicPr>
          <p:nvPr/>
        </p:nvPicPr>
        <p:blipFill>
          <a:blip r:embed="rId4"/>
          <a:srcRect/>
          <a:stretch>
            <a:fillRect/>
          </a:stretch>
        </p:blipFill>
        <p:spPr bwMode="auto">
          <a:xfrm>
            <a:off x="3048000" y="3124200"/>
            <a:ext cx="4648200" cy="2819400"/>
          </a:xfrm>
          <a:prstGeom prst="rect">
            <a:avLst/>
          </a:prstGeom>
          <a:noFill/>
          <a:ln w="9525">
            <a:noFill/>
            <a:miter lim="800000"/>
            <a:headEnd/>
            <a:tailEnd/>
          </a:ln>
        </p:spPr>
      </p:pic>
      <p:sp>
        <p:nvSpPr>
          <p:cNvPr id="44037" name="TextBox 3"/>
          <p:cNvSpPr txBox="1">
            <a:spLocks noChangeArrowheads="1"/>
          </p:cNvSpPr>
          <p:nvPr/>
        </p:nvSpPr>
        <p:spPr bwMode="auto">
          <a:xfrm>
            <a:off x="2668588" y="6019800"/>
            <a:ext cx="5649912" cy="584200"/>
          </a:xfrm>
          <a:prstGeom prst="rect">
            <a:avLst/>
          </a:prstGeom>
          <a:noFill/>
          <a:ln w="9525">
            <a:noFill/>
            <a:miter lim="800000"/>
            <a:headEnd/>
            <a:tailEnd/>
          </a:ln>
        </p:spPr>
        <p:txBody>
          <a:bodyPr wrap="none">
            <a:spAutoFit/>
          </a:bodyPr>
          <a:lstStyle/>
          <a:p>
            <a:pPr algn="ctr"/>
            <a:r>
              <a:rPr lang="ru-RU" altLang="ru-RU" sz="1600">
                <a:solidFill>
                  <a:srgbClr val="000000"/>
                </a:solidFill>
                <a:latin typeface="Times New Roman" pitchFamily="18" charset="0"/>
                <a:cs typeface="Times New Roman" pitchFamily="18" charset="0"/>
              </a:rPr>
              <a:t>Услугами проекта «Московское долголетие» воспользовались </a:t>
            </a:r>
          </a:p>
          <a:p>
            <a:pPr algn="ctr"/>
            <a:r>
              <a:rPr lang="ru-RU" altLang="ru-RU" sz="1600">
                <a:solidFill>
                  <a:srgbClr val="000000"/>
                </a:solidFill>
                <a:latin typeface="Times New Roman" pitchFamily="18" charset="0"/>
                <a:cs typeface="Times New Roman" pitchFamily="18" charset="0"/>
              </a:rPr>
              <a:t>более 350 человек.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133600" y="180975"/>
            <a:ext cx="6172200" cy="523875"/>
          </a:xfrm>
          <a:prstGeom prst="rect">
            <a:avLst/>
          </a:prstGeom>
        </p:spPr>
        <p:txBody>
          <a:bodyPr>
            <a:spAutoFit/>
          </a:bodyPr>
          <a:lstStyle/>
          <a:p>
            <a:pPr eaLnBrk="1" hangingPunct="1">
              <a:defRPr/>
            </a:pPr>
            <a:r>
              <a:rPr lang="ru-RU" sz="2800" dirty="0">
                <a:solidFill>
                  <a:srgbClr val="292929"/>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sp>
        <p:nvSpPr>
          <p:cNvPr id="46083" name="Прямоугольник 2"/>
          <p:cNvSpPr>
            <a:spLocks noChangeArrowheads="1"/>
          </p:cNvSpPr>
          <p:nvPr/>
        </p:nvSpPr>
        <p:spPr bwMode="auto">
          <a:xfrm>
            <a:off x="3048000" y="1254125"/>
            <a:ext cx="5029200" cy="1570038"/>
          </a:xfrm>
          <a:prstGeom prst="rect">
            <a:avLst/>
          </a:prstGeom>
          <a:noFill/>
          <a:ln w="9525">
            <a:noFill/>
            <a:miter lim="800000"/>
            <a:headEnd/>
            <a:tailEnd/>
          </a:ln>
        </p:spPr>
        <p:txBody>
          <a:bodyPr>
            <a:spAutoFit/>
          </a:bodyPr>
          <a:lstStyle/>
          <a:p>
            <a:pPr algn="ctr"/>
            <a:r>
              <a:rPr lang="ru-RU" altLang="ru-RU">
                <a:solidFill>
                  <a:srgbClr val="000000"/>
                </a:solidFill>
                <a:latin typeface="Times New Roman" pitchFamily="18" charset="0"/>
                <a:cs typeface="Times New Roman" pitchFamily="18" charset="0"/>
              </a:rPr>
              <a:t>В 2018 году было организовано и проведено 19 досуговых мероприятий, в которых приняли участие более 1889 человек.</a:t>
            </a:r>
          </a:p>
        </p:txBody>
      </p:sp>
      <p:sp>
        <p:nvSpPr>
          <p:cNvPr id="46084" name="TextBox 3"/>
          <p:cNvSpPr txBox="1">
            <a:spLocks noChangeArrowheads="1"/>
          </p:cNvSpPr>
          <p:nvPr/>
        </p:nvSpPr>
        <p:spPr bwMode="auto">
          <a:xfrm>
            <a:off x="2671763" y="3429000"/>
            <a:ext cx="5929312" cy="1938338"/>
          </a:xfrm>
          <a:prstGeom prst="rect">
            <a:avLst/>
          </a:prstGeom>
          <a:noFill/>
          <a:ln w="9525">
            <a:noFill/>
            <a:miter lim="800000"/>
            <a:headEnd/>
            <a:tailEnd/>
          </a:ln>
        </p:spPr>
        <p:txBody>
          <a:bodyPr wrap="none">
            <a:spAutoFit/>
          </a:bodyPr>
          <a:lstStyle/>
          <a:p>
            <a:pPr algn="ctr"/>
            <a:r>
              <a:rPr lang="ru-RU" altLang="ru-RU">
                <a:solidFill>
                  <a:srgbClr val="000000"/>
                </a:solidFill>
                <a:latin typeface="Times New Roman" pitchFamily="18" charset="0"/>
                <a:cs typeface="Times New Roman" pitchFamily="18" charset="0"/>
              </a:rPr>
              <a:t>Досуговый центр организует различные </a:t>
            </a:r>
          </a:p>
          <a:p>
            <a:pPr algn="ctr"/>
            <a:r>
              <a:rPr lang="ru-RU" altLang="ru-RU">
                <a:solidFill>
                  <a:srgbClr val="000000"/>
                </a:solidFill>
                <a:latin typeface="Times New Roman" pitchFamily="18" charset="0"/>
                <a:cs typeface="Times New Roman" pitchFamily="18" charset="0"/>
              </a:rPr>
              <a:t>мастер-классы, открытые уроки, выставки,</a:t>
            </a:r>
          </a:p>
          <a:p>
            <a:pPr algn="ctr"/>
            <a:r>
              <a:rPr lang="ru-RU" altLang="ru-RU">
                <a:solidFill>
                  <a:srgbClr val="000000"/>
                </a:solidFill>
                <a:latin typeface="Times New Roman" pitchFamily="18" charset="0"/>
                <a:cs typeface="Times New Roman" pitchFamily="18" charset="0"/>
              </a:rPr>
              <a:t>проводит концерты, посвященные </a:t>
            </a:r>
          </a:p>
          <a:p>
            <a:pPr algn="ctr"/>
            <a:r>
              <a:rPr lang="ru-RU" altLang="ru-RU">
                <a:solidFill>
                  <a:srgbClr val="000000"/>
                </a:solidFill>
                <a:latin typeface="Times New Roman" pitchFamily="18" charset="0"/>
                <a:cs typeface="Times New Roman" pitchFamily="18" charset="0"/>
              </a:rPr>
              <a:t>праздничным и памятным датам, а также</a:t>
            </a:r>
          </a:p>
          <a:p>
            <a:pPr algn="ctr"/>
            <a:r>
              <a:rPr lang="ru-RU" altLang="ru-RU">
                <a:solidFill>
                  <a:srgbClr val="000000"/>
                </a:solidFill>
                <a:latin typeface="Times New Roman" pitchFamily="18" charset="0"/>
                <a:cs typeface="Times New Roman" pitchFamily="18" charset="0"/>
              </a:rPr>
              <a:t>организует крупные массовые мероприятия</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981200" y="92075"/>
            <a:ext cx="6172200" cy="523875"/>
          </a:xfrm>
          <a:prstGeom prst="rect">
            <a:avLst/>
          </a:prstGeom>
        </p:spPr>
        <p:txBody>
          <a:bodyPr>
            <a:spAutoFit/>
          </a:bodyPr>
          <a:lstStyle/>
          <a:p>
            <a:pPr eaLnBrk="1" hangingPunct="1">
              <a:defRPr/>
            </a:pPr>
            <a:r>
              <a:rPr lang="ru-RU" sz="2800" dirty="0">
                <a:solidFill>
                  <a:srgbClr val="292929"/>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sp>
        <p:nvSpPr>
          <p:cNvPr id="48131" name="TextBox 3"/>
          <p:cNvSpPr txBox="1">
            <a:spLocks noChangeArrowheads="1"/>
          </p:cNvSpPr>
          <p:nvPr/>
        </p:nvSpPr>
        <p:spPr bwMode="auto">
          <a:xfrm>
            <a:off x="4029075" y="615950"/>
            <a:ext cx="2855913" cy="461963"/>
          </a:xfrm>
          <a:prstGeom prst="rect">
            <a:avLst/>
          </a:prstGeom>
          <a:noFill/>
          <a:ln w="9525">
            <a:noFill/>
            <a:miter lim="800000"/>
            <a:headEnd/>
            <a:tailEnd/>
          </a:ln>
        </p:spPr>
        <p:txBody>
          <a:bodyPr wrap="none">
            <a:spAutoFit/>
          </a:bodyPr>
          <a:lstStyle/>
          <a:p>
            <a:r>
              <a:rPr lang="ru-RU" altLang="ru-RU">
                <a:solidFill>
                  <a:srgbClr val="000000"/>
                </a:solidFill>
                <a:latin typeface="Times New Roman" pitchFamily="18" charset="0"/>
                <a:cs typeface="Times New Roman" pitchFamily="18" charset="0"/>
              </a:rPr>
              <a:t>Широкая масленица</a:t>
            </a:r>
          </a:p>
        </p:txBody>
      </p:sp>
      <p:pic>
        <p:nvPicPr>
          <p:cNvPr id="21508" name="Picture 3" descr="1"/>
          <p:cNvPicPr>
            <a:picLocks noChangeAspect="1" noChangeArrowheads="1"/>
          </p:cNvPicPr>
          <p:nvPr/>
        </p:nvPicPr>
        <p:blipFill>
          <a:blip r:embed="rId4" cstate="print">
            <a:extLst/>
          </a:blip>
          <a:srcRect/>
          <a:stretch>
            <a:fillRect/>
          </a:stretch>
        </p:blipFill>
        <p:spPr bwMode="auto">
          <a:xfrm>
            <a:off x="2133600" y="1295400"/>
            <a:ext cx="3429000" cy="2570163"/>
          </a:xfrm>
          <a:prstGeom prst="rect">
            <a:avLst/>
          </a:prstGeom>
          <a:ln>
            <a:noFill/>
          </a:ln>
          <a:effectLst>
            <a:softEdge rad="112500"/>
          </a:effectLst>
          <a:extLst/>
        </p:spPr>
      </p:pic>
      <p:pic>
        <p:nvPicPr>
          <p:cNvPr id="21509" name="Picture 4" descr="2"/>
          <p:cNvPicPr>
            <a:picLocks noChangeAspect="1" noChangeArrowheads="1"/>
          </p:cNvPicPr>
          <p:nvPr/>
        </p:nvPicPr>
        <p:blipFill>
          <a:blip r:embed="rId5" cstate="print">
            <a:extLst/>
          </a:blip>
          <a:srcRect/>
          <a:stretch>
            <a:fillRect/>
          </a:stretch>
        </p:blipFill>
        <p:spPr bwMode="auto">
          <a:xfrm>
            <a:off x="5410200" y="1219200"/>
            <a:ext cx="3429000" cy="2574925"/>
          </a:xfrm>
          <a:prstGeom prst="rect">
            <a:avLst/>
          </a:prstGeom>
          <a:ln>
            <a:noFill/>
          </a:ln>
          <a:effectLst>
            <a:softEdge rad="112500"/>
          </a:effectLst>
          <a:extLst/>
        </p:spPr>
      </p:pic>
      <p:pic>
        <p:nvPicPr>
          <p:cNvPr id="21510" name="Picture 5" descr="3"/>
          <p:cNvPicPr>
            <a:picLocks noChangeAspect="1" noChangeArrowheads="1"/>
          </p:cNvPicPr>
          <p:nvPr/>
        </p:nvPicPr>
        <p:blipFill>
          <a:blip r:embed="rId6" cstate="print">
            <a:extLst/>
          </a:blip>
          <a:srcRect/>
          <a:stretch>
            <a:fillRect/>
          </a:stretch>
        </p:blipFill>
        <p:spPr bwMode="auto">
          <a:xfrm>
            <a:off x="4191000" y="2971800"/>
            <a:ext cx="3149600" cy="2362200"/>
          </a:xfrm>
          <a:prstGeom prst="rect">
            <a:avLst/>
          </a:prstGeom>
          <a:ln>
            <a:noFill/>
          </a:ln>
          <a:effectLst>
            <a:softEdge rad="112500"/>
          </a:effectLst>
          <a:extLst/>
        </p:spPr>
      </p:pic>
      <p:sp>
        <p:nvSpPr>
          <p:cNvPr id="48135" name="TextBox 6"/>
          <p:cNvSpPr txBox="1">
            <a:spLocks noChangeArrowheads="1"/>
          </p:cNvSpPr>
          <p:nvPr/>
        </p:nvSpPr>
        <p:spPr bwMode="auto">
          <a:xfrm>
            <a:off x="1905000" y="4953000"/>
            <a:ext cx="7086600" cy="1754188"/>
          </a:xfrm>
          <a:prstGeom prst="rect">
            <a:avLst/>
          </a:prstGeom>
          <a:noFill/>
          <a:ln w="9525">
            <a:noFill/>
            <a:miter lim="800000"/>
            <a:headEnd/>
            <a:tailEnd/>
          </a:ln>
        </p:spPr>
        <p:txBody>
          <a:bodyPr>
            <a:spAutoFit/>
          </a:bodyPr>
          <a:lstStyle/>
          <a:p>
            <a:pPr algn="ctr"/>
            <a:r>
              <a:rPr lang="ru-RU" altLang="ru-RU" sz="1800">
                <a:solidFill>
                  <a:srgbClr val="000000"/>
                </a:solidFill>
                <a:latin typeface="Times New Roman" pitchFamily="18" charset="0"/>
                <a:cs typeface="Times New Roman" pitchFamily="18" charset="0"/>
              </a:rPr>
              <a:t>Одно из самых яркий и массовых мероприятий в году – «Широкая масленица», которую Досуговый центр традиционно организует с большим размахом, насыщенной концертной и развлекательной программой, привлечением творческих и спортивных коллективов со всего района и конечно же богатыми угощениями для наших дорогих гостей!</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286000" y="53975"/>
            <a:ext cx="6172200" cy="523875"/>
          </a:xfrm>
          <a:prstGeom prst="rect">
            <a:avLst/>
          </a:prstGeom>
        </p:spPr>
        <p:txBody>
          <a:bodyPr>
            <a:spAutoFit/>
          </a:bodyPr>
          <a:lstStyle/>
          <a:p>
            <a:pPr eaLnBrk="1" hangingPunct="1">
              <a:defRPr/>
            </a:pPr>
            <a:r>
              <a:rPr lang="ru-RU" sz="2800" dirty="0">
                <a:solidFill>
                  <a:srgbClr val="292929"/>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pic>
        <p:nvPicPr>
          <p:cNvPr id="22531" name="Picture 3" descr="5"/>
          <p:cNvPicPr>
            <a:picLocks noChangeAspect="1" noChangeArrowheads="1"/>
          </p:cNvPicPr>
          <p:nvPr/>
        </p:nvPicPr>
        <p:blipFill>
          <a:blip r:embed="rId4" cstate="print">
            <a:extLst/>
          </a:blip>
          <a:srcRect/>
          <a:stretch>
            <a:fillRect/>
          </a:stretch>
        </p:blipFill>
        <p:spPr bwMode="auto">
          <a:xfrm>
            <a:off x="1905000" y="1524000"/>
            <a:ext cx="4114800" cy="2741613"/>
          </a:xfrm>
          <a:prstGeom prst="rect">
            <a:avLst/>
          </a:prstGeom>
          <a:ln>
            <a:noFill/>
          </a:ln>
          <a:effectLst>
            <a:softEdge rad="112500"/>
          </a:effectLst>
          <a:extLst/>
        </p:spPr>
      </p:pic>
      <p:sp>
        <p:nvSpPr>
          <p:cNvPr id="50180" name="TextBox 3"/>
          <p:cNvSpPr txBox="1">
            <a:spLocks noChangeArrowheads="1"/>
          </p:cNvSpPr>
          <p:nvPr/>
        </p:nvSpPr>
        <p:spPr bwMode="auto">
          <a:xfrm>
            <a:off x="2362200" y="879475"/>
            <a:ext cx="5843588" cy="461963"/>
          </a:xfrm>
          <a:prstGeom prst="rect">
            <a:avLst/>
          </a:prstGeom>
          <a:noFill/>
          <a:ln w="9525">
            <a:noFill/>
            <a:miter lim="800000"/>
            <a:headEnd/>
            <a:tailEnd/>
          </a:ln>
        </p:spPr>
        <p:txBody>
          <a:bodyPr wrap="none">
            <a:spAutoFit/>
          </a:bodyPr>
          <a:lstStyle/>
          <a:p>
            <a:r>
              <a:rPr lang="ru-RU" altLang="ru-RU">
                <a:solidFill>
                  <a:srgbClr val="000000"/>
                </a:solidFill>
                <a:latin typeface="Times New Roman" pitchFamily="18" charset="0"/>
                <a:cs typeface="Times New Roman" pitchFamily="18" charset="0"/>
              </a:rPr>
              <a:t>Возложение цветов к памятнику гвардейцу</a:t>
            </a:r>
          </a:p>
        </p:txBody>
      </p:sp>
      <p:pic>
        <p:nvPicPr>
          <p:cNvPr id="22533" name="Picture 4" descr="3"/>
          <p:cNvPicPr>
            <a:picLocks noChangeAspect="1" noChangeArrowheads="1"/>
          </p:cNvPicPr>
          <p:nvPr/>
        </p:nvPicPr>
        <p:blipFill>
          <a:blip r:embed="rId5" cstate="print">
            <a:extLst/>
          </a:blip>
          <a:srcRect/>
          <a:stretch>
            <a:fillRect/>
          </a:stretch>
        </p:blipFill>
        <p:spPr bwMode="auto">
          <a:xfrm>
            <a:off x="4495800" y="3733800"/>
            <a:ext cx="4419600" cy="2944813"/>
          </a:xfrm>
          <a:prstGeom prst="rect">
            <a:avLst/>
          </a:prstGeom>
          <a:ln>
            <a:noFill/>
          </a:ln>
          <a:effectLst>
            <a:softEdge rad="112500"/>
          </a:effectLst>
          <a:extLst/>
        </p:spPr>
      </p:pic>
      <p:sp>
        <p:nvSpPr>
          <p:cNvPr id="50182" name="TextBox 5"/>
          <p:cNvSpPr txBox="1">
            <a:spLocks noChangeArrowheads="1"/>
          </p:cNvSpPr>
          <p:nvPr/>
        </p:nvSpPr>
        <p:spPr bwMode="auto">
          <a:xfrm>
            <a:off x="5964238" y="1812925"/>
            <a:ext cx="3124200" cy="1631950"/>
          </a:xfrm>
          <a:prstGeom prst="rect">
            <a:avLst/>
          </a:prstGeom>
          <a:noFill/>
          <a:ln w="9525">
            <a:noFill/>
            <a:miter lim="800000"/>
            <a:headEnd/>
            <a:tailEnd/>
          </a:ln>
        </p:spPr>
        <p:txBody>
          <a:bodyPr>
            <a:spAutoFit/>
          </a:bodyPr>
          <a:lstStyle/>
          <a:p>
            <a:pPr algn="ctr"/>
            <a:r>
              <a:rPr lang="ru-RU" altLang="ru-RU" sz="2000">
                <a:solidFill>
                  <a:srgbClr val="000000"/>
                </a:solidFill>
                <a:latin typeface="Times New Roman" pitchFamily="18" charset="0"/>
                <a:cs typeface="Times New Roman" pitchFamily="18" charset="0"/>
              </a:rPr>
              <a:t>Наш Досуговый центр особенно трепетно и уважительно относится к знаковым памятным датам нашей истории</a:t>
            </a:r>
          </a:p>
        </p:txBody>
      </p:sp>
      <p:sp>
        <p:nvSpPr>
          <p:cNvPr id="50183" name="TextBox 6"/>
          <p:cNvSpPr txBox="1">
            <a:spLocks noChangeArrowheads="1"/>
          </p:cNvSpPr>
          <p:nvPr/>
        </p:nvSpPr>
        <p:spPr bwMode="auto">
          <a:xfrm>
            <a:off x="1905000" y="4114800"/>
            <a:ext cx="2590800" cy="2246313"/>
          </a:xfrm>
          <a:prstGeom prst="rect">
            <a:avLst/>
          </a:prstGeom>
          <a:noFill/>
          <a:ln w="9525">
            <a:noFill/>
            <a:miter lim="800000"/>
            <a:headEnd/>
            <a:tailEnd/>
          </a:ln>
        </p:spPr>
        <p:txBody>
          <a:bodyPr>
            <a:spAutoFit/>
          </a:bodyPr>
          <a:lstStyle/>
          <a:p>
            <a:pPr algn="ctr"/>
            <a:r>
              <a:rPr lang="ru-RU" altLang="ru-RU" sz="2000">
                <a:solidFill>
                  <a:srgbClr val="000000"/>
                </a:solidFill>
                <a:latin typeface="Times New Roman" pitchFamily="18" charset="0"/>
                <a:cs typeface="Times New Roman" pitchFamily="18" charset="0"/>
              </a:rPr>
              <a:t>При проведении подобных мероприятий «Соколинка» активно привлекает к участию жителей района, особенно молодежь</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057400" y="-6350"/>
            <a:ext cx="6172200" cy="523875"/>
          </a:xfrm>
          <a:prstGeom prst="rect">
            <a:avLst/>
          </a:prstGeom>
        </p:spPr>
        <p:txBody>
          <a:bodyPr>
            <a:spAutoFit/>
          </a:bodyPr>
          <a:lstStyle/>
          <a:p>
            <a:pPr eaLnBrk="1" hangingPunct="1">
              <a:defRPr/>
            </a:pPr>
            <a:r>
              <a:rPr lang="ru-RU" sz="2800" dirty="0">
                <a:solidFill>
                  <a:srgbClr val="292929"/>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pic>
        <p:nvPicPr>
          <p:cNvPr id="23555" name="Picture 3" descr="4"/>
          <p:cNvPicPr>
            <a:picLocks noChangeAspect="1" noChangeArrowheads="1"/>
          </p:cNvPicPr>
          <p:nvPr/>
        </p:nvPicPr>
        <p:blipFill>
          <a:blip r:embed="rId4" cstate="print">
            <a:extLst/>
          </a:blip>
          <a:srcRect/>
          <a:stretch>
            <a:fillRect/>
          </a:stretch>
        </p:blipFill>
        <p:spPr bwMode="auto">
          <a:xfrm>
            <a:off x="4419600" y="1495245"/>
            <a:ext cx="4486275" cy="2988450"/>
          </a:xfrm>
          <a:prstGeom prst="rect">
            <a:avLst/>
          </a:prstGeom>
          <a:ln>
            <a:noFill/>
          </a:ln>
          <a:effectLst>
            <a:softEdge rad="112500"/>
          </a:effectLst>
          <a:extLst/>
        </p:spPr>
      </p:pic>
      <p:sp>
        <p:nvSpPr>
          <p:cNvPr id="52228" name="TextBox 3"/>
          <p:cNvSpPr txBox="1">
            <a:spLocks noChangeArrowheads="1"/>
          </p:cNvSpPr>
          <p:nvPr/>
        </p:nvSpPr>
        <p:spPr bwMode="auto">
          <a:xfrm>
            <a:off x="3886200" y="825500"/>
            <a:ext cx="3176588" cy="461963"/>
          </a:xfrm>
          <a:prstGeom prst="rect">
            <a:avLst/>
          </a:prstGeom>
          <a:noFill/>
          <a:ln w="9525">
            <a:noFill/>
            <a:miter lim="800000"/>
            <a:headEnd/>
            <a:tailEnd/>
          </a:ln>
        </p:spPr>
        <p:txBody>
          <a:bodyPr wrap="none">
            <a:spAutoFit/>
          </a:bodyPr>
          <a:lstStyle/>
          <a:p>
            <a:r>
              <a:rPr lang="ru-RU" altLang="ru-RU">
                <a:solidFill>
                  <a:srgbClr val="000000"/>
                </a:solidFill>
                <a:latin typeface="Times New Roman" pitchFamily="18" charset="0"/>
                <a:cs typeface="Times New Roman" pitchFamily="18" charset="0"/>
              </a:rPr>
              <a:t>День открытых дверей</a:t>
            </a:r>
          </a:p>
        </p:txBody>
      </p:sp>
      <p:sp>
        <p:nvSpPr>
          <p:cNvPr id="52229" name="TextBox 4"/>
          <p:cNvSpPr txBox="1">
            <a:spLocks noChangeArrowheads="1"/>
          </p:cNvSpPr>
          <p:nvPr/>
        </p:nvSpPr>
        <p:spPr bwMode="auto">
          <a:xfrm>
            <a:off x="1828800" y="1633538"/>
            <a:ext cx="2514600" cy="2862262"/>
          </a:xfrm>
          <a:prstGeom prst="rect">
            <a:avLst/>
          </a:prstGeom>
          <a:noFill/>
          <a:ln w="9525">
            <a:noFill/>
            <a:miter lim="800000"/>
            <a:headEnd/>
            <a:tailEnd/>
          </a:ln>
        </p:spPr>
        <p:txBody>
          <a:bodyPr>
            <a:spAutoFit/>
          </a:bodyPr>
          <a:lstStyle/>
          <a:p>
            <a:pPr algn="ctr"/>
            <a:r>
              <a:rPr lang="ru-RU" altLang="ru-RU" sz="2000">
                <a:solidFill>
                  <a:srgbClr val="000000"/>
                </a:solidFill>
                <a:latin typeface="Times New Roman" pitchFamily="18" charset="0"/>
                <a:cs typeface="Times New Roman" pitchFamily="18" charset="0"/>
              </a:rPr>
              <a:t>Каждое лето наш Досуговый центр поддерживает традицию проведения Дня открытых дверей по адресу: Щербаковская ул., д.54</a:t>
            </a:r>
          </a:p>
        </p:txBody>
      </p:sp>
      <p:sp>
        <p:nvSpPr>
          <p:cNvPr id="52230" name="TextBox 5"/>
          <p:cNvSpPr txBox="1">
            <a:spLocks noChangeArrowheads="1"/>
          </p:cNvSpPr>
          <p:nvPr/>
        </p:nvSpPr>
        <p:spPr bwMode="auto">
          <a:xfrm>
            <a:off x="1970088" y="4495800"/>
            <a:ext cx="7010400" cy="1631950"/>
          </a:xfrm>
          <a:prstGeom prst="rect">
            <a:avLst/>
          </a:prstGeom>
          <a:noFill/>
          <a:ln w="9525">
            <a:noFill/>
            <a:miter lim="800000"/>
            <a:headEnd/>
            <a:tailEnd/>
          </a:ln>
        </p:spPr>
        <p:txBody>
          <a:bodyPr>
            <a:spAutoFit/>
          </a:bodyPr>
          <a:lstStyle/>
          <a:p>
            <a:pPr algn="ctr"/>
            <a:r>
              <a:rPr lang="ru-RU" altLang="ru-RU" sz="2000">
                <a:solidFill>
                  <a:srgbClr val="000000"/>
                </a:solidFill>
                <a:latin typeface="Times New Roman" pitchFamily="18" charset="0"/>
                <a:cs typeface="Times New Roman" pitchFamily="18" charset="0"/>
              </a:rPr>
              <a:t>«Соколинка» организует показательные выступления и мастер-классы по всем действующим в центре спортивным и досуговым направлениям, привлекая новых занимающихся, пропагандируя здоровый образ жизни, творческое и личностное развитие!</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168525" y="52388"/>
            <a:ext cx="6172200" cy="523875"/>
          </a:xfrm>
          <a:prstGeom prst="rect">
            <a:avLst/>
          </a:prstGeom>
        </p:spPr>
        <p:txBody>
          <a:bodyPr>
            <a:spAutoFit/>
          </a:bodyPr>
          <a:lstStyle/>
          <a:p>
            <a:pPr eaLnBrk="1" hangingPunct="1">
              <a:defRPr/>
            </a:pPr>
            <a:r>
              <a:rPr lang="ru-RU" sz="2800" dirty="0">
                <a:solidFill>
                  <a:srgbClr val="292929"/>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pic>
        <p:nvPicPr>
          <p:cNvPr id="24579" name="Picture 3" descr="5"/>
          <p:cNvPicPr>
            <a:picLocks noChangeAspect="1" noChangeArrowheads="1"/>
          </p:cNvPicPr>
          <p:nvPr/>
        </p:nvPicPr>
        <p:blipFill>
          <a:blip r:embed="rId4" cstate="print">
            <a:extLst/>
          </a:blip>
          <a:srcRect/>
          <a:stretch>
            <a:fillRect/>
          </a:stretch>
        </p:blipFill>
        <p:spPr bwMode="auto">
          <a:xfrm>
            <a:off x="2286000" y="3048000"/>
            <a:ext cx="4343400" cy="2894012"/>
          </a:xfrm>
          <a:prstGeom prst="rect">
            <a:avLst/>
          </a:prstGeom>
          <a:ln>
            <a:noFill/>
          </a:ln>
          <a:effectLst>
            <a:softEdge rad="112500"/>
          </a:effectLst>
          <a:extLst/>
        </p:spPr>
      </p:pic>
      <p:sp>
        <p:nvSpPr>
          <p:cNvPr id="54276" name="TextBox 3"/>
          <p:cNvSpPr txBox="1">
            <a:spLocks noChangeArrowheads="1"/>
          </p:cNvSpPr>
          <p:nvPr/>
        </p:nvSpPr>
        <p:spPr bwMode="auto">
          <a:xfrm>
            <a:off x="4557713" y="604838"/>
            <a:ext cx="1830387" cy="461962"/>
          </a:xfrm>
          <a:prstGeom prst="rect">
            <a:avLst/>
          </a:prstGeom>
          <a:noFill/>
          <a:ln w="9525">
            <a:noFill/>
            <a:miter lim="800000"/>
            <a:headEnd/>
            <a:tailEnd/>
          </a:ln>
        </p:spPr>
        <p:txBody>
          <a:bodyPr wrap="none">
            <a:spAutoFit/>
          </a:bodyPr>
          <a:lstStyle/>
          <a:p>
            <a:r>
              <a:rPr lang="ru-RU" altLang="ru-RU">
                <a:solidFill>
                  <a:srgbClr val="000000"/>
                </a:solidFill>
                <a:latin typeface="Times New Roman" pitchFamily="18" charset="0"/>
                <a:cs typeface="Times New Roman" pitchFamily="18" charset="0"/>
              </a:rPr>
              <a:t>День матери</a:t>
            </a:r>
          </a:p>
        </p:txBody>
      </p:sp>
      <p:pic>
        <p:nvPicPr>
          <p:cNvPr id="24581" name="Picture 4" descr="4"/>
          <p:cNvPicPr>
            <a:picLocks noChangeAspect="1" noChangeArrowheads="1"/>
          </p:cNvPicPr>
          <p:nvPr/>
        </p:nvPicPr>
        <p:blipFill>
          <a:blip r:embed="rId5" cstate="print">
            <a:extLst/>
          </a:blip>
          <a:srcRect/>
          <a:stretch>
            <a:fillRect/>
          </a:stretch>
        </p:blipFill>
        <p:spPr bwMode="auto">
          <a:xfrm>
            <a:off x="5254625" y="1371600"/>
            <a:ext cx="3889375" cy="2590800"/>
          </a:xfrm>
          <a:prstGeom prst="rect">
            <a:avLst/>
          </a:prstGeom>
          <a:ln>
            <a:noFill/>
          </a:ln>
          <a:effectLst>
            <a:softEdge rad="112500"/>
          </a:effectLst>
          <a:extLst/>
        </p:spPr>
      </p:pic>
      <p:pic>
        <p:nvPicPr>
          <p:cNvPr id="24582" name="Picture 5" descr="3"/>
          <p:cNvPicPr>
            <a:picLocks noChangeAspect="1" noChangeArrowheads="1"/>
          </p:cNvPicPr>
          <p:nvPr/>
        </p:nvPicPr>
        <p:blipFill>
          <a:blip r:embed="rId6" cstate="print">
            <a:extLst/>
          </a:blip>
          <a:srcRect/>
          <a:stretch>
            <a:fillRect/>
          </a:stretch>
        </p:blipFill>
        <p:spPr bwMode="auto">
          <a:xfrm>
            <a:off x="1828800" y="1066800"/>
            <a:ext cx="3733800" cy="2487613"/>
          </a:xfrm>
          <a:prstGeom prst="rect">
            <a:avLst/>
          </a:prstGeom>
          <a:ln>
            <a:noFill/>
          </a:ln>
          <a:effectLst>
            <a:softEdge rad="112500"/>
          </a:effectLst>
          <a:extLst/>
        </p:spPr>
      </p:pic>
      <p:sp>
        <p:nvSpPr>
          <p:cNvPr id="54279" name="TextBox 6"/>
          <p:cNvSpPr txBox="1">
            <a:spLocks noChangeArrowheads="1"/>
          </p:cNvSpPr>
          <p:nvPr/>
        </p:nvSpPr>
        <p:spPr bwMode="auto">
          <a:xfrm>
            <a:off x="1905000" y="5638800"/>
            <a:ext cx="7086600" cy="923925"/>
          </a:xfrm>
          <a:prstGeom prst="rect">
            <a:avLst/>
          </a:prstGeom>
          <a:noFill/>
          <a:ln w="9525">
            <a:noFill/>
            <a:miter lim="800000"/>
            <a:headEnd/>
            <a:tailEnd/>
          </a:ln>
        </p:spPr>
        <p:txBody>
          <a:bodyPr>
            <a:spAutoFit/>
          </a:bodyPr>
          <a:lstStyle/>
          <a:p>
            <a:pPr algn="ctr"/>
            <a:r>
              <a:rPr lang="ru-RU" altLang="ru-RU" sz="1800">
                <a:solidFill>
                  <a:srgbClr val="000000"/>
                </a:solidFill>
                <a:latin typeface="Times New Roman" pitchFamily="18" charset="0"/>
                <a:cs typeface="Times New Roman" pitchFamily="18" charset="0"/>
              </a:rPr>
              <a:t>Этому празднику Досуговый центр уделил особое внимание, организовав в школе №647 большой концерт с участием полутора десятков творческих и спортивных коллективов со всего района!</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171700" y="0"/>
            <a:ext cx="6172200" cy="523875"/>
          </a:xfrm>
          <a:prstGeom prst="rect">
            <a:avLst/>
          </a:prstGeom>
        </p:spPr>
        <p:txBody>
          <a:bodyPr>
            <a:spAutoFit/>
          </a:bodyPr>
          <a:lstStyle/>
          <a:p>
            <a:pPr eaLnBrk="1" hangingPunct="1">
              <a:defRPr/>
            </a:pPr>
            <a:r>
              <a:rPr lang="ru-RU" sz="2800" dirty="0">
                <a:solidFill>
                  <a:srgbClr val="292929"/>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sp>
        <p:nvSpPr>
          <p:cNvPr id="56323" name="TextBox 2"/>
          <p:cNvSpPr txBox="1">
            <a:spLocks noChangeArrowheads="1"/>
          </p:cNvSpPr>
          <p:nvPr/>
        </p:nvSpPr>
        <p:spPr bwMode="auto">
          <a:xfrm>
            <a:off x="4337050" y="574675"/>
            <a:ext cx="2376488" cy="461963"/>
          </a:xfrm>
          <a:prstGeom prst="rect">
            <a:avLst/>
          </a:prstGeom>
          <a:noFill/>
          <a:ln w="9525">
            <a:noFill/>
            <a:miter lim="800000"/>
            <a:headEnd/>
            <a:tailEnd/>
          </a:ln>
        </p:spPr>
        <p:txBody>
          <a:bodyPr wrap="none">
            <a:spAutoFit/>
          </a:bodyPr>
          <a:lstStyle/>
          <a:p>
            <a:r>
              <a:rPr lang="ru-RU" altLang="ru-RU">
                <a:solidFill>
                  <a:srgbClr val="000000"/>
                </a:solidFill>
                <a:latin typeface="Times New Roman" pitchFamily="18" charset="0"/>
                <a:cs typeface="Times New Roman" pitchFamily="18" charset="0"/>
              </a:rPr>
              <a:t>Новогодняя елка</a:t>
            </a:r>
          </a:p>
        </p:txBody>
      </p:sp>
      <p:pic>
        <p:nvPicPr>
          <p:cNvPr id="25604" name="Picture 3" descr="IMG_2570"/>
          <p:cNvPicPr>
            <a:picLocks noChangeAspect="1" noChangeArrowheads="1"/>
          </p:cNvPicPr>
          <p:nvPr/>
        </p:nvPicPr>
        <p:blipFill>
          <a:blip r:embed="rId4" cstate="print">
            <a:extLst/>
          </a:blip>
          <a:srcRect/>
          <a:stretch>
            <a:fillRect/>
          </a:stretch>
        </p:blipFill>
        <p:spPr bwMode="auto">
          <a:xfrm>
            <a:off x="2057400" y="2209800"/>
            <a:ext cx="3311525" cy="2209800"/>
          </a:xfrm>
          <a:prstGeom prst="rect">
            <a:avLst/>
          </a:prstGeom>
          <a:ln>
            <a:noFill/>
          </a:ln>
          <a:effectLst>
            <a:softEdge rad="112500"/>
          </a:effectLst>
          <a:extLst/>
        </p:spPr>
      </p:pic>
      <p:pic>
        <p:nvPicPr>
          <p:cNvPr id="25605" name="Picture 4" descr="IMG_2550"/>
          <p:cNvPicPr>
            <a:picLocks noChangeAspect="1" noChangeArrowheads="1"/>
          </p:cNvPicPr>
          <p:nvPr/>
        </p:nvPicPr>
        <p:blipFill>
          <a:blip r:embed="rId5" cstate="print">
            <a:extLst/>
          </a:blip>
          <a:srcRect/>
          <a:stretch>
            <a:fillRect/>
          </a:stretch>
        </p:blipFill>
        <p:spPr bwMode="auto">
          <a:xfrm>
            <a:off x="5257800" y="2133600"/>
            <a:ext cx="3733800" cy="2490788"/>
          </a:xfrm>
          <a:prstGeom prst="rect">
            <a:avLst/>
          </a:prstGeom>
          <a:ln>
            <a:noFill/>
          </a:ln>
          <a:effectLst>
            <a:softEdge rad="112500"/>
          </a:effectLst>
          <a:extLst/>
        </p:spPr>
      </p:pic>
      <p:pic>
        <p:nvPicPr>
          <p:cNvPr id="25606" name="Picture 5" descr="IMG_2617"/>
          <p:cNvPicPr>
            <a:picLocks noChangeAspect="1" noChangeArrowheads="1"/>
          </p:cNvPicPr>
          <p:nvPr/>
        </p:nvPicPr>
        <p:blipFill>
          <a:blip r:embed="rId6" cstate="print">
            <a:extLst/>
          </a:blip>
          <a:srcRect/>
          <a:stretch>
            <a:fillRect/>
          </a:stretch>
        </p:blipFill>
        <p:spPr bwMode="auto">
          <a:xfrm>
            <a:off x="1905000" y="4343400"/>
            <a:ext cx="3886200" cy="2219325"/>
          </a:xfrm>
          <a:prstGeom prst="rect">
            <a:avLst/>
          </a:prstGeom>
          <a:ln>
            <a:noFill/>
          </a:ln>
          <a:effectLst>
            <a:softEdge rad="112500"/>
          </a:effectLst>
          <a:extLst/>
        </p:spPr>
      </p:pic>
      <p:pic>
        <p:nvPicPr>
          <p:cNvPr id="25607" name="Picture 6" descr="IMG_2639"/>
          <p:cNvPicPr>
            <a:picLocks noChangeAspect="1" noChangeArrowheads="1"/>
          </p:cNvPicPr>
          <p:nvPr/>
        </p:nvPicPr>
        <p:blipFill>
          <a:blip r:embed="rId7" cstate="print">
            <a:extLst/>
          </a:blip>
          <a:srcRect/>
          <a:stretch>
            <a:fillRect/>
          </a:stretch>
        </p:blipFill>
        <p:spPr bwMode="auto">
          <a:xfrm>
            <a:off x="5638800" y="4495800"/>
            <a:ext cx="3352800" cy="2085975"/>
          </a:xfrm>
          <a:prstGeom prst="rect">
            <a:avLst/>
          </a:prstGeom>
          <a:ln>
            <a:noFill/>
          </a:ln>
          <a:effectLst>
            <a:softEdge rad="112500"/>
          </a:effectLst>
          <a:extLst/>
        </p:spPr>
      </p:pic>
      <p:sp>
        <p:nvSpPr>
          <p:cNvPr id="56328" name="TextBox 2"/>
          <p:cNvSpPr txBox="1">
            <a:spLocks noChangeArrowheads="1"/>
          </p:cNvSpPr>
          <p:nvPr/>
        </p:nvSpPr>
        <p:spPr bwMode="auto">
          <a:xfrm>
            <a:off x="1905000" y="1036638"/>
            <a:ext cx="7062788" cy="1077912"/>
          </a:xfrm>
          <a:prstGeom prst="rect">
            <a:avLst/>
          </a:prstGeom>
          <a:noFill/>
          <a:ln w="9525">
            <a:noFill/>
            <a:miter lim="800000"/>
            <a:headEnd/>
            <a:tailEnd/>
          </a:ln>
        </p:spPr>
        <p:txBody>
          <a:bodyPr>
            <a:spAutoFit/>
          </a:bodyPr>
          <a:lstStyle/>
          <a:p>
            <a:pPr algn="ctr"/>
            <a:r>
              <a:rPr lang="ru-RU" altLang="ru-RU" sz="1600">
                <a:solidFill>
                  <a:srgbClr val="000000"/>
                </a:solidFill>
                <a:latin typeface="Times New Roman" pitchFamily="18" charset="0"/>
                <a:cs typeface="Times New Roman" pitchFamily="18" charset="0"/>
              </a:rPr>
              <a:t>В канун Нового года Досуговый центр «Соколинка» порадовал детишек района и их родителей яркой концертной программой! Праздник состоялся в школе №1301 и собрал более 150 гостей, каждый из которых получил поздравление и сладкий подарок от Деда Мороза!</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286000" y="228600"/>
            <a:ext cx="6172200" cy="523875"/>
          </a:xfrm>
          <a:prstGeom prst="rect">
            <a:avLst/>
          </a:prstGeom>
        </p:spPr>
        <p:txBody>
          <a:bodyPr>
            <a:spAutoFit/>
          </a:bodyPr>
          <a:lstStyle/>
          <a:p>
            <a:pPr eaLnBrk="1" hangingPunct="1">
              <a:defRPr/>
            </a:pPr>
            <a:r>
              <a:rPr lang="ru-RU" sz="2800" dirty="0">
                <a:solidFill>
                  <a:srgbClr val="292929"/>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sp>
        <p:nvSpPr>
          <p:cNvPr id="58371" name="Прямоугольник 2"/>
          <p:cNvSpPr>
            <a:spLocks noChangeArrowheads="1"/>
          </p:cNvSpPr>
          <p:nvPr/>
        </p:nvSpPr>
        <p:spPr bwMode="auto">
          <a:xfrm>
            <a:off x="3352800" y="1447800"/>
            <a:ext cx="4572000" cy="1570038"/>
          </a:xfrm>
          <a:prstGeom prst="rect">
            <a:avLst/>
          </a:prstGeom>
          <a:noFill/>
          <a:ln w="9525">
            <a:noFill/>
            <a:miter lim="800000"/>
            <a:headEnd/>
            <a:tailEnd/>
          </a:ln>
        </p:spPr>
        <p:txBody>
          <a:bodyPr>
            <a:spAutoFit/>
          </a:bodyPr>
          <a:lstStyle/>
          <a:p>
            <a:pPr algn="ctr"/>
            <a:r>
              <a:rPr lang="ru-RU" altLang="ru-RU">
                <a:solidFill>
                  <a:srgbClr val="000000"/>
                </a:solidFill>
                <a:latin typeface="Times New Roman" pitchFamily="18" charset="0"/>
                <a:cs typeface="Times New Roman" pitchFamily="18" charset="0"/>
              </a:rPr>
              <a:t>В 2018 году было организовано и проведено 50 спортивных мероприятий, в которых приняли участие более 2725 человек.</a:t>
            </a:r>
          </a:p>
        </p:txBody>
      </p:sp>
      <p:sp>
        <p:nvSpPr>
          <p:cNvPr id="58372" name="Прямоугольник 4"/>
          <p:cNvSpPr>
            <a:spLocks noChangeArrowheads="1"/>
          </p:cNvSpPr>
          <p:nvPr/>
        </p:nvSpPr>
        <p:spPr bwMode="auto">
          <a:xfrm>
            <a:off x="2667000" y="3581400"/>
            <a:ext cx="6096000" cy="1200150"/>
          </a:xfrm>
          <a:prstGeom prst="rect">
            <a:avLst/>
          </a:prstGeom>
          <a:noFill/>
          <a:ln w="9525">
            <a:noFill/>
            <a:miter lim="800000"/>
            <a:headEnd/>
            <a:tailEnd/>
          </a:ln>
        </p:spPr>
        <p:txBody>
          <a:bodyPr>
            <a:spAutoFit/>
          </a:bodyPr>
          <a:lstStyle/>
          <a:p>
            <a:pPr algn="ctr"/>
            <a:r>
              <a:rPr lang="ru-RU" altLang="ru-RU">
                <a:solidFill>
                  <a:srgbClr val="000000"/>
                </a:solidFill>
                <a:latin typeface="Times New Roman" pitchFamily="18" charset="0"/>
                <a:cs typeface="Times New Roman" pitchFamily="18" charset="0"/>
              </a:rPr>
              <a:t>Досуговый центр организует различные </a:t>
            </a:r>
          </a:p>
          <a:p>
            <a:pPr algn="ctr"/>
            <a:r>
              <a:rPr lang="ru-RU" altLang="ru-RU">
                <a:solidFill>
                  <a:srgbClr val="000000"/>
                </a:solidFill>
                <a:latin typeface="Times New Roman" pitchFamily="18" charset="0"/>
                <a:cs typeface="Times New Roman" pitchFamily="18" charset="0"/>
              </a:rPr>
              <a:t>турниры, открытые уроки, мастер классы,</a:t>
            </a:r>
          </a:p>
          <a:p>
            <a:pPr algn="ctr"/>
            <a:r>
              <a:rPr lang="ru-RU" altLang="ru-RU">
                <a:solidFill>
                  <a:srgbClr val="000000"/>
                </a:solidFill>
                <a:latin typeface="Times New Roman" pitchFamily="18" charset="0"/>
                <a:cs typeface="Times New Roman" pitchFamily="18" charset="0"/>
              </a:rPr>
              <a:t>крупные массовые мероприятия</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828800" y="-23813"/>
            <a:ext cx="6172200" cy="523876"/>
          </a:xfrm>
          <a:prstGeom prst="rect">
            <a:avLst/>
          </a:prstGeom>
        </p:spPr>
        <p:txBody>
          <a:bodyPr>
            <a:spAutoFit/>
          </a:bodyPr>
          <a:lstStyle/>
          <a:p>
            <a:pPr eaLnBrk="1" hangingPunct="1">
              <a:defRPr/>
            </a:pPr>
            <a:r>
              <a:rPr lang="ru-RU" sz="2800" dirty="0">
                <a:solidFill>
                  <a:srgbClr val="292929"/>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sp>
        <p:nvSpPr>
          <p:cNvPr id="60419" name="TextBox 2"/>
          <p:cNvSpPr txBox="1">
            <a:spLocks noChangeArrowheads="1"/>
          </p:cNvSpPr>
          <p:nvPr/>
        </p:nvSpPr>
        <p:spPr bwMode="auto">
          <a:xfrm>
            <a:off x="2895600" y="533400"/>
            <a:ext cx="4687888" cy="461963"/>
          </a:xfrm>
          <a:prstGeom prst="rect">
            <a:avLst/>
          </a:prstGeom>
          <a:noFill/>
          <a:ln w="9525">
            <a:noFill/>
            <a:miter lim="800000"/>
            <a:headEnd/>
            <a:tailEnd/>
          </a:ln>
        </p:spPr>
        <p:txBody>
          <a:bodyPr wrap="none">
            <a:spAutoFit/>
          </a:bodyPr>
          <a:lstStyle/>
          <a:p>
            <a:r>
              <a:rPr lang="ru-RU" altLang="ru-RU" b="1">
                <a:solidFill>
                  <a:srgbClr val="000000"/>
                </a:solidFill>
                <a:latin typeface="Times New Roman" pitchFamily="18" charset="0"/>
                <a:cs typeface="Times New Roman" pitchFamily="18" charset="0"/>
              </a:rPr>
              <a:t>Турнир по настольному теннису</a:t>
            </a:r>
          </a:p>
        </p:txBody>
      </p:sp>
      <p:pic>
        <p:nvPicPr>
          <p:cNvPr id="4" name="Рисунок 3"/>
          <p:cNvPicPr>
            <a:picLocks noChangeAspect="1"/>
          </p:cNvPicPr>
          <p:nvPr/>
        </p:nvPicPr>
        <p:blipFill>
          <a:blip r:embed="rId4" cstate="print">
            <a:extLst/>
          </a:blip>
          <a:stretch>
            <a:fillRect/>
          </a:stretch>
        </p:blipFill>
        <p:spPr>
          <a:xfrm>
            <a:off x="2781300" y="1079695"/>
            <a:ext cx="5181600" cy="3886200"/>
          </a:xfrm>
          <a:prstGeom prst="rect">
            <a:avLst/>
          </a:prstGeom>
          <a:ln>
            <a:noFill/>
          </a:ln>
          <a:effectLst>
            <a:softEdge rad="112500"/>
          </a:effectLst>
        </p:spPr>
      </p:pic>
      <p:sp>
        <p:nvSpPr>
          <p:cNvPr id="60421" name="TextBox 5"/>
          <p:cNvSpPr txBox="1">
            <a:spLocks noChangeArrowheads="1"/>
          </p:cNvSpPr>
          <p:nvPr/>
        </p:nvSpPr>
        <p:spPr bwMode="auto">
          <a:xfrm>
            <a:off x="1828800" y="5181600"/>
            <a:ext cx="7239000" cy="1323975"/>
          </a:xfrm>
          <a:prstGeom prst="rect">
            <a:avLst/>
          </a:prstGeom>
          <a:noFill/>
          <a:ln w="9525">
            <a:noFill/>
            <a:miter lim="800000"/>
            <a:headEnd/>
            <a:tailEnd/>
          </a:ln>
        </p:spPr>
        <p:txBody>
          <a:bodyPr>
            <a:spAutoFit/>
          </a:bodyPr>
          <a:lstStyle/>
          <a:p>
            <a:pPr algn="just"/>
            <a:r>
              <a:rPr lang="ru-RU" altLang="ru-RU" sz="1600">
                <a:solidFill>
                  <a:srgbClr val="000000"/>
                </a:solidFill>
                <a:latin typeface="Times New Roman" pitchFamily="18" charset="0"/>
                <a:cs typeface="Times New Roman" pitchFamily="18" charset="0"/>
              </a:rPr>
              <a:t>В районе Соколиная гора прошел турнир по настольному  теннису «Шары Ярости». Место проведения мероприятия стала площадка Уткина 41Б.  Организатором является ГБУ ДЦ «Соколинка». Участниками стали команды районов Восточного административного округа города Москвы, состоящие из спортсменов-любителей в возрасте от 18 и старше.</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5"/>
          <p:cNvSpPr txBox="1">
            <a:spLocks noChangeArrowheads="1"/>
          </p:cNvSpPr>
          <p:nvPr/>
        </p:nvSpPr>
        <p:spPr bwMode="auto">
          <a:xfrm>
            <a:off x="1943100" y="609600"/>
            <a:ext cx="6858000" cy="762000"/>
          </a:xfrm>
          <a:prstGeom prst="rect">
            <a:avLst/>
          </a:prstGeom>
          <a:noFill/>
          <a:ln>
            <a:noFill/>
          </a:ln>
          <a:effectLst/>
          <a:extLst/>
        </p:spPr>
        <p:txBody>
          <a:bodyPr anchor="ct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Microsoft Sans Serif" pitchFamily="34" charset="0"/>
              </a:defRPr>
            </a:lvl2pPr>
            <a:lvl3pPr algn="l" rtl="0" eaLnBrk="0" fontAlgn="base" hangingPunct="0">
              <a:spcBef>
                <a:spcPct val="0"/>
              </a:spcBef>
              <a:spcAft>
                <a:spcPct val="0"/>
              </a:spcAft>
              <a:defRPr sz="4400">
                <a:solidFill>
                  <a:schemeClr val="tx1"/>
                </a:solidFill>
                <a:latin typeface="Microsoft Sans Serif" pitchFamily="34" charset="0"/>
              </a:defRPr>
            </a:lvl3pPr>
            <a:lvl4pPr algn="l" rtl="0" eaLnBrk="0" fontAlgn="base" hangingPunct="0">
              <a:spcBef>
                <a:spcPct val="0"/>
              </a:spcBef>
              <a:spcAft>
                <a:spcPct val="0"/>
              </a:spcAft>
              <a:defRPr sz="4400">
                <a:solidFill>
                  <a:schemeClr val="tx1"/>
                </a:solidFill>
                <a:latin typeface="Microsoft Sans Serif" pitchFamily="34" charset="0"/>
              </a:defRPr>
            </a:lvl4pPr>
            <a:lvl5pPr algn="l" rtl="0" eaLnBrk="0" fontAlgn="base" hangingPunct="0">
              <a:spcBef>
                <a:spcPct val="0"/>
              </a:spcBef>
              <a:spcAft>
                <a:spcPct val="0"/>
              </a:spcAft>
              <a:defRPr sz="4400">
                <a:solidFill>
                  <a:schemeClr val="tx1"/>
                </a:solidFill>
                <a:latin typeface="Microsoft Sans Serif" pitchFamily="34" charset="0"/>
              </a:defRPr>
            </a:lvl5pPr>
            <a:lvl6pPr marL="457200" algn="l" rtl="0" fontAlgn="base">
              <a:spcBef>
                <a:spcPct val="0"/>
              </a:spcBef>
              <a:spcAft>
                <a:spcPct val="0"/>
              </a:spcAft>
              <a:defRPr sz="4400">
                <a:solidFill>
                  <a:schemeClr val="tx1"/>
                </a:solidFill>
                <a:latin typeface="Microsoft Sans Serif" pitchFamily="34" charset="0"/>
              </a:defRPr>
            </a:lvl6pPr>
            <a:lvl7pPr marL="914400" algn="l" rtl="0" fontAlgn="base">
              <a:spcBef>
                <a:spcPct val="0"/>
              </a:spcBef>
              <a:spcAft>
                <a:spcPct val="0"/>
              </a:spcAft>
              <a:defRPr sz="4400">
                <a:solidFill>
                  <a:schemeClr val="tx1"/>
                </a:solidFill>
                <a:latin typeface="Microsoft Sans Serif" pitchFamily="34" charset="0"/>
              </a:defRPr>
            </a:lvl7pPr>
            <a:lvl8pPr marL="1371600" algn="l" rtl="0" fontAlgn="base">
              <a:spcBef>
                <a:spcPct val="0"/>
              </a:spcBef>
              <a:spcAft>
                <a:spcPct val="0"/>
              </a:spcAft>
              <a:defRPr sz="4400">
                <a:solidFill>
                  <a:schemeClr val="tx1"/>
                </a:solidFill>
                <a:latin typeface="Microsoft Sans Serif" pitchFamily="34" charset="0"/>
              </a:defRPr>
            </a:lvl8pPr>
            <a:lvl9pPr marL="1828800" algn="l" rtl="0" fontAlgn="base">
              <a:spcBef>
                <a:spcPct val="0"/>
              </a:spcBef>
              <a:spcAft>
                <a:spcPct val="0"/>
              </a:spcAft>
              <a:defRPr sz="4400">
                <a:solidFill>
                  <a:schemeClr val="tx1"/>
                </a:solidFill>
                <a:latin typeface="Microsoft Sans Serif" pitchFamily="34" charset="0"/>
              </a:defRPr>
            </a:lvl9pPr>
          </a:lstStyle>
          <a:p>
            <a:pPr algn="ctr" eaLnBrk="1" hangingPunct="1">
              <a:defRPr/>
            </a:pPr>
            <a:endParaRPr lang="ru-RU" sz="3200" b="1" kern="0" dirty="0">
              <a:solidFill>
                <a:srgbClr val="292929"/>
              </a:solidFill>
              <a:latin typeface="Times New Roman" panose="02020603050405020304" pitchFamily="18" charset="0"/>
              <a:cs typeface="Times New Roman" panose="02020603050405020304" pitchFamily="18" charset="0"/>
            </a:endParaRPr>
          </a:p>
        </p:txBody>
      </p:sp>
      <p:sp>
        <p:nvSpPr>
          <p:cNvPr id="7171" name="TextBox 6"/>
          <p:cNvSpPr txBox="1">
            <a:spLocks noChangeArrowheads="1"/>
          </p:cNvSpPr>
          <p:nvPr/>
        </p:nvSpPr>
        <p:spPr bwMode="auto">
          <a:xfrm>
            <a:off x="2171700" y="1143000"/>
            <a:ext cx="6400800" cy="5238750"/>
          </a:xfrm>
          <a:prstGeom prst="rect">
            <a:avLst/>
          </a:prstGeom>
          <a:noFill/>
          <a:ln w="9525">
            <a:noFill/>
            <a:miter lim="800000"/>
            <a:headEnd/>
            <a:tailEnd/>
          </a:ln>
        </p:spPr>
        <p:txBody>
          <a:bodyPr>
            <a:spAutoFit/>
          </a:bodyPr>
          <a:lstStyle/>
          <a:p>
            <a:pPr algn="ctr" defTabSz="457200">
              <a:lnSpc>
                <a:spcPct val="110000"/>
              </a:lnSpc>
            </a:pPr>
            <a:r>
              <a:rPr lang="ru-RU" altLang="ru-RU" sz="3200" b="1" u="sng">
                <a:solidFill>
                  <a:srgbClr val="000104"/>
                </a:solidFill>
                <a:latin typeface="Times New Roman" pitchFamily="18" charset="0"/>
                <a:ea typeface="Marker Felt"/>
                <a:cs typeface="Times New Roman" pitchFamily="18" charset="0"/>
                <a:sym typeface="Marker Felt"/>
              </a:rPr>
              <a:t>Основная цель Досугового центра «Соколинка: </a:t>
            </a:r>
          </a:p>
          <a:p>
            <a:pPr algn="ctr" defTabSz="457200">
              <a:lnSpc>
                <a:spcPct val="110000"/>
              </a:lnSpc>
            </a:pPr>
            <a:endParaRPr lang="ru-RU" altLang="ru-RU" sz="2000">
              <a:solidFill>
                <a:srgbClr val="000104"/>
              </a:solidFill>
              <a:latin typeface="Times New Roman" pitchFamily="18" charset="0"/>
              <a:ea typeface="Marker Felt"/>
              <a:cs typeface="Times New Roman" pitchFamily="18" charset="0"/>
              <a:sym typeface="Marker Felt"/>
            </a:endParaRPr>
          </a:p>
          <a:p>
            <a:pPr algn="ctr" defTabSz="457200">
              <a:lnSpc>
                <a:spcPct val="110000"/>
              </a:lnSpc>
            </a:pPr>
            <a:r>
              <a:rPr lang="ru-RU" altLang="ru-RU" sz="2200">
                <a:solidFill>
                  <a:srgbClr val="000104"/>
                </a:solidFill>
                <a:latin typeface="Times New Roman" pitchFamily="18" charset="0"/>
                <a:ea typeface="Marker Felt"/>
                <a:cs typeface="Times New Roman" pitchFamily="18" charset="0"/>
                <a:sym typeface="Marker Felt"/>
              </a:rPr>
              <a:t>Организация спортивно – развлекательного досуга детей, молодежи и взрослых. </a:t>
            </a:r>
          </a:p>
          <a:p>
            <a:pPr algn="ctr" defTabSz="457200">
              <a:lnSpc>
                <a:spcPct val="110000"/>
              </a:lnSpc>
            </a:pPr>
            <a:r>
              <a:rPr lang="ru-RU" altLang="ru-RU" sz="2200">
                <a:solidFill>
                  <a:srgbClr val="000104"/>
                </a:solidFill>
                <a:latin typeface="Times New Roman" pitchFamily="18" charset="0"/>
                <a:ea typeface="Marker Felt"/>
                <a:cs typeface="Times New Roman" pitchFamily="18" charset="0"/>
                <a:sym typeface="Marker Felt"/>
              </a:rPr>
              <a:t>Центр стремится удовлетворить все потребности населения (хобби, интересы, подготовка к школе, подготовка узкой направленности, патриотическое воспитание и т.п.) путем создания наиболее подходящих клубов, студий и секций, составлением расписания, учитывая интересы посетителей Центра, а также подбором квалифицированных инструкторов, руководителей кружков и тренеров</a:t>
            </a:r>
            <a:r>
              <a:rPr lang="ru-RU" altLang="ru-RU" sz="2200">
                <a:solidFill>
                  <a:srgbClr val="002060"/>
                </a:solidFill>
                <a:latin typeface="Times New Roman" pitchFamily="18" charset="0"/>
                <a:ea typeface="Marker Felt"/>
                <a:cs typeface="Times New Roman" pitchFamily="18" charset="0"/>
                <a:sym typeface="Marker Felt"/>
              </a:rPr>
              <a: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286000" y="14288"/>
            <a:ext cx="6172200" cy="523875"/>
          </a:xfrm>
          <a:prstGeom prst="rect">
            <a:avLst/>
          </a:prstGeom>
        </p:spPr>
        <p:txBody>
          <a:bodyPr>
            <a:spAutoFit/>
          </a:bodyPr>
          <a:lstStyle/>
          <a:p>
            <a:pPr eaLnBrk="1" hangingPunct="1">
              <a:defRPr/>
            </a:pPr>
            <a:r>
              <a:rPr lang="ru-RU" sz="2800" dirty="0">
                <a:solidFill>
                  <a:srgbClr val="292929"/>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sp>
        <p:nvSpPr>
          <p:cNvPr id="62467" name="TextBox 2"/>
          <p:cNvSpPr txBox="1">
            <a:spLocks noChangeArrowheads="1"/>
          </p:cNvSpPr>
          <p:nvPr/>
        </p:nvSpPr>
        <p:spPr bwMode="auto">
          <a:xfrm>
            <a:off x="4191000" y="531813"/>
            <a:ext cx="3051175" cy="461962"/>
          </a:xfrm>
          <a:prstGeom prst="rect">
            <a:avLst/>
          </a:prstGeom>
          <a:noFill/>
          <a:ln w="9525">
            <a:noFill/>
            <a:miter lim="800000"/>
            <a:headEnd/>
            <a:tailEnd/>
          </a:ln>
        </p:spPr>
        <p:txBody>
          <a:bodyPr wrap="none">
            <a:spAutoFit/>
          </a:bodyPr>
          <a:lstStyle/>
          <a:p>
            <a:r>
              <a:rPr lang="ru-RU" altLang="ru-RU" b="1">
                <a:solidFill>
                  <a:srgbClr val="000000"/>
                </a:solidFill>
                <a:latin typeface="Times New Roman" pitchFamily="18" charset="0"/>
                <a:cs typeface="Times New Roman" pitchFamily="18" charset="0"/>
              </a:rPr>
              <a:t>Турнир по боулингу </a:t>
            </a:r>
          </a:p>
        </p:txBody>
      </p:sp>
      <p:pic>
        <p:nvPicPr>
          <p:cNvPr id="4" name="Рисунок 3"/>
          <p:cNvPicPr>
            <a:picLocks noChangeAspect="1"/>
          </p:cNvPicPr>
          <p:nvPr/>
        </p:nvPicPr>
        <p:blipFill>
          <a:blip r:embed="rId4" cstate="print">
            <a:extLst/>
          </a:blip>
          <a:stretch>
            <a:fillRect/>
          </a:stretch>
        </p:blipFill>
        <p:spPr>
          <a:xfrm>
            <a:off x="2350744" y="959868"/>
            <a:ext cx="2909919" cy="2182439"/>
          </a:xfrm>
          <a:prstGeom prst="rect">
            <a:avLst/>
          </a:prstGeom>
          <a:ln>
            <a:noFill/>
          </a:ln>
          <a:effectLst>
            <a:softEdge rad="112500"/>
          </a:effectLst>
        </p:spPr>
      </p:pic>
      <p:pic>
        <p:nvPicPr>
          <p:cNvPr id="5" name="Рисунок 4"/>
          <p:cNvPicPr>
            <a:picLocks noChangeAspect="1"/>
          </p:cNvPicPr>
          <p:nvPr/>
        </p:nvPicPr>
        <p:blipFill>
          <a:blip r:embed="rId5" cstate="print">
            <a:extLst/>
          </a:blip>
          <a:stretch>
            <a:fillRect/>
          </a:stretch>
        </p:blipFill>
        <p:spPr>
          <a:xfrm>
            <a:off x="5285254" y="994374"/>
            <a:ext cx="3035903" cy="2276927"/>
          </a:xfrm>
          <a:prstGeom prst="rect">
            <a:avLst/>
          </a:prstGeom>
          <a:ln>
            <a:noFill/>
          </a:ln>
          <a:effectLst>
            <a:softEdge rad="112500"/>
          </a:effectLst>
        </p:spPr>
      </p:pic>
      <p:pic>
        <p:nvPicPr>
          <p:cNvPr id="6" name="Рисунок 5"/>
          <p:cNvPicPr>
            <a:picLocks noChangeAspect="1"/>
          </p:cNvPicPr>
          <p:nvPr/>
        </p:nvPicPr>
        <p:blipFill>
          <a:blip r:embed="rId6" cstate="print">
            <a:extLst/>
          </a:blip>
          <a:stretch>
            <a:fillRect/>
          </a:stretch>
        </p:blipFill>
        <p:spPr>
          <a:xfrm>
            <a:off x="2338854" y="3142307"/>
            <a:ext cx="2946400" cy="2209800"/>
          </a:xfrm>
          <a:prstGeom prst="rect">
            <a:avLst/>
          </a:prstGeom>
          <a:ln>
            <a:noFill/>
          </a:ln>
          <a:effectLst>
            <a:softEdge rad="112500"/>
          </a:effectLst>
        </p:spPr>
      </p:pic>
      <p:pic>
        <p:nvPicPr>
          <p:cNvPr id="7" name="Рисунок 6"/>
          <p:cNvPicPr>
            <a:picLocks noChangeAspect="1"/>
          </p:cNvPicPr>
          <p:nvPr/>
        </p:nvPicPr>
        <p:blipFill>
          <a:blip r:embed="rId7" cstate="print">
            <a:extLst/>
          </a:blip>
          <a:stretch>
            <a:fillRect/>
          </a:stretch>
        </p:blipFill>
        <p:spPr>
          <a:xfrm>
            <a:off x="5397498" y="3243546"/>
            <a:ext cx="2811414" cy="2108561"/>
          </a:xfrm>
          <a:prstGeom prst="rect">
            <a:avLst/>
          </a:prstGeom>
          <a:ln>
            <a:noFill/>
          </a:ln>
          <a:effectLst>
            <a:softEdge rad="112500"/>
          </a:effectLst>
        </p:spPr>
      </p:pic>
      <p:sp>
        <p:nvSpPr>
          <p:cNvPr id="62472" name="TextBox 2"/>
          <p:cNvSpPr txBox="1">
            <a:spLocks noChangeArrowheads="1"/>
          </p:cNvSpPr>
          <p:nvPr/>
        </p:nvSpPr>
        <p:spPr bwMode="auto">
          <a:xfrm>
            <a:off x="2413000" y="5257800"/>
            <a:ext cx="5969000" cy="1600200"/>
          </a:xfrm>
          <a:prstGeom prst="rect">
            <a:avLst/>
          </a:prstGeom>
          <a:noFill/>
          <a:ln w="9525">
            <a:noFill/>
            <a:miter lim="800000"/>
            <a:headEnd/>
            <a:tailEnd/>
          </a:ln>
        </p:spPr>
        <p:txBody>
          <a:bodyPr>
            <a:spAutoFit/>
          </a:bodyPr>
          <a:lstStyle/>
          <a:p>
            <a:pPr algn="just"/>
            <a:r>
              <a:rPr lang="ru-RU" altLang="ru-RU" sz="1400">
                <a:solidFill>
                  <a:srgbClr val="000000"/>
                </a:solidFill>
                <a:latin typeface="Times New Roman" pitchFamily="18" charset="0"/>
                <a:cs typeface="Times New Roman" pitchFamily="18" charset="0"/>
              </a:rPr>
              <a:t>Для молодого поколения Досуговым центром было организовано крупное мероприятие «Турнир по боулингу». Командный турнир а также личный зачёт участников мероприятия сопровождался угощениями и ценными подарками. Благодаря данному мероприятию молодёжь научилась работать единой командой. После проведения данного мероприятия без исключения все участники из нашего района вступили в ряды Молодёжной палаты района!</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209800" y="-12700"/>
            <a:ext cx="6172200" cy="523875"/>
          </a:xfrm>
          <a:prstGeom prst="rect">
            <a:avLst/>
          </a:prstGeom>
        </p:spPr>
        <p:txBody>
          <a:bodyPr>
            <a:spAutoFit/>
          </a:bodyPr>
          <a:lstStyle/>
          <a:p>
            <a:pPr eaLnBrk="1" hangingPunct="1">
              <a:defRPr/>
            </a:pPr>
            <a:r>
              <a:rPr lang="ru-RU" sz="2800" b="1" dirty="0">
                <a:solidFill>
                  <a:srgbClr val="292929"/>
                </a:solidFill>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sp>
        <p:nvSpPr>
          <p:cNvPr id="64515" name="TextBox 2"/>
          <p:cNvSpPr txBox="1">
            <a:spLocks noChangeArrowheads="1"/>
          </p:cNvSpPr>
          <p:nvPr/>
        </p:nvSpPr>
        <p:spPr bwMode="auto">
          <a:xfrm>
            <a:off x="2517775" y="777875"/>
            <a:ext cx="6167438" cy="461963"/>
          </a:xfrm>
          <a:prstGeom prst="rect">
            <a:avLst/>
          </a:prstGeom>
          <a:noFill/>
          <a:ln w="9525">
            <a:noFill/>
            <a:miter lim="800000"/>
            <a:headEnd/>
            <a:tailEnd/>
          </a:ln>
        </p:spPr>
        <p:txBody>
          <a:bodyPr wrap="none">
            <a:spAutoFit/>
          </a:bodyPr>
          <a:lstStyle/>
          <a:p>
            <a:r>
              <a:rPr lang="ru-RU" altLang="ru-RU" b="1">
                <a:solidFill>
                  <a:srgbClr val="000000"/>
                </a:solidFill>
                <a:latin typeface="Times New Roman" pitchFamily="18" charset="0"/>
                <a:cs typeface="Times New Roman" pitchFamily="18" charset="0"/>
              </a:rPr>
              <a:t>Турнир по мини-футболу «Кубок дружбы» </a:t>
            </a:r>
          </a:p>
        </p:txBody>
      </p:sp>
      <p:pic>
        <p:nvPicPr>
          <p:cNvPr id="30724" name="Рисунок 3"/>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978325" y="1484023"/>
            <a:ext cx="3581400" cy="23876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Рисунок 7"/>
          <p:cNvPicPr>
            <a:picLocks noChangeAspect="1"/>
          </p:cNvPicPr>
          <p:nvPr/>
        </p:nvPicPr>
        <p:blipFill>
          <a:blip r:embed="rId5" cstate="print">
            <a:extLst/>
          </a:blip>
          <a:stretch>
            <a:fillRect/>
          </a:stretch>
        </p:blipFill>
        <p:spPr>
          <a:xfrm>
            <a:off x="5486400" y="2074891"/>
            <a:ext cx="3580296" cy="2209800"/>
          </a:xfrm>
          <a:prstGeom prst="rect">
            <a:avLst/>
          </a:prstGeom>
          <a:ln>
            <a:noFill/>
          </a:ln>
          <a:effectLst>
            <a:softEdge rad="112500"/>
          </a:effectLst>
        </p:spPr>
      </p:pic>
      <p:sp>
        <p:nvSpPr>
          <p:cNvPr id="64518" name="TextBox 11"/>
          <p:cNvSpPr txBox="1">
            <a:spLocks noChangeArrowheads="1"/>
          </p:cNvSpPr>
          <p:nvPr/>
        </p:nvSpPr>
        <p:spPr bwMode="auto">
          <a:xfrm>
            <a:off x="1981200" y="4343400"/>
            <a:ext cx="6858000" cy="2185988"/>
          </a:xfrm>
          <a:prstGeom prst="rect">
            <a:avLst/>
          </a:prstGeom>
          <a:noFill/>
          <a:ln w="9525">
            <a:noFill/>
            <a:miter lim="800000"/>
            <a:headEnd/>
            <a:tailEnd/>
          </a:ln>
        </p:spPr>
        <p:txBody>
          <a:bodyPr>
            <a:spAutoFit/>
          </a:bodyPr>
          <a:lstStyle/>
          <a:p>
            <a:pPr algn="just"/>
            <a:r>
              <a:rPr lang="ru-RU" altLang="ru-RU" sz="1600">
                <a:solidFill>
                  <a:srgbClr val="000000"/>
                </a:solidFill>
                <a:latin typeface="Times New Roman" pitchFamily="18" charset="0"/>
                <a:cs typeface="Times New Roman" pitchFamily="18" charset="0"/>
              </a:rPr>
              <a:t>В районе был проведен турнир по мини-футболу  «Кубок дружбы». Местом проведения мероприятия стала площадка Вельяминовская ул, д.6, которая стала лучшая спортивная площадка в округе.  Организатором являлся ГБУ ДЦ «Соколинка». Участниками стали команды районов Восточного административного округа города Москвы, состоящие из спортсменов-любителей в возрасте от 18 и старше. Данный турнир открывал Депутат  Московской городской Думы - Сметанов Александр  Юрьевич!</a:t>
            </a:r>
          </a:p>
          <a:p>
            <a:endParaRPr lang="ru-RU" altLang="ru-RU"/>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209800" y="-12700"/>
            <a:ext cx="6172200" cy="523875"/>
          </a:xfrm>
          <a:prstGeom prst="rect">
            <a:avLst/>
          </a:prstGeom>
        </p:spPr>
        <p:txBody>
          <a:bodyPr>
            <a:spAutoFit/>
          </a:bodyPr>
          <a:lstStyle/>
          <a:p>
            <a:pPr eaLnBrk="1" hangingPunct="1">
              <a:defRPr/>
            </a:pPr>
            <a:r>
              <a:rPr lang="ru-RU" sz="2800" b="1" dirty="0">
                <a:solidFill>
                  <a:srgbClr val="292929"/>
                </a:solidFill>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sp>
        <p:nvSpPr>
          <p:cNvPr id="66563" name="TextBox 2"/>
          <p:cNvSpPr txBox="1">
            <a:spLocks noChangeArrowheads="1"/>
          </p:cNvSpPr>
          <p:nvPr/>
        </p:nvSpPr>
        <p:spPr bwMode="auto">
          <a:xfrm>
            <a:off x="1905000" y="1905000"/>
            <a:ext cx="6934200" cy="2678113"/>
          </a:xfrm>
          <a:prstGeom prst="rect">
            <a:avLst/>
          </a:prstGeom>
          <a:noFill/>
          <a:ln w="9525">
            <a:noFill/>
            <a:miter lim="800000"/>
            <a:headEnd/>
            <a:tailEnd/>
          </a:ln>
        </p:spPr>
        <p:txBody>
          <a:bodyPr>
            <a:spAutoFit/>
          </a:bodyPr>
          <a:lstStyle/>
          <a:p>
            <a:pPr algn="ctr"/>
            <a:r>
              <a:rPr lang="ru-RU" altLang="ru-RU" b="1">
                <a:solidFill>
                  <a:srgbClr val="000000"/>
                </a:solidFill>
                <a:latin typeface="Times New Roman" pitchFamily="18" charset="0"/>
                <a:cs typeface="Times New Roman" pitchFamily="18" charset="0"/>
              </a:rPr>
              <a:t>В 2018 году ДЦ «Соколинка» стал одним из организаторов крупных окружных мероприятий, таких как: «День молодёжи ВАО», Фестиваль «Песни ВАО» и «ВАО </a:t>
            </a:r>
            <a:r>
              <a:rPr lang="en-US" altLang="ru-RU" b="1">
                <a:solidFill>
                  <a:srgbClr val="000000"/>
                </a:solidFill>
                <a:latin typeface="Times New Roman" pitchFamily="18" charset="0"/>
                <a:cs typeface="Times New Roman" pitchFamily="18" charset="0"/>
              </a:rPr>
              <a:t>DAY</a:t>
            </a:r>
            <a:r>
              <a:rPr lang="ru-RU" altLang="ru-RU" b="1">
                <a:solidFill>
                  <a:srgbClr val="000000"/>
                </a:solidFill>
                <a:latin typeface="Times New Roman" pitchFamily="18" charset="0"/>
                <a:cs typeface="Times New Roman" pitchFamily="18" charset="0"/>
              </a:rPr>
              <a:t>», Открытие баскетбольной площадки и проведение большого турнира под эгидой «Кириленко детям»</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209800" y="-12700"/>
            <a:ext cx="6172200" cy="523875"/>
          </a:xfrm>
          <a:prstGeom prst="rect">
            <a:avLst/>
          </a:prstGeom>
        </p:spPr>
        <p:txBody>
          <a:bodyPr>
            <a:spAutoFit/>
          </a:bodyPr>
          <a:lstStyle/>
          <a:p>
            <a:pPr eaLnBrk="1" hangingPunct="1">
              <a:defRPr/>
            </a:pPr>
            <a:r>
              <a:rPr lang="ru-RU" sz="2800" b="1" dirty="0">
                <a:solidFill>
                  <a:srgbClr val="292929"/>
                </a:solidFill>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sp>
        <p:nvSpPr>
          <p:cNvPr id="68611" name="TextBox 2"/>
          <p:cNvSpPr txBox="1">
            <a:spLocks noChangeArrowheads="1"/>
          </p:cNvSpPr>
          <p:nvPr/>
        </p:nvSpPr>
        <p:spPr bwMode="auto">
          <a:xfrm>
            <a:off x="2895600" y="685800"/>
            <a:ext cx="5684838" cy="461963"/>
          </a:xfrm>
          <a:prstGeom prst="rect">
            <a:avLst/>
          </a:prstGeom>
          <a:noFill/>
          <a:ln w="9525">
            <a:noFill/>
            <a:miter lim="800000"/>
            <a:headEnd/>
            <a:tailEnd/>
          </a:ln>
        </p:spPr>
        <p:txBody>
          <a:bodyPr wrap="none">
            <a:spAutoFit/>
          </a:bodyPr>
          <a:lstStyle/>
          <a:p>
            <a:r>
              <a:rPr lang="ru-RU" altLang="ru-RU" b="1">
                <a:solidFill>
                  <a:srgbClr val="000000"/>
                </a:solidFill>
                <a:latin typeface="Times New Roman" pitchFamily="18" charset="0"/>
                <a:cs typeface="Times New Roman" pitchFamily="18" charset="0"/>
              </a:rPr>
              <a:t>Фестиваль «Песни ВАО» и «ВАО </a:t>
            </a:r>
            <a:r>
              <a:rPr lang="en-US" altLang="ru-RU" b="1">
                <a:solidFill>
                  <a:srgbClr val="000000"/>
                </a:solidFill>
                <a:latin typeface="Times New Roman" pitchFamily="18" charset="0"/>
                <a:cs typeface="Times New Roman" pitchFamily="18" charset="0"/>
              </a:rPr>
              <a:t>DAY</a:t>
            </a:r>
            <a:r>
              <a:rPr lang="ru-RU" altLang="ru-RU" b="1">
                <a:solidFill>
                  <a:srgbClr val="000000"/>
                </a:solidFill>
                <a:latin typeface="Times New Roman" pitchFamily="18" charset="0"/>
                <a:cs typeface="Times New Roman" pitchFamily="18" charset="0"/>
              </a:rPr>
              <a:t>»</a:t>
            </a: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23265" y="1147465"/>
            <a:ext cx="3315313" cy="2211288"/>
          </a:xfrm>
          <a:prstGeom prst="rect">
            <a:avLst/>
          </a:prstGeom>
          <a:ln>
            <a:noFill/>
          </a:ln>
          <a:effectLst>
            <a:softEdge rad="112500"/>
          </a:effectLst>
        </p:spPr>
      </p:pic>
      <p:pic>
        <p:nvPicPr>
          <p:cNvPr id="4" name="Рисунок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370851" y="1127387"/>
            <a:ext cx="3659425" cy="2444496"/>
          </a:xfrm>
          <a:prstGeom prst="rect">
            <a:avLst/>
          </a:prstGeom>
          <a:ln>
            <a:noFill/>
          </a:ln>
          <a:effectLst>
            <a:softEdge rad="112500"/>
          </a:effectLst>
        </p:spPr>
      </p:pic>
      <p:pic>
        <p:nvPicPr>
          <p:cNvPr id="5" name="Рисунок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823265" y="4600066"/>
            <a:ext cx="3317940" cy="2209800"/>
          </a:xfrm>
          <a:prstGeom prst="rect">
            <a:avLst/>
          </a:prstGeom>
          <a:ln>
            <a:noFill/>
          </a:ln>
          <a:effectLst>
            <a:softEdge rad="112500"/>
          </a:effectLst>
        </p:spPr>
      </p:pic>
      <p:pic>
        <p:nvPicPr>
          <p:cNvPr id="7" name="Рисунок 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870751" y="4626634"/>
            <a:ext cx="3273249" cy="2183232"/>
          </a:xfrm>
          <a:prstGeom prst="rect">
            <a:avLst/>
          </a:prstGeom>
          <a:ln>
            <a:noFill/>
          </a:ln>
          <a:effectLst>
            <a:softEdge rad="112500"/>
          </a:effectLst>
        </p:spPr>
      </p:pic>
      <p:pic>
        <p:nvPicPr>
          <p:cNvPr id="6" name="Рисунок 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493861" y="2465589"/>
            <a:ext cx="4068461" cy="270965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209800" y="-12700"/>
            <a:ext cx="6172200" cy="523875"/>
          </a:xfrm>
          <a:prstGeom prst="rect">
            <a:avLst/>
          </a:prstGeom>
        </p:spPr>
        <p:txBody>
          <a:bodyPr>
            <a:spAutoFit/>
          </a:bodyPr>
          <a:lstStyle/>
          <a:p>
            <a:pPr eaLnBrk="1" hangingPunct="1">
              <a:defRPr/>
            </a:pPr>
            <a:r>
              <a:rPr lang="ru-RU" sz="2800" b="1" dirty="0">
                <a:solidFill>
                  <a:srgbClr val="292929"/>
                </a:solidFill>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sp>
        <p:nvSpPr>
          <p:cNvPr id="70659" name="TextBox 2"/>
          <p:cNvSpPr txBox="1">
            <a:spLocks noChangeArrowheads="1"/>
          </p:cNvSpPr>
          <p:nvPr/>
        </p:nvSpPr>
        <p:spPr bwMode="auto">
          <a:xfrm>
            <a:off x="2667000" y="517525"/>
            <a:ext cx="6096000" cy="708025"/>
          </a:xfrm>
          <a:prstGeom prst="rect">
            <a:avLst/>
          </a:prstGeom>
          <a:noFill/>
          <a:ln w="9525">
            <a:noFill/>
            <a:miter lim="800000"/>
            <a:headEnd/>
            <a:tailEnd/>
          </a:ln>
        </p:spPr>
        <p:txBody>
          <a:bodyPr>
            <a:spAutoFit/>
          </a:bodyPr>
          <a:lstStyle/>
          <a:p>
            <a:pPr algn="ctr"/>
            <a:r>
              <a:rPr lang="ru-RU" altLang="ru-RU" sz="2000" b="1">
                <a:solidFill>
                  <a:srgbClr val="000000"/>
                </a:solidFill>
                <a:latin typeface="Times New Roman" pitchFamily="18" charset="0"/>
                <a:cs typeface="Times New Roman" pitchFamily="18" charset="0"/>
              </a:rPr>
              <a:t>Открытие баскетбольной площадки и проведение большого турнира под эгидой «Кириленко детям»</a:t>
            </a:r>
          </a:p>
        </p:txBody>
      </p:sp>
      <p:sp>
        <p:nvSpPr>
          <p:cNvPr id="70660" name="TextBox 11"/>
          <p:cNvSpPr txBox="1">
            <a:spLocks noChangeArrowheads="1"/>
          </p:cNvSpPr>
          <p:nvPr/>
        </p:nvSpPr>
        <p:spPr bwMode="auto">
          <a:xfrm>
            <a:off x="1981200" y="4795838"/>
            <a:ext cx="6858000" cy="338137"/>
          </a:xfrm>
          <a:prstGeom prst="rect">
            <a:avLst/>
          </a:prstGeom>
          <a:noFill/>
          <a:ln w="9525">
            <a:noFill/>
            <a:miter lim="800000"/>
            <a:headEnd/>
            <a:tailEnd/>
          </a:ln>
        </p:spPr>
        <p:txBody>
          <a:bodyPr>
            <a:spAutoFit/>
          </a:bodyPr>
          <a:lstStyle/>
          <a:p>
            <a:pPr algn="ctr"/>
            <a:r>
              <a:rPr lang="ru-RU" altLang="ru-RU" sz="1600">
                <a:solidFill>
                  <a:srgbClr val="000000"/>
                </a:solidFill>
                <a:latin typeface="Times New Roman" pitchFamily="18" charset="0"/>
                <a:cs typeface="Times New Roman" pitchFamily="18" charset="0"/>
              </a:rPr>
              <a:t> </a:t>
            </a: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85818" y="1127398"/>
            <a:ext cx="3314208" cy="2208609"/>
          </a:xfrm>
          <a:prstGeom prst="rect">
            <a:avLst/>
          </a:prstGeom>
          <a:ln>
            <a:noFill/>
          </a:ln>
          <a:effectLst>
            <a:softEdge rad="112500"/>
          </a:effectLst>
        </p:spPr>
      </p:pic>
      <p:pic>
        <p:nvPicPr>
          <p:cNvPr id="5" name="Рисунок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768509" y="4569443"/>
            <a:ext cx="3218826" cy="2145046"/>
          </a:xfrm>
          <a:prstGeom prst="rect">
            <a:avLst/>
          </a:prstGeom>
          <a:ln>
            <a:noFill/>
          </a:ln>
          <a:effectLst>
            <a:softEdge rad="112500"/>
          </a:effectLst>
        </p:spPr>
      </p:pic>
      <p:pic>
        <p:nvPicPr>
          <p:cNvPr id="6" name="Рисунок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436402" y="1122058"/>
            <a:ext cx="3125391" cy="3125391"/>
          </a:xfrm>
          <a:prstGeom prst="rect">
            <a:avLst/>
          </a:prstGeom>
          <a:ln>
            <a:noFill/>
          </a:ln>
          <a:effectLst>
            <a:softEdge rad="112500"/>
          </a:effectLst>
        </p:spPr>
      </p:pic>
      <p:pic>
        <p:nvPicPr>
          <p:cNvPr id="7" name="Рисунок 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853580" y="4443517"/>
            <a:ext cx="3195864" cy="2396898"/>
          </a:xfrm>
          <a:prstGeom prst="rect">
            <a:avLst/>
          </a:prstGeom>
          <a:ln>
            <a:noFill/>
          </a:ln>
          <a:effectLst>
            <a:softEdge rad="112500"/>
          </a:effectLst>
        </p:spPr>
      </p:pic>
      <p:pic>
        <p:nvPicPr>
          <p:cNvPr id="8" name="Рисунок 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542922" y="2899445"/>
            <a:ext cx="3251200" cy="2438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209800" y="-12700"/>
            <a:ext cx="6172200" cy="523875"/>
          </a:xfrm>
          <a:prstGeom prst="rect">
            <a:avLst/>
          </a:prstGeom>
        </p:spPr>
        <p:txBody>
          <a:bodyPr>
            <a:spAutoFit/>
          </a:bodyPr>
          <a:lstStyle/>
          <a:p>
            <a:pPr eaLnBrk="1" hangingPunct="1">
              <a:defRPr/>
            </a:pPr>
            <a:r>
              <a:rPr lang="ru-RU" sz="2800" b="1" dirty="0">
                <a:solidFill>
                  <a:srgbClr val="292929"/>
                </a:solidFill>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sp>
        <p:nvSpPr>
          <p:cNvPr id="72707" name="TextBox 2"/>
          <p:cNvSpPr txBox="1">
            <a:spLocks noChangeArrowheads="1"/>
          </p:cNvSpPr>
          <p:nvPr/>
        </p:nvSpPr>
        <p:spPr bwMode="auto">
          <a:xfrm>
            <a:off x="4191000" y="474663"/>
            <a:ext cx="3030538" cy="461962"/>
          </a:xfrm>
          <a:prstGeom prst="rect">
            <a:avLst/>
          </a:prstGeom>
          <a:noFill/>
          <a:ln w="9525">
            <a:noFill/>
            <a:miter lim="800000"/>
            <a:headEnd/>
            <a:tailEnd/>
          </a:ln>
        </p:spPr>
        <p:txBody>
          <a:bodyPr wrap="none">
            <a:spAutoFit/>
          </a:bodyPr>
          <a:lstStyle/>
          <a:p>
            <a:r>
              <a:rPr lang="ru-RU" altLang="ru-RU" b="1">
                <a:solidFill>
                  <a:srgbClr val="000000"/>
                </a:solidFill>
                <a:latin typeface="Times New Roman" pitchFamily="18" charset="0"/>
                <a:cs typeface="Times New Roman" pitchFamily="18" charset="0"/>
              </a:rPr>
              <a:t>День молодёжи ВАО</a:t>
            </a:r>
          </a:p>
        </p:txBody>
      </p:sp>
      <p:sp>
        <p:nvSpPr>
          <p:cNvPr id="72708" name="TextBox 11"/>
          <p:cNvSpPr txBox="1">
            <a:spLocks noChangeArrowheads="1"/>
          </p:cNvSpPr>
          <p:nvPr/>
        </p:nvSpPr>
        <p:spPr bwMode="auto">
          <a:xfrm>
            <a:off x="1981200" y="4795838"/>
            <a:ext cx="6858000" cy="338137"/>
          </a:xfrm>
          <a:prstGeom prst="rect">
            <a:avLst/>
          </a:prstGeom>
          <a:noFill/>
          <a:ln w="9525">
            <a:noFill/>
            <a:miter lim="800000"/>
            <a:headEnd/>
            <a:tailEnd/>
          </a:ln>
        </p:spPr>
        <p:txBody>
          <a:bodyPr>
            <a:spAutoFit/>
          </a:bodyPr>
          <a:lstStyle/>
          <a:p>
            <a:pPr algn="ctr"/>
            <a:r>
              <a:rPr lang="ru-RU" altLang="ru-RU" sz="1600">
                <a:solidFill>
                  <a:srgbClr val="000000"/>
                </a:solidFill>
                <a:latin typeface="Times New Roman" pitchFamily="18" charset="0"/>
                <a:cs typeface="Times New Roman" pitchFamily="18" charset="0"/>
              </a:rPr>
              <a:t> </a:t>
            </a: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40252" y="940334"/>
            <a:ext cx="2576831" cy="3479266"/>
          </a:xfrm>
          <a:prstGeom prst="rect">
            <a:avLst/>
          </a:prstGeom>
          <a:ln>
            <a:noFill/>
          </a:ln>
          <a:effectLst>
            <a:softEdge rad="112500"/>
          </a:effectLst>
        </p:spPr>
      </p:pic>
      <p:pic>
        <p:nvPicPr>
          <p:cNvPr id="4" name="Рисунок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838361" y="4138268"/>
            <a:ext cx="3402594" cy="2522040"/>
          </a:xfrm>
          <a:prstGeom prst="rect">
            <a:avLst/>
          </a:prstGeom>
          <a:ln>
            <a:noFill/>
          </a:ln>
          <a:effectLst>
            <a:softEdge rad="112500"/>
          </a:effectLst>
        </p:spPr>
      </p:pic>
      <p:pic>
        <p:nvPicPr>
          <p:cNvPr id="5" name="Рисунок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170002" y="4184583"/>
            <a:ext cx="3669198" cy="2429411"/>
          </a:xfrm>
          <a:prstGeom prst="rect">
            <a:avLst/>
          </a:prstGeom>
          <a:ln>
            <a:noFill/>
          </a:ln>
          <a:effectLst>
            <a:softEdge rad="112500"/>
          </a:effectLst>
        </p:spPr>
      </p:pic>
      <p:pic>
        <p:nvPicPr>
          <p:cNvPr id="6" name="Рисунок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580725" y="2705494"/>
            <a:ext cx="2787125" cy="2090344"/>
          </a:xfrm>
          <a:prstGeom prst="rect">
            <a:avLst/>
          </a:prstGeom>
          <a:ln>
            <a:noFill/>
          </a:ln>
          <a:effectLst>
            <a:softEdge rad="112500"/>
          </a:effectLst>
        </p:spPr>
      </p:pic>
      <p:pic>
        <p:nvPicPr>
          <p:cNvPr id="7" name="Рисунок 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116608" y="2658810"/>
            <a:ext cx="2919313" cy="2189485"/>
          </a:xfrm>
          <a:prstGeom prst="rect">
            <a:avLst/>
          </a:prstGeom>
          <a:ln>
            <a:noFill/>
          </a:ln>
          <a:effectLst>
            <a:softEdge rad="112500"/>
          </a:effectLst>
        </p:spPr>
      </p:pic>
      <p:pic>
        <p:nvPicPr>
          <p:cNvPr id="8" name="Рисунок 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531256" y="849708"/>
            <a:ext cx="2903596" cy="217769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209800" y="-12700"/>
            <a:ext cx="6172200" cy="523875"/>
          </a:xfrm>
          <a:prstGeom prst="rect">
            <a:avLst/>
          </a:prstGeom>
        </p:spPr>
        <p:txBody>
          <a:bodyPr>
            <a:spAutoFit/>
          </a:bodyPr>
          <a:lstStyle/>
          <a:p>
            <a:pPr eaLnBrk="1" hangingPunct="1">
              <a:defRPr/>
            </a:pPr>
            <a:r>
              <a:rPr lang="ru-RU" sz="2800" b="1" dirty="0">
                <a:solidFill>
                  <a:srgbClr val="292929"/>
                </a:solidFill>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sp>
        <p:nvSpPr>
          <p:cNvPr id="74755" name="TextBox 2"/>
          <p:cNvSpPr txBox="1">
            <a:spLocks noChangeArrowheads="1"/>
          </p:cNvSpPr>
          <p:nvPr/>
        </p:nvSpPr>
        <p:spPr bwMode="auto">
          <a:xfrm>
            <a:off x="4044950" y="676275"/>
            <a:ext cx="3030538" cy="461963"/>
          </a:xfrm>
          <a:prstGeom prst="rect">
            <a:avLst/>
          </a:prstGeom>
          <a:noFill/>
          <a:ln w="9525">
            <a:noFill/>
            <a:miter lim="800000"/>
            <a:headEnd/>
            <a:tailEnd/>
          </a:ln>
        </p:spPr>
        <p:txBody>
          <a:bodyPr wrap="none">
            <a:spAutoFit/>
          </a:bodyPr>
          <a:lstStyle/>
          <a:p>
            <a:r>
              <a:rPr lang="ru-RU" altLang="ru-RU" b="1">
                <a:solidFill>
                  <a:srgbClr val="000000"/>
                </a:solidFill>
                <a:latin typeface="Times New Roman" pitchFamily="18" charset="0"/>
                <a:cs typeface="Times New Roman" pitchFamily="18" charset="0"/>
              </a:rPr>
              <a:t>День молодёжи ВАО</a:t>
            </a:r>
          </a:p>
        </p:txBody>
      </p:sp>
      <p:sp>
        <p:nvSpPr>
          <p:cNvPr id="74756" name="TextBox 11"/>
          <p:cNvSpPr txBox="1">
            <a:spLocks noChangeArrowheads="1"/>
          </p:cNvSpPr>
          <p:nvPr/>
        </p:nvSpPr>
        <p:spPr bwMode="auto">
          <a:xfrm>
            <a:off x="1981200" y="4795838"/>
            <a:ext cx="6858000" cy="831850"/>
          </a:xfrm>
          <a:prstGeom prst="rect">
            <a:avLst/>
          </a:prstGeom>
          <a:noFill/>
          <a:ln w="9525">
            <a:noFill/>
            <a:miter lim="800000"/>
            <a:headEnd/>
            <a:tailEnd/>
          </a:ln>
        </p:spPr>
        <p:txBody>
          <a:bodyPr>
            <a:spAutoFit/>
          </a:bodyPr>
          <a:lstStyle/>
          <a:p>
            <a:pPr algn="ctr"/>
            <a:r>
              <a:rPr lang="ru-RU" altLang="ru-RU" sz="1600">
                <a:solidFill>
                  <a:srgbClr val="000000"/>
                </a:solidFill>
                <a:latin typeface="Times New Roman" pitchFamily="18" charset="0"/>
                <a:cs typeface="Times New Roman" pitchFamily="18" charset="0"/>
              </a:rPr>
              <a:t> «За помощь в организации и активное участие в окружном мероприятии «Фестиваль молодежи ВАО», коллективом «Досугового Цента  «Соколинка» была принята благодарность Префекта ВАО.</a:t>
            </a:r>
          </a:p>
        </p:txBody>
      </p:sp>
      <p:grpSp>
        <p:nvGrpSpPr>
          <p:cNvPr id="74757" name="Рисунок 8"/>
          <p:cNvGrpSpPr>
            <a:grpSpLocks/>
          </p:cNvGrpSpPr>
          <p:nvPr/>
        </p:nvGrpSpPr>
        <p:grpSpPr bwMode="auto">
          <a:xfrm>
            <a:off x="2000250" y="1519238"/>
            <a:ext cx="3886200" cy="2903537"/>
            <a:chOff x="0" y="0"/>
            <a:chExt cx="7285939" cy="4949767"/>
          </a:xfrm>
        </p:grpSpPr>
        <p:pic>
          <p:nvPicPr>
            <p:cNvPr id="74761" name="Рисунок 8" descr="Рисунок 8"/>
            <p:cNvPicPr>
              <a:picLocks/>
            </p:cNvPicPr>
            <p:nvPr/>
          </p:nvPicPr>
          <p:blipFill>
            <a:blip r:embed="rId4"/>
            <a:srcRect/>
            <a:stretch>
              <a:fillRect/>
            </a:stretch>
          </p:blipFill>
          <p:spPr bwMode="auto">
            <a:xfrm>
              <a:off x="127000" y="88900"/>
              <a:ext cx="7031940" cy="4619568"/>
            </a:xfrm>
            <a:prstGeom prst="rect">
              <a:avLst/>
            </a:prstGeom>
            <a:noFill/>
            <a:ln w="9525">
              <a:noFill/>
              <a:miter lim="800000"/>
              <a:headEnd/>
              <a:tailEnd/>
            </a:ln>
          </p:spPr>
        </p:pic>
        <p:pic>
          <p:nvPicPr>
            <p:cNvPr id="74762" name="Рисунок 8" descr="Рисунок 8"/>
            <p:cNvPicPr>
              <a:picLocks/>
            </p:cNvPicPr>
            <p:nvPr/>
          </p:nvPicPr>
          <p:blipFill>
            <a:blip r:embed="rId5"/>
            <a:srcRect/>
            <a:stretch>
              <a:fillRect/>
            </a:stretch>
          </p:blipFill>
          <p:spPr bwMode="auto">
            <a:xfrm>
              <a:off x="0" y="0"/>
              <a:ext cx="7285940" cy="4949768"/>
            </a:xfrm>
            <a:prstGeom prst="rect">
              <a:avLst/>
            </a:prstGeom>
            <a:noFill/>
            <a:ln w="9525">
              <a:noFill/>
              <a:miter lim="800000"/>
              <a:headEnd/>
              <a:tailEnd/>
            </a:ln>
          </p:spPr>
        </p:pic>
      </p:grpSp>
      <p:grpSp>
        <p:nvGrpSpPr>
          <p:cNvPr id="74758" name="Рисунок 6"/>
          <p:cNvGrpSpPr>
            <a:grpSpLocks/>
          </p:cNvGrpSpPr>
          <p:nvPr/>
        </p:nvGrpSpPr>
        <p:grpSpPr bwMode="auto">
          <a:xfrm>
            <a:off x="6096000" y="1312863"/>
            <a:ext cx="2470150" cy="3405187"/>
            <a:chOff x="0" y="0"/>
            <a:chExt cx="4174220" cy="5870447"/>
          </a:xfrm>
        </p:grpSpPr>
        <p:pic>
          <p:nvPicPr>
            <p:cNvPr id="74759" name="Рисунок 6" descr="Рисунок 6"/>
            <p:cNvPicPr>
              <a:picLocks noChangeAspect="1"/>
            </p:cNvPicPr>
            <p:nvPr/>
          </p:nvPicPr>
          <p:blipFill>
            <a:blip r:embed="rId6"/>
            <a:srcRect/>
            <a:stretch>
              <a:fillRect/>
            </a:stretch>
          </p:blipFill>
          <p:spPr bwMode="auto">
            <a:xfrm>
              <a:off x="127000" y="88900"/>
              <a:ext cx="3920221" cy="5540248"/>
            </a:xfrm>
            <a:prstGeom prst="rect">
              <a:avLst/>
            </a:prstGeom>
            <a:noFill/>
            <a:ln w="9525">
              <a:noFill/>
              <a:miter lim="800000"/>
              <a:headEnd/>
              <a:tailEnd/>
            </a:ln>
          </p:spPr>
        </p:pic>
        <p:pic>
          <p:nvPicPr>
            <p:cNvPr id="74760" name="Рисунок 6" descr="Рисунок 6"/>
            <p:cNvPicPr>
              <a:picLocks/>
            </p:cNvPicPr>
            <p:nvPr/>
          </p:nvPicPr>
          <p:blipFill>
            <a:blip r:embed="rId7"/>
            <a:srcRect/>
            <a:stretch>
              <a:fillRect/>
            </a:stretch>
          </p:blipFill>
          <p:spPr bwMode="auto">
            <a:xfrm>
              <a:off x="0" y="0"/>
              <a:ext cx="4174221" cy="587044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209800" y="-12700"/>
            <a:ext cx="6172200" cy="523875"/>
          </a:xfrm>
          <a:prstGeom prst="rect">
            <a:avLst/>
          </a:prstGeom>
        </p:spPr>
        <p:txBody>
          <a:bodyPr>
            <a:spAutoFit/>
          </a:bodyPr>
          <a:lstStyle/>
          <a:p>
            <a:pPr eaLnBrk="1" hangingPunct="1">
              <a:defRPr/>
            </a:pPr>
            <a:r>
              <a:rPr lang="ru-RU" sz="2800" b="1" dirty="0">
                <a:solidFill>
                  <a:srgbClr val="292929"/>
                </a:solidFill>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Проделанная работа в 2018 году</a:t>
            </a:r>
            <a:endParaRPr lang="ru-RU" sz="2000" b="1" u="sng" dirty="0">
              <a:solidFill>
                <a:srgbClr val="292929"/>
              </a:solidFill>
              <a:latin typeface="Arial" charset="0"/>
              <a:cs typeface="+mn-cs"/>
            </a:endParaRPr>
          </a:p>
        </p:txBody>
      </p:sp>
      <p:sp>
        <p:nvSpPr>
          <p:cNvPr id="76803" name="TextBox 2"/>
          <p:cNvSpPr txBox="1">
            <a:spLocks noChangeArrowheads="1"/>
          </p:cNvSpPr>
          <p:nvPr/>
        </p:nvSpPr>
        <p:spPr bwMode="auto">
          <a:xfrm>
            <a:off x="1676400" y="461963"/>
            <a:ext cx="7543800" cy="676275"/>
          </a:xfrm>
          <a:prstGeom prst="rect">
            <a:avLst/>
          </a:prstGeom>
          <a:noFill/>
          <a:ln w="9525">
            <a:noFill/>
            <a:miter lim="800000"/>
            <a:headEnd/>
            <a:tailEnd/>
          </a:ln>
        </p:spPr>
        <p:txBody>
          <a:bodyPr>
            <a:spAutoFit/>
          </a:bodyPr>
          <a:lstStyle/>
          <a:p>
            <a:pPr algn="ctr"/>
            <a:r>
              <a:rPr lang="ru-RU" altLang="ru-RU" sz="1900" b="1">
                <a:solidFill>
                  <a:srgbClr val="000000"/>
                </a:solidFill>
                <a:latin typeface="Times New Roman" pitchFamily="18" charset="0"/>
                <a:cs typeface="Times New Roman" pitchFamily="18" charset="0"/>
              </a:rPr>
              <a:t>Работа направления КДН и ЗП</a:t>
            </a:r>
            <a:r>
              <a:rPr lang="en-US" altLang="ru-RU" sz="1900" b="1">
                <a:solidFill>
                  <a:srgbClr val="000000"/>
                </a:solidFill>
                <a:latin typeface="Times New Roman" pitchFamily="18" charset="0"/>
                <a:cs typeface="Times New Roman" pitchFamily="18" charset="0"/>
              </a:rPr>
              <a:t> (</a:t>
            </a:r>
            <a:r>
              <a:rPr lang="ru-RU" altLang="ru-RU" sz="1900" b="1">
                <a:solidFill>
                  <a:srgbClr val="000000"/>
                </a:solidFill>
                <a:latin typeface="Times New Roman" pitchFamily="18" charset="0"/>
                <a:cs typeface="Times New Roman" pitchFamily="18" charset="0"/>
              </a:rPr>
              <a:t>комиссии по делам несовершеннолетних и защите их прав района Соколиная гора</a:t>
            </a:r>
            <a:r>
              <a:rPr lang="en-US" altLang="ru-RU" sz="1900" b="1">
                <a:solidFill>
                  <a:srgbClr val="000000"/>
                </a:solidFill>
                <a:latin typeface="Times New Roman" pitchFamily="18" charset="0"/>
                <a:cs typeface="Times New Roman" pitchFamily="18" charset="0"/>
              </a:rPr>
              <a:t>)</a:t>
            </a:r>
            <a:r>
              <a:rPr lang="ru-RU" altLang="ru-RU" sz="1900" b="1">
                <a:solidFill>
                  <a:srgbClr val="000000"/>
                </a:solidFill>
                <a:latin typeface="Times New Roman" pitchFamily="18" charset="0"/>
                <a:cs typeface="Times New Roman" pitchFamily="18" charset="0"/>
              </a:rPr>
              <a:t> </a:t>
            </a:r>
          </a:p>
        </p:txBody>
      </p:sp>
      <p:sp>
        <p:nvSpPr>
          <p:cNvPr id="76804" name="TextBox 11"/>
          <p:cNvSpPr txBox="1">
            <a:spLocks noChangeArrowheads="1"/>
          </p:cNvSpPr>
          <p:nvPr/>
        </p:nvSpPr>
        <p:spPr bwMode="auto">
          <a:xfrm>
            <a:off x="1866900" y="1177925"/>
            <a:ext cx="6858000" cy="5559425"/>
          </a:xfrm>
          <a:prstGeom prst="rect">
            <a:avLst/>
          </a:prstGeom>
          <a:noFill/>
          <a:ln w="9525">
            <a:noFill/>
            <a:miter lim="800000"/>
            <a:headEnd/>
            <a:tailEnd/>
          </a:ln>
        </p:spPr>
        <p:txBody>
          <a:bodyPr>
            <a:spAutoFit/>
          </a:bodyPr>
          <a:lstStyle/>
          <a:p>
            <a:pPr algn="just">
              <a:spcBef>
                <a:spcPct val="20000"/>
              </a:spcBef>
            </a:pPr>
            <a:r>
              <a:rPr lang="ru-RU" altLang="ru-RU" sz="1200">
                <a:solidFill>
                  <a:srgbClr val="000000"/>
                </a:solidFill>
                <a:latin typeface="Times New Roman" pitchFamily="18" charset="0"/>
                <a:cs typeface="Times New Roman" pitchFamily="18" charset="0"/>
              </a:rPr>
              <a:t>На территории района Соколиная гора организована работа ДЦ «Соколинка» по месту жительства, в котором занимаются</a:t>
            </a:r>
            <a:r>
              <a:rPr lang="en-US" altLang="ru-RU" sz="1200">
                <a:solidFill>
                  <a:srgbClr val="000000"/>
                </a:solidFill>
                <a:latin typeface="Times New Roman" pitchFamily="18" charset="0"/>
                <a:cs typeface="Times New Roman" pitchFamily="18" charset="0"/>
              </a:rPr>
              <a:t> </a:t>
            </a:r>
            <a:r>
              <a:rPr lang="ru-RU" altLang="ru-RU" sz="1200">
                <a:solidFill>
                  <a:srgbClr val="000000"/>
                </a:solidFill>
                <a:latin typeface="Times New Roman" pitchFamily="18" charset="0"/>
                <a:cs typeface="Times New Roman" pitchFamily="18" charset="0"/>
              </a:rPr>
              <a:t>подростки, состоящие на учете в органах системы</a:t>
            </a:r>
            <a:r>
              <a:rPr lang="en-US" altLang="ru-RU" sz="1200">
                <a:solidFill>
                  <a:srgbClr val="000000"/>
                </a:solidFill>
                <a:latin typeface="Times New Roman" pitchFamily="18" charset="0"/>
                <a:cs typeface="Times New Roman" pitchFamily="18" charset="0"/>
              </a:rPr>
              <a:t> </a:t>
            </a:r>
            <a:r>
              <a:rPr lang="ru-RU" altLang="ru-RU" sz="1200">
                <a:solidFill>
                  <a:srgbClr val="000000"/>
                </a:solidFill>
                <a:latin typeface="Times New Roman" pitchFamily="18" charset="0"/>
                <a:cs typeface="Times New Roman" pitchFamily="18" charset="0"/>
              </a:rPr>
              <a:t>профилактики.</a:t>
            </a:r>
            <a:br>
              <a:rPr lang="ru-RU" altLang="ru-RU" sz="1200">
                <a:solidFill>
                  <a:srgbClr val="000000"/>
                </a:solidFill>
                <a:latin typeface="Times New Roman" pitchFamily="18" charset="0"/>
                <a:cs typeface="Times New Roman" pitchFamily="18" charset="0"/>
              </a:rPr>
            </a:br>
            <a:r>
              <a:rPr lang="ru-RU" altLang="ru-RU" sz="1200">
                <a:solidFill>
                  <a:srgbClr val="000000"/>
                </a:solidFill>
                <a:latin typeface="Times New Roman" pitchFamily="18" charset="0"/>
                <a:cs typeface="Times New Roman" pitchFamily="18" charset="0"/>
              </a:rPr>
              <a:t>     В ДЦ «Соколинка» проводит работу служба сопровождения семьи по программе: «Совет да любовь», «Гармоничные роды-здоровые дети», «10 шагов навстречу», «Школа молодых родителей», клуб здоровой семьи «Новое поколение». На учете в комиссии состоят</a:t>
            </a:r>
            <a:r>
              <a:rPr lang="ru-RU" altLang="ru-RU" sz="1200" b="1">
                <a:solidFill>
                  <a:srgbClr val="000000"/>
                </a:solidFill>
                <a:latin typeface="Times New Roman" pitchFamily="18" charset="0"/>
                <a:cs typeface="Times New Roman" pitchFamily="18" charset="0"/>
              </a:rPr>
              <a:t> 20 несовершеннолетних,</a:t>
            </a:r>
            <a:r>
              <a:rPr lang="ru-RU" altLang="ru-RU" sz="1200">
                <a:solidFill>
                  <a:srgbClr val="000000"/>
                </a:solidFill>
                <a:latin typeface="Times New Roman" pitchFamily="18" charset="0"/>
                <a:cs typeface="Times New Roman" pitchFamily="18" charset="0"/>
              </a:rPr>
              <a:t> </a:t>
            </a:r>
            <a:r>
              <a:rPr lang="ru-RU" altLang="ru-RU" sz="1200" b="1">
                <a:solidFill>
                  <a:srgbClr val="000000"/>
                </a:solidFill>
                <a:latin typeface="Times New Roman" pitchFamily="18" charset="0"/>
                <a:cs typeface="Times New Roman" pitchFamily="18" charset="0"/>
              </a:rPr>
              <a:t>18 из которых занимаются в кружках и секциях</a:t>
            </a:r>
            <a:r>
              <a:rPr lang="ru-RU" altLang="ru-RU" sz="1200">
                <a:solidFill>
                  <a:srgbClr val="000000"/>
                </a:solidFill>
                <a:latin typeface="Times New Roman" pitchFamily="18" charset="0"/>
                <a:cs typeface="Times New Roman" pitchFamily="18" charset="0"/>
              </a:rPr>
              <a:t> ( на заседаниях комиссии подросткам выдаются  направления для занятий в кружках и секциях ДЦ «Соколинка» на бесплатной основе). </a:t>
            </a:r>
            <a:r>
              <a:rPr lang="ru-RU" altLang="ru-RU" sz="1200" b="1">
                <a:solidFill>
                  <a:srgbClr val="000000"/>
                </a:solidFill>
                <a:latin typeface="Times New Roman" pitchFamily="18" charset="0"/>
                <a:cs typeface="Times New Roman" pitchFamily="18" charset="0"/>
              </a:rPr>
              <a:t>За  2018 год</a:t>
            </a:r>
            <a:r>
              <a:rPr lang="ru-RU" altLang="ru-RU" sz="1200">
                <a:solidFill>
                  <a:srgbClr val="000000"/>
                </a:solidFill>
                <a:latin typeface="Times New Roman" pitchFamily="18" charset="0"/>
                <a:cs typeface="Times New Roman" pitchFamily="18" charset="0"/>
              </a:rPr>
              <a:t> специалистами ДЦ «Соколинка» при участии управы района Соколиная гора были проведены мероприятия посвященные: «Международному дню семьи», «Международному дню Защиты детей», «Международному дню борьбы с наркоманией» в которых приняли участие подростки жители района Соколиная гора в том числе подростки состоящие на учете в КДНиЗП. Так же в рамках проведения социально-воспитательной работы с несовершеннолетними в 2018 году на базе ДЦ «Соколинка»  были организованны и проведены  следующие мероприятия для жителей района:</a:t>
            </a:r>
          </a:p>
          <a:p>
            <a:pPr algn="just">
              <a:spcBef>
                <a:spcPct val="20000"/>
              </a:spcBef>
              <a:buFontTx/>
              <a:buChar char="•"/>
            </a:pPr>
            <a:r>
              <a:rPr lang="ru-RU" altLang="ru-RU" sz="1200" b="1">
                <a:solidFill>
                  <a:srgbClr val="000000"/>
                </a:solidFill>
                <a:latin typeface="Times New Roman" pitchFamily="18" charset="0"/>
                <a:cs typeface="Times New Roman" pitchFamily="18" charset="0"/>
              </a:rPr>
              <a:t>-02.2018г.</a:t>
            </a:r>
            <a:r>
              <a:rPr lang="ru-RU" altLang="ru-RU" sz="1200">
                <a:solidFill>
                  <a:srgbClr val="000000"/>
                </a:solidFill>
                <a:latin typeface="Times New Roman" pitchFamily="18" charset="0"/>
                <a:cs typeface="Times New Roman" pitchFamily="18" charset="0"/>
              </a:rPr>
              <a:t> мероприятия, посвященные «Дню защитника отечества»,</a:t>
            </a:r>
          </a:p>
          <a:p>
            <a:pPr algn="just">
              <a:spcBef>
                <a:spcPct val="20000"/>
              </a:spcBef>
              <a:buFontTx/>
              <a:buChar char="•"/>
            </a:pPr>
            <a:r>
              <a:rPr lang="ru-RU" altLang="ru-RU" sz="1200" b="1">
                <a:solidFill>
                  <a:srgbClr val="000000"/>
                </a:solidFill>
                <a:latin typeface="Times New Roman" pitchFamily="18" charset="0"/>
                <a:cs typeface="Times New Roman" pitchFamily="18" charset="0"/>
              </a:rPr>
              <a:t>-03.2018г.</a:t>
            </a:r>
            <a:r>
              <a:rPr lang="ru-RU" altLang="ru-RU" sz="1200">
                <a:solidFill>
                  <a:srgbClr val="000000"/>
                </a:solidFill>
                <a:latin typeface="Times New Roman" pitchFamily="18" charset="0"/>
                <a:cs typeface="Times New Roman" pitchFamily="18" charset="0"/>
              </a:rPr>
              <a:t> культурно-развлекательные мероприятия «Широкая масленица»,</a:t>
            </a:r>
          </a:p>
          <a:p>
            <a:pPr algn="just">
              <a:spcBef>
                <a:spcPct val="20000"/>
              </a:spcBef>
              <a:buFontTx/>
              <a:buChar char="•"/>
            </a:pPr>
            <a:r>
              <a:rPr lang="ru-RU" altLang="ru-RU" sz="1200" b="1">
                <a:solidFill>
                  <a:srgbClr val="000000"/>
                </a:solidFill>
                <a:latin typeface="Times New Roman" pitchFamily="18" charset="0"/>
                <a:cs typeface="Times New Roman" pitchFamily="18" charset="0"/>
              </a:rPr>
              <a:t>-03.2018г.</a:t>
            </a:r>
            <a:r>
              <a:rPr lang="ru-RU" altLang="ru-RU" sz="1200">
                <a:solidFill>
                  <a:srgbClr val="000000"/>
                </a:solidFill>
                <a:latin typeface="Times New Roman" pitchFamily="18" charset="0"/>
                <a:cs typeface="Times New Roman" pitchFamily="18" charset="0"/>
              </a:rPr>
              <a:t> культурно-развлекательные мероприятия посвященные «Международному женскому дню 8 марта»,</a:t>
            </a:r>
          </a:p>
          <a:p>
            <a:pPr algn="just">
              <a:spcBef>
                <a:spcPct val="20000"/>
              </a:spcBef>
              <a:buFontTx/>
              <a:buChar char="•"/>
            </a:pPr>
            <a:r>
              <a:rPr lang="ru-RU" altLang="ru-RU" sz="1200" b="1">
                <a:solidFill>
                  <a:srgbClr val="000000"/>
                </a:solidFill>
                <a:latin typeface="Times New Roman" pitchFamily="18" charset="0"/>
                <a:cs typeface="Times New Roman" pitchFamily="18" charset="0"/>
              </a:rPr>
              <a:t>-04.2018г.</a:t>
            </a:r>
            <a:r>
              <a:rPr lang="ru-RU" altLang="ru-RU" sz="1200">
                <a:solidFill>
                  <a:srgbClr val="000000"/>
                </a:solidFill>
                <a:latin typeface="Times New Roman" pitchFamily="18" charset="0"/>
                <a:cs typeface="Times New Roman" pitchFamily="18" charset="0"/>
              </a:rPr>
              <a:t>  мероприятия посвященные «Дню космонавтики»,</a:t>
            </a:r>
          </a:p>
          <a:p>
            <a:pPr algn="just">
              <a:spcBef>
                <a:spcPct val="20000"/>
              </a:spcBef>
              <a:buFontTx/>
              <a:buChar char="•"/>
            </a:pPr>
            <a:r>
              <a:rPr lang="ru-RU" altLang="ru-RU" sz="1200" b="1">
                <a:solidFill>
                  <a:srgbClr val="000000"/>
                </a:solidFill>
                <a:latin typeface="Times New Roman" pitchFamily="18" charset="0"/>
                <a:cs typeface="Times New Roman" pitchFamily="18" charset="0"/>
              </a:rPr>
              <a:t>-05.2018г.</a:t>
            </a:r>
            <a:r>
              <a:rPr lang="ru-RU" altLang="ru-RU" sz="1200">
                <a:solidFill>
                  <a:srgbClr val="000000"/>
                </a:solidFill>
                <a:latin typeface="Times New Roman" pitchFamily="18" charset="0"/>
                <a:cs typeface="Times New Roman" pitchFamily="18" charset="0"/>
              </a:rPr>
              <a:t> мероприятия  приуроченные ко Дню борьбы с курением,</a:t>
            </a:r>
          </a:p>
          <a:p>
            <a:pPr algn="just">
              <a:spcBef>
                <a:spcPct val="20000"/>
              </a:spcBef>
              <a:buFontTx/>
              <a:buChar char="•"/>
            </a:pPr>
            <a:r>
              <a:rPr lang="ru-RU" altLang="ru-RU" sz="1200" b="1">
                <a:solidFill>
                  <a:srgbClr val="000000"/>
                </a:solidFill>
                <a:latin typeface="Times New Roman" pitchFamily="18" charset="0"/>
                <a:cs typeface="Times New Roman" pitchFamily="18" charset="0"/>
              </a:rPr>
              <a:t>-22.06.2018г.</a:t>
            </a:r>
            <a:r>
              <a:rPr lang="ru-RU" altLang="ru-RU" sz="1200">
                <a:solidFill>
                  <a:srgbClr val="000000"/>
                </a:solidFill>
                <a:latin typeface="Times New Roman" pitchFamily="18" charset="0"/>
                <a:cs typeface="Times New Roman" pitchFamily="18" charset="0"/>
              </a:rPr>
              <a:t> возложение цветов к памятнику «Гвардейцу Семеновского полка» посвященное началу ВОВ 1941-1945годов,</a:t>
            </a:r>
          </a:p>
          <a:p>
            <a:pPr algn="just">
              <a:spcBef>
                <a:spcPct val="20000"/>
              </a:spcBef>
              <a:buFontTx/>
              <a:buChar char="•"/>
            </a:pPr>
            <a:r>
              <a:rPr lang="ru-RU" altLang="ru-RU" sz="1200" b="1">
                <a:solidFill>
                  <a:srgbClr val="000000"/>
                </a:solidFill>
                <a:latin typeface="Times New Roman" pitchFamily="18" charset="0"/>
                <a:cs typeface="Times New Roman" pitchFamily="18" charset="0"/>
              </a:rPr>
              <a:t>-09.2018г.</a:t>
            </a:r>
            <a:r>
              <a:rPr lang="ru-RU" altLang="ru-RU" sz="1200">
                <a:solidFill>
                  <a:srgbClr val="000000"/>
                </a:solidFill>
                <a:latin typeface="Times New Roman" pitchFamily="18" charset="0"/>
                <a:cs typeface="Times New Roman" pitchFamily="18" charset="0"/>
              </a:rPr>
              <a:t>  проведение «Уроков мужества» посвященных Дню солидарности в борьбе с терроризмом,</a:t>
            </a:r>
          </a:p>
          <a:p>
            <a:pPr algn="just">
              <a:spcBef>
                <a:spcPct val="20000"/>
              </a:spcBef>
            </a:pPr>
            <a:r>
              <a:rPr lang="ru-RU" altLang="ru-RU" sz="1200">
                <a:solidFill>
                  <a:srgbClr val="000000"/>
                </a:solidFill>
                <a:latin typeface="Times New Roman" pitchFamily="18" charset="0"/>
                <a:cs typeface="Times New Roman" pitchFamily="18" charset="0"/>
              </a:rPr>
              <a:t>Специалистами ДЦ «Соколинка» были проведены беседы и индивидуальные консультации с несовершеннолетними и их родителями на темы: «Профилактика правонарушений среди несовершеннолетних», «Мой досуг», «Я и мое восприятие мира», «Занятость подростка в летний период», «Безопасность на улице и дома», «Проблемы современного общества», «Взаимоотношения в семье», «Я и мои интересы» и т. д.</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209800" y="-12700"/>
            <a:ext cx="6172200" cy="523875"/>
          </a:xfrm>
          <a:prstGeom prst="rect">
            <a:avLst/>
          </a:prstGeom>
        </p:spPr>
        <p:txBody>
          <a:bodyPr>
            <a:spAutoFit/>
          </a:bodyPr>
          <a:lstStyle/>
          <a:p>
            <a:pPr eaLnBrk="1" hangingPunct="1">
              <a:defRPr/>
            </a:pPr>
            <a:r>
              <a:rPr lang="ru-RU" sz="2800" b="1" dirty="0">
                <a:solidFill>
                  <a:srgbClr val="292929"/>
                </a:solidFill>
                <a:latin typeface="Times New Roman" pitchFamily="18" charset="0"/>
                <a:cs typeface="Times New Roman" pitchFamily="18" charset="0"/>
              </a:rPr>
              <a:t>                  </a:t>
            </a:r>
            <a:r>
              <a:rPr lang="ru-RU" sz="2000" b="1" u="sng" dirty="0">
                <a:solidFill>
                  <a:srgbClr val="292929"/>
                </a:solidFill>
                <a:latin typeface="Times New Roman" pitchFamily="18" charset="0"/>
                <a:cs typeface="Times New Roman" pitchFamily="18" charset="0"/>
              </a:rPr>
              <a:t>Планы на 2019 год</a:t>
            </a:r>
            <a:endParaRPr lang="ru-RU" sz="2000" b="1" u="sng" dirty="0">
              <a:solidFill>
                <a:srgbClr val="292929"/>
              </a:solidFill>
              <a:latin typeface="Arial" charset="0"/>
              <a:cs typeface="+mn-cs"/>
            </a:endParaRPr>
          </a:p>
        </p:txBody>
      </p:sp>
      <p:sp>
        <p:nvSpPr>
          <p:cNvPr id="74755" name="TextBox 2"/>
          <p:cNvSpPr txBox="1">
            <a:spLocks noChangeArrowheads="1"/>
          </p:cNvSpPr>
          <p:nvPr/>
        </p:nvSpPr>
        <p:spPr bwMode="auto">
          <a:xfrm>
            <a:off x="1905000" y="606425"/>
            <a:ext cx="7086600" cy="703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Microsoft Sans Serif" panose="020B0604020202020204" pitchFamily="34" charset="0"/>
              </a:defRPr>
            </a:lvl1pPr>
            <a:lvl2pPr marL="742950" indent="-285750">
              <a:spcBef>
                <a:spcPct val="20000"/>
              </a:spcBef>
              <a:buChar char="–"/>
              <a:defRPr sz="2800">
                <a:solidFill>
                  <a:schemeClr val="tx1"/>
                </a:solidFill>
                <a:latin typeface="Microsoft Sans Serif" panose="020B0604020202020204" pitchFamily="34" charset="0"/>
              </a:defRPr>
            </a:lvl2pPr>
            <a:lvl3pPr marL="1143000" indent="-228600">
              <a:spcBef>
                <a:spcPct val="20000"/>
              </a:spcBef>
              <a:buChar char="•"/>
              <a:defRPr sz="2400">
                <a:solidFill>
                  <a:schemeClr val="tx1"/>
                </a:solidFill>
                <a:latin typeface="Microsoft Sans Serif" panose="020B0604020202020204" pitchFamily="34" charset="0"/>
              </a:defRPr>
            </a:lvl3pPr>
            <a:lvl4pPr marL="1600200" indent="-228600">
              <a:spcBef>
                <a:spcPct val="20000"/>
              </a:spcBef>
              <a:buChar char="–"/>
              <a:defRPr sz="2000">
                <a:solidFill>
                  <a:schemeClr val="tx1"/>
                </a:solidFill>
                <a:latin typeface="Microsoft Sans Serif" panose="020B0604020202020204" pitchFamily="34" charset="0"/>
              </a:defRPr>
            </a:lvl4pPr>
            <a:lvl5pPr marL="2057400" indent="-228600">
              <a:spcBef>
                <a:spcPct val="20000"/>
              </a:spcBef>
              <a:buChar char="»"/>
              <a:defRPr sz="2000">
                <a:solidFill>
                  <a:schemeClr val="tx1"/>
                </a:solidFill>
                <a:latin typeface="Microsoft Sans Serif"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Microsoft Sans Serif"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Microsoft Sans Serif"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Microsoft Sans Serif"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Microsoft Sans Serif" panose="020B0604020202020204" pitchFamily="34" charset="0"/>
              </a:defRPr>
            </a:lvl9pPr>
          </a:lstStyle>
          <a:p>
            <a:pPr marL="342900" indent="-342900">
              <a:spcBef>
                <a:spcPct val="0"/>
              </a:spcBef>
              <a:buFontTx/>
              <a:buAutoNum type="arabicPeriod"/>
              <a:defRPr/>
            </a:pPr>
            <a:r>
              <a:rPr lang="ru-RU" altLang="ru-RU" sz="1600" dirty="0" smtClean="0">
                <a:solidFill>
                  <a:srgbClr val="000000"/>
                </a:solidFill>
                <a:latin typeface="Times New Roman" panose="02020603050405020304" pitchFamily="18" charset="0"/>
                <a:cs typeface="Times New Roman" panose="02020603050405020304" pitchFamily="18" charset="0"/>
              </a:rPr>
              <a:t>Продолжить успех который был достигнут в области спорта в 2018 году.</a:t>
            </a:r>
          </a:p>
          <a:p>
            <a:pPr marL="342900" indent="-342900">
              <a:spcBef>
                <a:spcPct val="0"/>
              </a:spcBef>
              <a:buFontTx/>
              <a:buAutoNum type="arabicPeriod"/>
              <a:defRPr/>
            </a:pPr>
            <a:r>
              <a:rPr lang="ru-RU" altLang="ru-RU" sz="1600" dirty="0" smtClean="0">
                <a:solidFill>
                  <a:srgbClr val="000000"/>
                </a:solidFill>
                <a:latin typeface="Times New Roman" panose="02020603050405020304" pitchFamily="18" charset="0"/>
                <a:cs typeface="Times New Roman" panose="02020603050405020304" pitchFamily="18" charset="0"/>
              </a:rPr>
              <a:t>Более тесно работать с образовательными учреждениями.</a:t>
            </a:r>
          </a:p>
          <a:p>
            <a:pPr marL="342900" indent="-342900">
              <a:spcBef>
                <a:spcPct val="0"/>
              </a:spcBef>
              <a:buFontTx/>
              <a:buAutoNum type="arabicPeriod"/>
              <a:defRPr/>
            </a:pPr>
            <a:r>
              <a:rPr lang="ru-RU" altLang="ru-RU" sz="1600" dirty="0" smtClean="0">
                <a:solidFill>
                  <a:srgbClr val="000000"/>
                </a:solidFill>
                <a:latin typeface="Times New Roman" panose="02020603050405020304" pitchFamily="18" charset="0"/>
                <a:cs typeface="Times New Roman" panose="02020603050405020304" pitchFamily="18" charset="0"/>
              </a:rPr>
              <a:t>Наши кружки и секции должны быть качественные и конкурентными на рынке услуг.</a:t>
            </a:r>
          </a:p>
          <a:p>
            <a:pPr marL="342900" indent="-342900">
              <a:spcBef>
                <a:spcPct val="0"/>
              </a:spcBef>
              <a:buFontTx/>
              <a:buAutoNum type="arabicPeriod"/>
              <a:defRPr/>
            </a:pPr>
            <a:r>
              <a:rPr lang="ru-RU" altLang="ru-RU" sz="1600" dirty="0" smtClean="0">
                <a:solidFill>
                  <a:srgbClr val="000000"/>
                </a:solidFill>
                <a:latin typeface="Times New Roman" panose="02020603050405020304" pitchFamily="18" charset="0"/>
                <a:cs typeface="Times New Roman" panose="02020603050405020304" pitchFamily="18" charset="0"/>
              </a:rPr>
              <a:t>Развивать приносящую доход деятельность.</a:t>
            </a:r>
          </a:p>
          <a:p>
            <a:pPr marL="342900" indent="-342900">
              <a:spcBef>
                <a:spcPct val="0"/>
              </a:spcBef>
              <a:buFontTx/>
              <a:buAutoNum type="arabicPeriod"/>
              <a:defRPr/>
            </a:pPr>
            <a:r>
              <a:rPr lang="ru-RU" altLang="ru-RU" sz="1600" dirty="0" smtClean="0">
                <a:solidFill>
                  <a:srgbClr val="000000"/>
                </a:solidFill>
                <a:latin typeface="Times New Roman" panose="02020603050405020304" pitchFamily="18" charset="0"/>
                <a:cs typeface="Times New Roman" panose="02020603050405020304" pitchFamily="18" charset="0"/>
              </a:rPr>
              <a:t>Продолжить тесное взаимодействие со всеми органами власти.</a:t>
            </a:r>
          </a:p>
          <a:p>
            <a:pPr marL="342900" indent="-342900">
              <a:spcBef>
                <a:spcPct val="0"/>
              </a:spcBef>
              <a:buFontTx/>
              <a:buAutoNum type="arabicPeriod"/>
              <a:defRPr/>
            </a:pPr>
            <a:r>
              <a:rPr lang="ru-RU" altLang="ru-RU" sz="1600" dirty="0" smtClean="0">
                <a:solidFill>
                  <a:srgbClr val="000000"/>
                </a:solidFill>
                <a:latin typeface="Times New Roman" panose="02020603050405020304" pitchFamily="18" charset="0"/>
                <a:cs typeface="Times New Roman" panose="02020603050405020304" pitchFamily="18" charset="0"/>
              </a:rPr>
              <a:t>Наши учреждения с технической стороны должны соответствовать современным стандартам качества предоставления государственных услуг.</a:t>
            </a:r>
          </a:p>
          <a:p>
            <a:pPr marL="342900" indent="-342900">
              <a:spcBef>
                <a:spcPct val="0"/>
              </a:spcBef>
              <a:buFontTx/>
              <a:buAutoNum type="arabicPeriod"/>
              <a:defRPr/>
            </a:pPr>
            <a:r>
              <a:rPr lang="ru-RU" altLang="ru-RU" sz="1600" dirty="0" smtClean="0">
                <a:solidFill>
                  <a:srgbClr val="000000"/>
                </a:solidFill>
                <a:latin typeface="Times New Roman" panose="02020603050405020304" pitchFamily="18" charset="0"/>
                <a:cs typeface="Times New Roman" panose="02020603050405020304" pitchFamily="18" charset="0"/>
              </a:rPr>
              <a:t>Мероприятия должны быть не только в центральных значимых частях района, но и регулярно проводиться на дворовых территориях.</a:t>
            </a:r>
          </a:p>
          <a:p>
            <a:pPr marL="342900" indent="-342900">
              <a:spcBef>
                <a:spcPct val="0"/>
              </a:spcBef>
              <a:buFontTx/>
              <a:buAutoNum type="arabicPeriod"/>
              <a:defRPr/>
            </a:pPr>
            <a:r>
              <a:rPr lang="ru-RU" altLang="ru-RU" sz="1600" dirty="0" smtClean="0">
                <a:solidFill>
                  <a:srgbClr val="000000"/>
                </a:solidFill>
                <a:latin typeface="Times New Roman" panose="02020603050405020304" pitchFamily="18" charset="0"/>
                <a:cs typeface="Times New Roman" panose="02020603050405020304" pitchFamily="18" charset="0"/>
              </a:rPr>
              <a:t>Расширить спектр услуг для всех возрастов без ограничений.</a:t>
            </a:r>
          </a:p>
          <a:p>
            <a:pPr marL="342900" indent="-342900">
              <a:spcBef>
                <a:spcPct val="0"/>
              </a:spcBef>
              <a:buFontTx/>
              <a:buAutoNum type="arabicPeriod"/>
              <a:defRPr/>
            </a:pPr>
            <a:r>
              <a:rPr lang="ru-RU" altLang="ru-RU" sz="1600" dirty="0" smtClean="0">
                <a:solidFill>
                  <a:srgbClr val="000000"/>
                </a:solidFill>
                <a:latin typeface="Times New Roman" panose="02020603050405020304" pitchFamily="18" charset="0"/>
                <a:cs typeface="Times New Roman" panose="02020603050405020304" pitchFamily="18" charset="0"/>
              </a:rPr>
              <a:t>Совместно с ЦСО «Соколиная гора» поставить задачу и быть лучшими в Восточном административном округе по объему предоставленных услуг Проекта </a:t>
            </a:r>
            <a:r>
              <a:rPr lang="ru-RU" altLang="ru-RU" sz="1600" dirty="0">
                <a:solidFill>
                  <a:srgbClr val="000000"/>
                </a:solidFill>
                <a:latin typeface="Times New Roman" panose="02020603050405020304" pitchFamily="18" charset="0"/>
                <a:cs typeface="Times New Roman" panose="02020603050405020304" pitchFamily="18" charset="0"/>
              </a:rPr>
              <a:t>Мэра «Московское долголетие» </a:t>
            </a:r>
            <a:r>
              <a:rPr lang="ru-RU" altLang="ru-RU" sz="1600" dirty="0" smtClean="0">
                <a:solidFill>
                  <a:srgbClr val="000000"/>
                </a:solidFill>
                <a:latin typeface="Times New Roman" panose="02020603050405020304" pitchFamily="18" charset="0"/>
                <a:cs typeface="Times New Roman" panose="02020603050405020304" pitchFamily="18" charset="0"/>
              </a:rPr>
              <a:t>.</a:t>
            </a:r>
          </a:p>
          <a:p>
            <a:pPr marL="342900" indent="-342900">
              <a:spcBef>
                <a:spcPct val="0"/>
              </a:spcBef>
              <a:buFontTx/>
              <a:buAutoNum type="arabicPeriod"/>
              <a:defRPr/>
            </a:pPr>
            <a:r>
              <a:rPr lang="ru-RU" altLang="ru-RU" sz="1600" smtClean="0">
                <a:solidFill>
                  <a:srgbClr val="000000"/>
                </a:solidFill>
                <a:latin typeface="Times New Roman" panose="02020603050405020304" pitchFamily="18" charset="0"/>
                <a:cs typeface="Times New Roman" panose="02020603050405020304" pitchFamily="18" charset="0"/>
              </a:rPr>
              <a:t>Регулярно принимая </a:t>
            </a:r>
            <a:r>
              <a:rPr lang="ru-RU" altLang="ru-RU" sz="1600" dirty="0" smtClean="0">
                <a:solidFill>
                  <a:srgbClr val="000000"/>
                </a:solidFill>
                <a:latin typeface="Times New Roman" panose="02020603050405020304" pitchFamily="18" charset="0"/>
                <a:cs typeface="Times New Roman" panose="02020603050405020304" pitchFamily="18" charset="0"/>
              </a:rPr>
              <a:t>участие в окружных, городских и международных </a:t>
            </a:r>
            <a:r>
              <a:rPr lang="ru-RU" altLang="ru-RU" sz="1600" smtClean="0">
                <a:solidFill>
                  <a:srgbClr val="000000"/>
                </a:solidFill>
                <a:latin typeface="Times New Roman" panose="02020603050405020304" pitchFamily="18" charset="0"/>
                <a:cs typeface="Times New Roman" panose="02020603050405020304" pitchFamily="18" charset="0"/>
              </a:rPr>
              <a:t>спортивных соревнованиях, </a:t>
            </a:r>
            <a:r>
              <a:rPr lang="ru-RU" altLang="ru-RU" sz="1600" dirty="0" smtClean="0">
                <a:solidFill>
                  <a:srgbClr val="000000"/>
                </a:solidFill>
                <a:latin typeface="Times New Roman" panose="02020603050405020304" pitchFamily="18" charset="0"/>
                <a:cs typeface="Times New Roman" panose="02020603050405020304" pitchFamily="18" charset="0"/>
              </a:rPr>
              <a:t>вывести район Соколиная гора в тройку лучших районов по спорту в Восточном административном округе.</a:t>
            </a:r>
          </a:p>
          <a:p>
            <a:pPr marL="342900" indent="-342900">
              <a:spcBef>
                <a:spcPct val="0"/>
              </a:spcBef>
              <a:buFontTx/>
              <a:buAutoNum type="arabicPeriod"/>
              <a:defRPr/>
            </a:pPr>
            <a:r>
              <a:rPr lang="ru-RU" altLang="ru-RU" sz="1600" dirty="0" smtClean="0">
                <a:solidFill>
                  <a:srgbClr val="000000"/>
                </a:solidFill>
                <a:latin typeface="Times New Roman" panose="02020603050405020304" pitchFamily="18" charset="0"/>
                <a:cs typeface="Times New Roman" panose="02020603050405020304" pitchFamily="18" charset="0"/>
              </a:rPr>
              <a:t>Продолжить проводить профессиональные, крупномасштабные районные мероприятия приуроченные к знаменательным событиям. </a:t>
            </a:r>
          </a:p>
          <a:p>
            <a:pPr marL="342900" indent="-342900">
              <a:spcBef>
                <a:spcPct val="0"/>
              </a:spcBef>
              <a:buFontTx/>
              <a:buAutoNum type="arabicPeriod"/>
              <a:defRPr/>
            </a:pPr>
            <a:r>
              <a:rPr lang="ru-RU" altLang="ru-RU" sz="1600" dirty="0" smtClean="0">
                <a:solidFill>
                  <a:srgbClr val="000000"/>
                </a:solidFill>
                <a:latin typeface="Times New Roman" panose="02020603050405020304" pitchFamily="18" charset="0"/>
                <a:cs typeface="Times New Roman" panose="02020603050405020304" pitchFamily="18" charset="0"/>
              </a:rPr>
              <a:t>Продолжить работу над повышением уровня заработной платы сотрудников досугового центра, </a:t>
            </a:r>
          </a:p>
          <a:p>
            <a:pPr marL="342900" indent="-342900">
              <a:spcBef>
                <a:spcPct val="0"/>
              </a:spcBef>
              <a:buFontTx/>
              <a:buAutoNum type="arabicPeriod"/>
              <a:defRPr/>
            </a:pPr>
            <a:endParaRPr lang="ru-RU" altLang="ru-RU" sz="1600" dirty="0" smtClean="0">
              <a:solidFill>
                <a:srgbClr val="000000"/>
              </a:solidFill>
              <a:latin typeface="Times New Roman" panose="02020603050405020304" pitchFamily="18" charset="0"/>
              <a:cs typeface="Times New Roman" panose="02020603050405020304" pitchFamily="18" charset="0"/>
            </a:endParaRPr>
          </a:p>
          <a:p>
            <a:pPr>
              <a:spcBef>
                <a:spcPct val="0"/>
              </a:spcBef>
              <a:buFontTx/>
              <a:buNone/>
              <a:defRPr/>
            </a:pPr>
            <a:r>
              <a:rPr lang="ru-RU" altLang="ru-RU" sz="1600" dirty="0" smtClean="0">
                <a:solidFill>
                  <a:srgbClr val="000000"/>
                </a:solidFill>
                <a:latin typeface="Times New Roman" panose="02020603050405020304" pitchFamily="18" charset="0"/>
                <a:cs typeface="Times New Roman" panose="02020603050405020304" pitchFamily="18" charset="0"/>
              </a:rPr>
              <a:t>Многие годы Досуговый центр района Соколиная гора был лучшем в округе,</a:t>
            </a:r>
          </a:p>
          <a:p>
            <a:pPr>
              <a:spcBef>
                <a:spcPct val="0"/>
              </a:spcBef>
              <a:buFontTx/>
              <a:buNone/>
              <a:defRPr/>
            </a:pPr>
            <a:r>
              <a:rPr lang="ru-RU" altLang="ru-RU" sz="1600" dirty="0" smtClean="0">
                <a:solidFill>
                  <a:srgbClr val="000000"/>
                </a:solidFill>
                <a:latin typeface="Times New Roman" panose="02020603050405020304" pitchFamily="18" charset="0"/>
                <a:cs typeface="Times New Roman" panose="02020603050405020304" pitchFamily="18" charset="0"/>
              </a:rPr>
              <a:t>в области спорта, лучшие танцевальные коллективы, лучшие руководители кружков и сегодня мы будем возвращать этот титул.</a:t>
            </a:r>
          </a:p>
          <a:p>
            <a:pPr marL="342900" indent="-342900">
              <a:spcBef>
                <a:spcPct val="0"/>
              </a:spcBef>
              <a:buFontTx/>
              <a:buAutoNum type="arabicPeriod"/>
              <a:defRPr/>
            </a:pPr>
            <a:endParaRPr lang="ru-RU" altLang="ru-RU" sz="1600" dirty="0" smtClean="0">
              <a:solidFill>
                <a:srgbClr val="000000"/>
              </a:solidFill>
              <a:latin typeface="Times New Roman" panose="02020603050405020304" pitchFamily="18" charset="0"/>
              <a:cs typeface="Times New Roman" panose="02020603050405020304" pitchFamily="18" charset="0"/>
            </a:endParaRPr>
          </a:p>
          <a:p>
            <a:pPr>
              <a:spcBef>
                <a:spcPct val="0"/>
              </a:spcBef>
              <a:buFontTx/>
              <a:buNone/>
              <a:defRPr/>
            </a:pPr>
            <a:r>
              <a:rPr lang="ru-RU" altLang="ru-RU" sz="1900" b="1" dirty="0" smtClean="0">
                <a:solidFill>
                  <a:srgbClr val="000000"/>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8"/>
          <p:cNvSpPr txBox="1">
            <a:spLocks noChangeArrowheads="1"/>
          </p:cNvSpPr>
          <p:nvPr/>
        </p:nvSpPr>
        <p:spPr bwMode="auto">
          <a:xfrm>
            <a:off x="3505200" y="6400800"/>
            <a:ext cx="2209800" cy="381000"/>
          </a:xfrm>
          <a:prstGeom prst="rect">
            <a:avLst/>
          </a:prstGeom>
          <a:noFill/>
          <a:ln>
            <a:noFill/>
          </a:ln>
          <a:effectLst/>
          <a:extLst/>
        </p:spPr>
        <p:txBody>
          <a:bodyPr/>
          <a:lstStyle>
            <a:lvl1pPr marL="0" indent="0" algn="r" rtl="0" eaLnBrk="0" fontAlgn="base" hangingPunct="0">
              <a:spcBef>
                <a:spcPct val="20000"/>
              </a:spcBef>
              <a:spcAft>
                <a:spcPct val="0"/>
              </a:spcAft>
              <a:buFontTx/>
              <a:buNone/>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defRPr/>
            </a:pPr>
            <a:r>
              <a:rPr lang="ru-RU" sz="1600" kern="0" dirty="0" smtClean="0">
                <a:solidFill>
                  <a:srgbClr val="292929"/>
                </a:solidFill>
              </a:rPr>
              <a:t>Москва 2019 г.</a:t>
            </a:r>
          </a:p>
        </p:txBody>
      </p:sp>
      <p:sp>
        <p:nvSpPr>
          <p:cNvPr id="10" name="Заголовок 4"/>
          <p:cNvSpPr txBox="1">
            <a:spLocks/>
          </p:cNvSpPr>
          <p:nvPr/>
        </p:nvSpPr>
        <p:spPr bwMode="auto">
          <a:xfrm>
            <a:off x="2374900" y="0"/>
            <a:ext cx="6769100" cy="1341438"/>
          </a:xfrm>
          <a:prstGeom prst="rect">
            <a:avLst/>
          </a:prstGeom>
          <a:noFill/>
          <a:ln>
            <a:noFill/>
          </a:ln>
          <a:effectLst/>
          <a:extLst/>
        </p:spPr>
        <p:txBody>
          <a:bodyPr anchor="ctr">
            <a:normAutofit fontScale="67500" lnSpcReduction="20000"/>
          </a:bodyPr>
          <a:lstStyle>
            <a:lvl1pPr algn="r" rtl="0" eaLnBrk="0" fontAlgn="base" hangingPunct="0">
              <a:spcBef>
                <a:spcPct val="0"/>
              </a:spcBef>
              <a:spcAft>
                <a:spcPct val="0"/>
              </a:spcAft>
              <a:defRPr sz="3600">
                <a:solidFill>
                  <a:schemeClr val="bg1"/>
                </a:solidFill>
                <a:latin typeface="+mj-lt"/>
                <a:ea typeface="+mj-ea"/>
                <a:cs typeface="+mj-cs"/>
              </a:defRPr>
            </a:lvl1pPr>
            <a:lvl2pPr algn="l" rtl="0" eaLnBrk="0" fontAlgn="base" hangingPunct="0">
              <a:spcBef>
                <a:spcPct val="0"/>
              </a:spcBef>
              <a:spcAft>
                <a:spcPct val="0"/>
              </a:spcAft>
              <a:defRPr sz="4400">
                <a:solidFill>
                  <a:schemeClr val="tx1"/>
                </a:solidFill>
                <a:latin typeface="Microsoft Sans Serif" pitchFamily="34" charset="0"/>
              </a:defRPr>
            </a:lvl2pPr>
            <a:lvl3pPr algn="l" rtl="0" eaLnBrk="0" fontAlgn="base" hangingPunct="0">
              <a:spcBef>
                <a:spcPct val="0"/>
              </a:spcBef>
              <a:spcAft>
                <a:spcPct val="0"/>
              </a:spcAft>
              <a:defRPr sz="4400">
                <a:solidFill>
                  <a:schemeClr val="tx1"/>
                </a:solidFill>
                <a:latin typeface="Microsoft Sans Serif" pitchFamily="34" charset="0"/>
              </a:defRPr>
            </a:lvl3pPr>
            <a:lvl4pPr algn="l" rtl="0" eaLnBrk="0" fontAlgn="base" hangingPunct="0">
              <a:spcBef>
                <a:spcPct val="0"/>
              </a:spcBef>
              <a:spcAft>
                <a:spcPct val="0"/>
              </a:spcAft>
              <a:defRPr sz="4400">
                <a:solidFill>
                  <a:schemeClr val="tx1"/>
                </a:solidFill>
                <a:latin typeface="Microsoft Sans Serif" pitchFamily="34" charset="0"/>
              </a:defRPr>
            </a:lvl4pPr>
            <a:lvl5pPr algn="l" rtl="0" eaLnBrk="0" fontAlgn="base" hangingPunct="0">
              <a:spcBef>
                <a:spcPct val="0"/>
              </a:spcBef>
              <a:spcAft>
                <a:spcPct val="0"/>
              </a:spcAft>
              <a:defRPr sz="4400">
                <a:solidFill>
                  <a:schemeClr val="tx1"/>
                </a:solidFill>
                <a:latin typeface="Microsoft Sans Serif" pitchFamily="34" charset="0"/>
              </a:defRPr>
            </a:lvl5pPr>
            <a:lvl6pPr marL="457200" algn="l" rtl="0" fontAlgn="base">
              <a:spcBef>
                <a:spcPct val="0"/>
              </a:spcBef>
              <a:spcAft>
                <a:spcPct val="0"/>
              </a:spcAft>
              <a:defRPr sz="4400">
                <a:solidFill>
                  <a:schemeClr val="tx1"/>
                </a:solidFill>
                <a:latin typeface="Microsoft Sans Serif" pitchFamily="34" charset="0"/>
              </a:defRPr>
            </a:lvl6pPr>
            <a:lvl7pPr marL="914400" algn="l" rtl="0" fontAlgn="base">
              <a:spcBef>
                <a:spcPct val="0"/>
              </a:spcBef>
              <a:spcAft>
                <a:spcPct val="0"/>
              </a:spcAft>
              <a:defRPr sz="4400">
                <a:solidFill>
                  <a:schemeClr val="tx1"/>
                </a:solidFill>
                <a:latin typeface="Microsoft Sans Serif" pitchFamily="34" charset="0"/>
              </a:defRPr>
            </a:lvl7pPr>
            <a:lvl8pPr marL="1371600" algn="l" rtl="0" fontAlgn="base">
              <a:spcBef>
                <a:spcPct val="0"/>
              </a:spcBef>
              <a:spcAft>
                <a:spcPct val="0"/>
              </a:spcAft>
              <a:defRPr sz="4400">
                <a:solidFill>
                  <a:schemeClr val="tx1"/>
                </a:solidFill>
                <a:latin typeface="Microsoft Sans Serif" pitchFamily="34" charset="0"/>
              </a:defRPr>
            </a:lvl8pPr>
            <a:lvl9pPr marL="1828800" algn="l" rtl="0" fontAlgn="base">
              <a:spcBef>
                <a:spcPct val="0"/>
              </a:spcBef>
              <a:spcAft>
                <a:spcPct val="0"/>
              </a:spcAft>
              <a:defRPr sz="4400">
                <a:solidFill>
                  <a:schemeClr val="tx1"/>
                </a:solidFill>
                <a:latin typeface="Microsoft Sans Serif" pitchFamily="34" charset="0"/>
              </a:defRPr>
            </a:lvl9pPr>
          </a:lstStyle>
          <a:p>
            <a:pPr algn="ctr">
              <a:defRPr/>
            </a:pPr>
            <a:r>
              <a:rPr lang="ru-RU" kern="0" smtClean="0">
                <a:solidFill>
                  <a:srgbClr val="292929"/>
                </a:solidFill>
                <a:latin typeface="Times New Roman" pitchFamily="18" charset="0"/>
                <a:cs typeface="Times New Roman" pitchFamily="18" charset="0"/>
              </a:rPr>
              <a:t>Уважаемые жители района и города Москвы,</a:t>
            </a:r>
            <a:br>
              <a:rPr lang="ru-RU" kern="0" smtClean="0">
                <a:solidFill>
                  <a:srgbClr val="292929"/>
                </a:solidFill>
                <a:latin typeface="Times New Roman" pitchFamily="18" charset="0"/>
                <a:cs typeface="Times New Roman" pitchFamily="18" charset="0"/>
              </a:rPr>
            </a:br>
            <a:r>
              <a:rPr lang="ru-RU" kern="0" smtClean="0">
                <a:solidFill>
                  <a:srgbClr val="292929"/>
                </a:solidFill>
                <a:latin typeface="Times New Roman" pitchFamily="18" charset="0"/>
                <a:cs typeface="Times New Roman" pitchFamily="18" charset="0"/>
              </a:rPr>
              <a:t>наши двери всегда открыты</a:t>
            </a:r>
            <a:br>
              <a:rPr lang="ru-RU" kern="0" smtClean="0">
                <a:solidFill>
                  <a:srgbClr val="292929"/>
                </a:solidFill>
                <a:latin typeface="Times New Roman" pitchFamily="18" charset="0"/>
                <a:cs typeface="Times New Roman" pitchFamily="18" charset="0"/>
              </a:rPr>
            </a:br>
            <a:r>
              <a:rPr lang="ru-RU" kern="0" smtClean="0">
                <a:solidFill>
                  <a:srgbClr val="292929"/>
                </a:solidFill>
                <a:latin typeface="Times New Roman" pitchFamily="18" charset="0"/>
                <a:cs typeface="Times New Roman" pitchFamily="18" charset="0"/>
              </a:rPr>
              <a:t>для Вас и ваших детей!</a:t>
            </a:r>
            <a:endParaRPr lang="ru-RU" kern="0" dirty="0">
              <a:solidFill>
                <a:srgbClr val="292929"/>
              </a:solidFill>
              <a:latin typeface="Times New Roman" pitchFamily="18" charset="0"/>
              <a:cs typeface="Times New Roman" pitchFamily="18" charset="0"/>
            </a:endParaRPr>
          </a:p>
        </p:txBody>
      </p:sp>
      <p:pic>
        <p:nvPicPr>
          <p:cNvPr id="80900" name="Рисунок 10"/>
          <p:cNvPicPr>
            <a:picLocks noChangeAspect="1"/>
          </p:cNvPicPr>
          <p:nvPr/>
        </p:nvPicPr>
        <p:blipFill>
          <a:blip r:embed="rId4"/>
          <a:srcRect/>
          <a:stretch>
            <a:fillRect/>
          </a:stretch>
        </p:blipFill>
        <p:spPr bwMode="auto">
          <a:xfrm>
            <a:off x="6858000" y="838200"/>
            <a:ext cx="1423988" cy="1879600"/>
          </a:xfrm>
          <a:prstGeom prst="rect">
            <a:avLst/>
          </a:prstGeom>
          <a:noFill/>
          <a:ln w="9525">
            <a:noFill/>
            <a:miter lim="800000"/>
            <a:headEnd/>
            <a:tailEnd/>
          </a:ln>
        </p:spPr>
      </p:pic>
      <p:pic>
        <p:nvPicPr>
          <p:cNvPr id="12" name="Рисунок 11"/>
          <p:cNvPicPr>
            <a:picLocks noChangeAspect="1"/>
          </p:cNvPicPr>
          <p:nvPr/>
        </p:nvPicPr>
        <p:blipFill>
          <a:blip r:embed="rId5"/>
          <a:stretch>
            <a:fillRect/>
          </a:stretch>
        </p:blipFill>
        <p:spPr>
          <a:xfrm>
            <a:off x="6908800" y="3684588"/>
            <a:ext cx="1477963" cy="1477962"/>
          </a:xfrm>
          <a:prstGeom prst="rect">
            <a:avLst/>
          </a:prstGeom>
          <a:ln>
            <a:noFill/>
          </a:ln>
          <a:effectLst>
            <a:outerShdw blurRad="292100" dist="139700" dir="2700000" algn="tl" rotWithShape="0">
              <a:srgbClr val="333333">
                <a:alpha val="65000"/>
              </a:srgbClr>
            </a:outerShdw>
          </a:effectLst>
        </p:spPr>
      </p:pic>
      <p:pic>
        <p:nvPicPr>
          <p:cNvPr id="80902" name="Объект 6" descr="0135.png"/>
          <p:cNvPicPr>
            <a:picLocks noChangeAspect="1"/>
          </p:cNvPicPr>
          <p:nvPr/>
        </p:nvPicPr>
        <p:blipFill>
          <a:blip r:embed="rId6"/>
          <a:srcRect/>
          <a:stretch>
            <a:fillRect/>
          </a:stretch>
        </p:blipFill>
        <p:spPr bwMode="auto">
          <a:xfrm>
            <a:off x="6757988" y="2547938"/>
            <a:ext cx="1778000" cy="1147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Rectangle 8"/>
          <p:cNvSpPr txBox="1">
            <a:spLocks noChangeArrowheads="1"/>
          </p:cNvSpPr>
          <p:nvPr/>
        </p:nvSpPr>
        <p:spPr bwMode="auto">
          <a:xfrm>
            <a:off x="3797300" y="76200"/>
            <a:ext cx="2895600" cy="266700"/>
          </a:xfrm>
          <a:prstGeom prst="rect">
            <a:avLst/>
          </a:prstGeom>
          <a:noFill/>
          <a:ln>
            <a:noFill/>
          </a:ln>
          <a:effectLst/>
          <a:extLst/>
        </p:spPr>
        <p:txBody>
          <a:bodyPr/>
          <a:lstStyle>
            <a:lvl1pPr marL="0" indent="0" algn="r" rtl="0" eaLnBrk="0" fontAlgn="base" hangingPunct="0">
              <a:spcBef>
                <a:spcPct val="20000"/>
              </a:spcBef>
              <a:spcAft>
                <a:spcPct val="0"/>
              </a:spcAft>
              <a:buFontTx/>
              <a:buNone/>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defRPr/>
            </a:pPr>
            <a:r>
              <a:rPr lang="ru-RU" sz="1600" b="1" kern="0" dirty="0" smtClean="0">
                <a:solidFill>
                  <a:srgbClr val="292929"/>
                </a:solidFill>
                <a:latin typeface="Times New Roman" panose="02020603050405020304" pitchFamily="18" charset="0"/>
                <a:cs typeface="Times New Roman" panose="02020603050405020304" pitchFamily="18" charset="0"/>
              </a:rPr>
              <a:t>БЮДЖЕТ 2018</a:t>
            </a:r>
          </a:p>
        </p:txBody>
      </p:sp>
      <p:graphicFrame>
        <p:nvGraphicFramePr>
          <p:cNvPr id="34" name="Таблица 33"/>
          <p:cNvGraphicFramePr>
            <a:graphicFrameLocks noGrp="1"/>
          </p:cNvGraphicFramePr>
          <p:nvPr/>
        </p:nvGraphicFramePr>
        <p:xfrm>
          <a:off x="1905000" y="1066800"/>
          <a:ext cx="4787900" cy="381000"/>
        </p:xfrm>
        <a:graphic>
          <a:graphicData uri="http://schemas.openxmlformats.org/drawingml/2006/table">
            <a:tbl>
              <a:tblPr/>
              <a:tblGrid>
                <a:gridCol w="4787900"/>
              </a:tblGrid>
              <a:tr h="381000">
                <a:tc>
                  <a:txBody>
                    <a:bodyPr/>
                    <a:lstStyle/>
                    <a:p>
                      <a:r>
                        <a:rPr lang="ru-RU" dirty="0" smtClean="0">
                          <a:solidFill>
                            <a:srgbClr val="292929"/>
                          </a:solidFill>
                          <a:latin typeface="Times New Roman" panose="02020603050405020304" pitchFamily="18" charset="0"/>
                          <a:cs typeface="Times New Roman" panose="02020603050405020304" pitchFamily="18" charset="0"/>
                        </a:rPr>
                        <a:t>Заработная плата + начисления</a:t>
                      </a:r>
                      <a:endParaRPr lang="ru-RU" dirty="0">
                        <a:solidFill>
                          <a:srgbClr val="292929"/>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35" name="Таблица 34"/>
          <p:cNvGraphicFramePr>
            <a:graphicFrameLocks noGrp="1"/>
          </p:cNvGraphicFramePr>
          <p:nvPr/>
        </p:nvGraphicFramePr>
        <p:xfrm>
          <a:off x="6781800" y="1066800"/>
          <a:ext cx="1905000" cy="381000"/>
        </p:xfrm>
        <a:graphic>
          <a:graphicData uri="http://schemas.openxmlformats.org/drawingml/2006/table">
            <a:tbl>
              <a:tblPr/>
              <a:tblGrid>
                <a:gridCol w="1905000"/>
              </a:tblGrid>
              <a:tr h="381000">
                <a:tc>
                  <a:txBody>
                    <a:bodyPr/>
                    <a:lstStyle/>
                    <a:p>
                      <a:pPr algn="ctr"/>
                      <a:r>
                        <a:rPr lang="ru-RU" dirty="0" smtClean="0">
                          <a:solidFill>
                            <a:srgbClr val="292929"/>
                          </a:solidFill>
                          <a:latin typeface="Times New Roman" panose="02020603050405020304" pitchFamily="18" charset="0"/>
                          <a:cs typeface="Times New Roman" panose="02020603050405020304" pitchFamily="18" charset="0"/>
                        </a:rPr>
                        <a:t>15</a:t>
                      </a:r>
                      <a:r>
                        <a:rPr lang="en-US" baseline="0" dirty="0" smtClean="0">
                          <a:solidFill>
                            <a:srgbClr val="292929"/>
                          </a:solidFill>
                          <a:latin typeface="Times New Roman" panose="02020603050405020304" pitchFamily="18" charset="0"/>
                          <a:cs typeface="Times New Roman" panose="02020603050405020304" pitchFamily="18" charset="0"/>
                        </a:rPr>
                        <a:t> </a:t>
                      </a:r>
                      <a:r>
                        <a:rPr lang="ru-RU" dirty="0" smtClean="0">
                          <a:solidFill>
                            <a:srgbClr val="292929"/>
                          </a:solidFill>
                          <a:latin typeface="Times New Roman" panose="02020603050405020304" pitchFamily="18" charset="0"/>
                          <a:cs typeface="Times New Roman" panose="02020603050405020304" pitchFamily="18" charset="0"/>
                        </a:rPr>
                        <a:t>344</a:t>
                      </a:r>
                      <a:r>
                        <a:rPr lang="en-US" baseline="0" dirty="0" smtClean="0">
                          <a:solidFill>
                            <a:srgbClr val="292929"/>
                          </a:solidFill>
                          <a:latin typeface="Times New Roman" panose="02020603050405020304" pitchFamily="18" charset="0"/>
                          <a:cs typeface="Times New Roman" panose="02020603050405020304" pitchFamily="18" charset="0"/>
                        </a:rPr>
                        <a:t> </a:t>
                      </a:r>
                      <a:r>
                        <a:rPr lang="ru-RU" dirty="0" smtClean="0">
                          <a:solidFill>
                            <a:srgbClr val="292929"/>
                          </a:solidFill>
                          <a:latin typeface="Times New Roman" panose="02020603050405020304" pitchFamily="18" charset="0"/>
                          <a:cs typeface="Times New Roman" panose="02020603050405020304" pitchFamily="18" charset="0"/>
                        </a:rPr>
                        <a:t>712,00</a:t>
                      </a:r>
                      <a:endParaRPr lang="ru-RU" dirty="0">
                        <a:solidFill>
                          <a:srgbClr val="292929"/>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37" name="Таблица 36"/>
          <p:cNvGraphicFramePr>
            <a:graphicFrameLocks noGrp="1"/>
          </p:cNvGraphicFramePr>
          <p:nvPr/>
        </p:nvGraphicFramePr>
        <p:xfrm>
          <a:off x="1927225" y="1524000"/>
          <a:ext cx="4765675" cy="381000"/>
        </p:xfrm>
        <a:graphic>
          <a:graphicData uri="http://schemas.openxmlformats.org/drawingml/2006/table">
            <a:tbl>
              <a:tblPr/>
              <a:tblGrid>
                <a:gridCol w="4765675"/>
              </a:tblGrid>
              <a:tr h="381000">
                <a:tc>
                  <a:txBody>
                    <a:bodyPr/>
                    <a:lstStyle/>
                    <a:p>
                      <a:r>
                        <a:rPr lang="ru-RU" dirty="0" smtClean="0">
                          <a:solidFill>
                            <a:srgbClr val="292929"/>
                          </a:solidFill>
                          <a:latin typeface="Times New Roman" panose="02020603050405020304" pitchFamily="18" charset="0"/>
                          <a:cs typeface="Times New Roman" panose="02020603050405020304" pitchFamily="18" charset="0"/>
                        </a:rPr>
                        <a:t>Телефон + интернет</a:t>
                      </a:r>
                      <a:endParaRPr lang="ru-RU" dirty="0">
                        <a:solidFill>
                          <a:srgbClr val="292929"/>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38" name="Таблица 37"/>
          <p:cNvGraphicFramePr>
            <a:graphicFrameLocks noGrp="1"/>
          </p:cNvGraphicFramePr>
          <p:nvPr/>
        </p:nvGraphicFramePr>
        <p:xfrm>
          <a:off x="6781800" y="1524000"/>
          <a:ext cx="1905000" cy="381000"/>
        </p:xfrm>
        <a:graphic>
          <a:graphicData uri="http://schemas.openxmlformats.org/drawingml/2006/table">
            <a:tbl>
              <a:tblPr/>
              <a:tblGrid>
                <a:gridCol w="1905000"/>
              </a:tblGrid>
              <a:tr h="381000">
                <a:tc>
                  <a:txBody>
                    <a:bodyPr/>
                    <a:lstStyle/>
                    <a:p>
                      <a:pPr algn="ctr"/>
                      <a:r>
                        <a:rPr lang="ru-RU" dirty="0" smtClean="0">
                          <a:solidFill>
                            <a:srgbClr val="292929"/>
                          </a:solidFill>
                          <a:latin typeface="Times New Roman" panose="02020603050405020304" pitchFamily="18" charset="0"/>
                          <a:cs typeface="Times New Roman" panose="02020603050405020304" pitchFamily="18" charset="0"/>
                        </a:rPr>
                        <a:t>120</a:t>
                      </a:r>
                      <a:r>
                        <a:rPr lang="en-US" baseline="0" dirty="0" smtClean="0">
                          <a:solidFill>
                            <a:srgbClr val="292929"/>
                          </a:solidFill>
                          <a:latin typeface="Times New Roman" panose="02020603050405020304" pitchFamily="18" charset="0"/>
                          <a:cs typeface="Times New Roman" panose="02020603050405020304" pitchFamily="18" charset="0"/>
                        </a:rPr>
                        <a:t> </a:t>
                      </a:r>
                      <a:r>
                        <a:rPr lang="ru-RU" dirty="0" smtClean="0">
                          <a:solidFill>
                            <a:srgbClr val="292929"/>
                          </a:solidFill>
                          <a:latin typeface="Times New Roman" panose="02020603050405020304" pitchFamily="18" charset="0"/>
                          <a:cs typeface="Times New Roman" panose="02020603050405020304" pitchFamily="18" charset="0"/>
                        </a:rPr>
                        <a:t>000,00</a:t>
                      </a:r>
                      <a:endParaRPr lang="ru-RU" dirty="0">
                        <a:solidFill>
                          <a:srgbClr val="292929"/>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40" name="Таблица 39"/>
          <p:cNvGraphicFramePr>
            <a:graphicFrameLocks noGrp="1"/>
          </p:cNvGraphicFramePr>
          <p:nvPr/>
        </p:nvGraphicFramePr>
        <p:xfrm>
          <a:off x="1927225" y="1981200"/>
          <a:ext cx="4765675" cy="381000"/>
        </p:xfrm>
        <a:graphic>
          <a:graphicData uri="http://schemas.openxmlformats.org/drawingml/2006/table">
            <a:tbl>
              <a:tblPr/>
              <a:tblGrid>
                <a:gridCol w="4765675"/>
              </a:tblGrid>
              <a:tr h="381000">
                <a:tc>
                  <a:txBody>
                    <a:bodyPr/>
                    <a:lstStyle/>
                    <a:p>
                      <a:r>
                        <a:rPr lang="ru-RU" dirty="0" smtClean="0">
                          <a:solidFill>
                            <a:srgbClr val="292929"/>
                          </a:solidFill>
                          <a:latin typeface="Times New Roman" panose="02020603050405020304" pitchFamily="18" charset="0"/>
                          <a:cs typeface="Times New Roman" panose="02020603050405020304" pitchFamily="18" charset="0"/>
                        </a:rPr>
                        <a:t>Коммунальные услуги</a:t>
                      </a:r>
                      <a:endParaRPr lang="ru-RU" dirty="0">
                        <a:solidFill>
                          <a:srgbClr val="292929"/>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41" name="Таблица 40"/>
          <p:cNvGraphicFramePr>
            <a:graphicFrameLocks noGrp="1"/>
          </p:cNvGraphicFramePr>
          <p:nvPr/>
        </p:nvGraphicFramePr>
        <p:xfrm>
          <a:off x="6781800" y="1981200"/>
          <a:ext cx="1905000" cy="381000"/>
        </p:xfrm>
        <a:graphic>
          <a:graphicData uri="http://schemas.openxmlformats.org/drawingml/2006/table">
            <a:tbl>
              <a:tblPr/>
              <a:tblGrid>
                <a:gridCol w="1905000"/>
              </a:tblGrid>
              <a:tr h="381000">
                <a:tc>
                  <a:txBody>
                    <a:bodyPr/>
                    <a:lstStyle/>
                    <a:p>
                      <a:pPr algn="ctr"/>
                      <a:r>
                        <a:rPr lang="ru-RU" dirty="0" smtClean="0">
                          <a:solidFill>
                            <a:srgbClr val="292929"/>
                          </a:solidFill>
                          <a:latin typeface="Times New Roman" panose="02020603050405020304" pitchFamily="18" charset="0"/>
                          <a:cs typeface="Times New Roman" panose="02020603050405020304" pitchFamily="18" charset="0"/>
                        </a:rPr>
                        <a:t>1</a:t>
                      </a:r>
                      <a:r>
                        <a:rPr lang="en-US" baseline="0" dirty="0" smtClean="0">
                          <a:solidFill>
                            <a:srgbClr val="292929"/>
                          </a:solidFill>
                          <a:latin typeface="Times New Roman" panose="02020603050405020304" pitchFamily="18" charset="0"/>
                          <a:cs typeface="Times New Roman" panose="02020603050405020304" pitchFamily="18" charset="0"/>
                        </a:rPr>
                        <a:t> </a:t>
                      </a:r>
                      <a:r>
                        <a:rPr lang="ru-RU" dirty="0" smtClean="0">
                          <a:solidFill>
                            <a:srgbClr val="292929"/>
                          </a:solidFill>
                          <a:latin typeface="Times New Roman" panose="02020603050405020304" pitchFamily="18" charset="0"/>
                          <a:cs typeface="Times New Roman" panose="02020603050405020304" pitchFamily="18" charset="0"/>
                        </a:rPr>
                        <a:t>273</a:t>
                      </a:r>
                      <a:r>
                        <a:rPr lang="en-US" baseline="0" dirty="0" smtClean="0">
                          <a:solidFill>
                            <a:srgbClr val="292929"/>
                          </a:solidFill>
                          <a:latin typeface="Times New Roman" panose="02020603050405020304" pitchFamily="18" charset="0"/>
                          <a:cs typeface="Times New Roman" panose="02020603050405020304" pitchFamily="18" charset="0"/>
                        </a:rPr>
                        <a:t> </a:t>
                      </a:r>
                      <a:r>
                        <a:rPr lang="ru-RU" dirty="0" smtClean="0">
                          <a:solidFill>
                            <a:srgbClr val="292929"/>
                          </a:solidFill>
                          <a:latin typeface="Times New Roman" panose="02020603050405020304" pitchFamily="18" charset="0"/>
                          <a:cs typeface="Times New Roman" panose="02020603050405020304" pitchFamily="18" charset="0"/>
                        </a:rPr>
                        <a:t>825,00</a:t>
                      </a:r>
                      <a:endParaRPr lang="ru-RU" dirty="0">
                        <a:solidFill>
                          <a:srgbClr val="292929"/>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43" name="Таблица 42"/>
          <p:cNvGraphicFramePr>
            <a:graphicFrameLocks noGrp="1"/>
          </p:cNvGraphicFramePr>
          <p:nvPr/>
        </p:nvGraphicFramePr>
        <p:xfrm>
          <a:off x="1905000" y="2438400"/>
          <a:ext cx="4787900" cy="381000"/>
        </p:xfrm>
        <a:graphic>
          <a:graphicData uri="http://schemas.openxmlformats.org/drawingml/2006/table">
            <a:tbl>
              <a:tblPr/>
              <a:tblGrid>
                <a:gridCol w="4787900"/>
              </a:tblGrid>
              <a:tr h="381000">
                <a:tc>
                  <a:txBody>
                    <a:bodyPr/>
                    <a:lstStyle/>
                    <a:p>
                      <a:r>
                        <a:rPr lang="ru-RU" dirty="0" smtClean="0">
                          <a:solidFill>
                            <a:srgbClr val="292929"/>
                          </a:solidFill>
                          <a:latin typeface="Times New Roman" panose="02020603050405020304" pitchFamily="18" charset="0"/>
                          <a:cs typeface="Times New Roman" panose="02020603050405020304" pitchFamily="18" charset="0"/>
                        </a:rPr>
                        <a:t>Эксплуатационные</a:t>
                      </a:r>
                      <a:r>
                        <a:rPr lang="ru-RU" baseline="0" dirty="0" smtClean="0">
                          <a:solidFill>
                            <a:srgbClr val="292929"/>
                          </a:solidFill>
                          <a:latin typeface="Times New Roman" panose="02020603050405020304" pitchFamily="18" charset="0"/>
                          <a:cs typeface="Times New Roman" panose="02020603050405020304" pitchFamily="18" charset="0"/>
                        </a:rPr>
                        <a:t> расходы</a:t>
                      </a:r>
                      <a:endParaRPr lang="ru-RU" dirty="0">
                        <a:solidFill>
                          <a:srgbClr val="292929"/>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44" name="Таблица 43"/>
          <p:cNvGraphicFramePr>
            <a:graphicFrameLocks noGrp="1"/>
          </p:cNvGraphicFramePr>
          <p:nvPr/>
        </p:nvGraphicFramePr>
        <p:xfrm>
          <a:off x="6781800" y="2438400"/>
          <a:ext cx="1905000" cy="381000"/>
        </p:xfrm>
        <a:graphic>
          <a:graphicData uri="http://schemas.openxmlformats.org/drawingml/2006/table">
            <a:tbl>
              <a:tblPr/>
              <a:tblGrid>
                <a:gridCol w="1905000"/>
              </a:tblGrid>
              <a:tr h="381000">
                <a:tc>
                  <a:txBody>
                    <a:bodyPr/>
                    <a:lstStyle/>
                    <a:p>
                      <a:pPr algn="ctr"/>
                      <a:r>
                        <a:rPr lang="ru-RU" dirty="0" smtClean="0">
                          <a:solidFill>
                            <a:srgbClr val="292929"/>
                          </a:solidFill>
                          <a:latin typeface="Times New Roman" panose="02020603050405020304" pitchFamily="18" charset="0"/>
                          <a:cs typeface="Times New Roman" panose="02020603050405020304" pitchFamily="18" charset="0"/>
                        </a:rPr>
                        <a:t>677</a:t>
                      </a:r>
                      <a:r>
                        <a:rPr lang="en-US" baseline="0" dirty="0" smtClean="0">
                          <a:solidFill>
                            <a:srgbClr val="292929"/>
                          </a:solidFill>
                          <a:latin typeface="Times New Roman" panose="02020603050405020304" pitchFamily="18" charset="0"/>
                          <a:cs typeface="Times New Roman" panose="02020603050405020304" pitchFamily="18" charset="0"/>
                        </a:rPr>
                        <a:t> </a:t>
                      </a:r>
                      <a:r>
                        <a:rPr lang="ru-RU" dirty="0" smtClean="0">
                          <a:solidFill>
                            <a:srgbClr val="292929"/>
                          </a:solidFill>
                          <a:latin typeface="Times New Roman" panose="02020603050405020304" pitchFamily="18" charset="0"/>
                          <a:cs typeface="Times New Roman" panose="02020603050405020304" pitchFamily="18" charset="0"/>
                        </a:rPr>
                        <a:t>631,00</a:t>
                      </a:r>
                      <a:endParaRPr lang="ru-RU" dirty="0">
                        <a:solidFill>
                          <a:srgbClr val="292929"/>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46" name="Таблица 45"/>
          <p:cNvGraphicFramePr>
            <a:graphicFrameLocks noGrp="1"/>
          </p:cNvGraphicFramePr>
          <p:nvPr/>
        </p:nvGraphicFramePr>
        <p:xfrm>
          <a:off x="1905000" y="2895600"/>
          <a:ext cx="4787900" cy="914400"/>
        </p:xfrm>
        <a:graphic>
          <a:graphicData uri="http://schemas.openxmlformats.org/drawingml/2006/table">
            <a:tbl>
              <a:tblPr/>
              <a:tblGrid>
                <a:gridCol w="4787900"/>
              </a:tblGrid>
              <a:tr h="838200">
                <a:tc>
                  <a:txBody>
                    <a:bodyPr/>
                    <a:lstStyle/>
                    <a:p>
                      <a:r>
                        <a:rPr lang="ru-RU" dirty="0" smtClean="0">
                          <a:solidFill>
                            <a:srgbClr val="292929"/>
                          </a:solidFill>
                          <a:latin typeface="Times New Roman" panose="02020603050405020304" pitchFamily="18" charset="0"/>
                          <a:cs typeface="Times New Roman" panose="02020603050405020304" pitchFamily="18" charset="0"/>
                        </a:rPr>
                        <a:t>Работы и услуги </a:t>
                      </a:r>
                      <a:r>
                        <a:rPr lang="ru-RU" baseline="0" dirty="0" smtClean="0">
                          <a:solidFill>
                            <a:srgbClr val="292929"/>
                          </a:solidFill>
                          <a:latin typeface="Times New Roman" panose="02020603050405020304" pitchFamily="18" charset="0"/>
                          <a:cs typeface="Times New Roman" panose="02020603050405020304" pitchFamily="18" charset="0"/>
                        </a:rPr>
                        <a:t>на содержание помещений, прочие работы, услуги охраны, обслуживание 1С и </a:t>
                      </a:r>
                      <a:r>
                        <a:rPr lang="ru-RU" baseline="0" dirty="0" err="1" smtClean="0">
                          <a:solidFill>
                            <a:srgbClr val="292929"/>
                          </a:solidFill>
                          <a:latin typeface="Times New Roman" panose="02020603050405020304" pitchFamily="18" charset="0"/>
                          <a:cs typeface="Times New Roman" panose="02020603050405020304" pitchFamily="18" charset="0"/>
                        </a:rPr>
                        <a:t>т.д</a:t>
                      </a:r>
                      <a:r>
                        <a:rPr lang="en-US" baseline="0" dirty="0" smtClean="0">
                          <a:solidFill>
                            <a:srgbClr val="292929"/>
                          </a:solidFill>
                          <a:latin typeface="Times New Roman" panose="02020603050405020304" pitchFamily="18" charset="0"/>
                          <a:cs typeface="Times New Roman" panose="02020603050405020304" pitchFamily="18" charset="0"/>
                        </a:rPr>
                        <a:t>.</a:t>
                      </a:r>
                      <a:endParaRPr lang="ru-RU" dirty="0">
                        <a:solidFill>
                          <a:srgbClr val="292929"/>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47" name="Таблица 46"/>
          <p:cNvGraphicFramePr>
            <a:graphicFrameLocks noGrp="1"/>
          </p:cNvGraphicFramePr>
          <p:nvPr/>
        </p:nvGraphicFramePr>
        <p:xfrm>
          <a:off x="6781800" y="2895600"/>
          <a:ext cx="1905000" cy="914400"/>
        </p:xfrm>
        <a:graphic>
          <a:graphicData uri="http://schemas.openxmlformats.org/drawingml/2006/table">
            <a:tbl>
              <a:tblPr/>
              <a:tblGrid>
                <a:gridCol w="1905000"/>
              </a:tblGrid>
              <a:tr h="914400">
                <a:tc>
                  <a:txBody>
                    <a:bodyPr/>
                    <a:lstStyle/>
                    <a:p>
                      <a:pPr algn="ctr"/>
                      <a:r>
                        <a:rPr lang="ru-RU" dirty="0" smtClean="0">
                          <a:solidFill>
                            <a:srgbClr val="292929"/>
                          </a:solidFill>
                          <a:latin typeface="Times New Roman" panose="02020603050405020304" pitchFamily="18" charset="0"/>
                          <a:cs typeface="Times New Roman" panose="02020603050405020304" pitchFamily="18" charset="0"/>
                        </a:rPr>
                        <a:t>882</a:t>
                      </a:r>
                      <a:r>
                        <a:rPr lang="en-US" baseline="0" dirty="0" smtClean="0">
                          <a:solidFill>
                            <a:srgbClr val="292929"/>
                          </a:solidFill>
                          <a:latin typeface="Times New Roman" panose="02020603050405020304" pitchFamily="18" charset="0"/>
                          <a:cs typeface="Times New Roman" panose="02020603050405020304" pitchFamily="18" charset="0"/>
                        </a:rPr>
                        <a:t> </a:t>
                      </a:r>
                      <a:r>
                        <a:rPr lang="ru-RU" dirty="0" smtClean="0">
                          <a:solidFill>
                            <a:srgbClr val="292929"/>
                          </a:solidFill>
                          <a:latin typeface="Times New Roman" panose="02020603050405020304" pitchFamily="18" charset="0"/>
                          <a:cs typeface="Times New Roman" panose="02020603050405020304" pitchFamily="18" charset="0"/>
                        </a:rPr>
                        <a:t>766,00</a:t>
                      </a:r>
                      <a:endParaRPr lang="ru-RU" dirty="0">
                        <a:solidFill>
                          <a:srgbClr val="292929"/>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52" name="Таблица 51"/>
          <p:cNvGraphicFramePr>
            <a:graphicFrameLocks noGrp="1"/>
          </p:cNvGraphicFramePr>
          <p:nvPr/>
        </p:nvGraphicFramePr>
        <p:xfrm>
          <a:off x="1905000" y="3886200"/>
          <a:ext cx="4787900" cy="381000"/>
        </p:xfrm>
        <a:graphic>
          <a:graphicData uri="http://schemas.openxmlformats.org/drawingml/2006/table">
            <a:tbl>
              <a:tblPr/>
              <a:tblGrid>
                <a:gridCol w="4787900"/>
              </a:tblGrid>
              <a:tr h="381000">
                <a:tc>
                  <a:txBody>
                    <a:bodyPr/>
                    <a:lstStyle/>
                    <a:p>
                      <a:r>
                        <a:rPr lang="ru-RU" dirty="0" smtClean="0">
                          <a:solidFill>
                            <a:srgbClr val="292929"/>
                          </a:solidFill>
                          <a:latin typeface="Times New Roman" panose="02020603050405020304" pitchFamily="18" charset="0"/>
                          <a:cs typeface="Times New Roman" panose="02020603050405020304" pitchFamily="18" charset="0"/>
                        </a:rPr>
                        <a:t>Основные средства</a:t>
                      </a:r>
                      <a:endParaRPr lang="ru-RU" dirty="0">
                        <a:solidFill>
                          <a:srgbClr val="292929"/>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53" name="Таблица 52"/>
          <p:cNvGraphicFramePr>
            <a:graphicFrameLocks noGrp="1"/>
          </p:cNvGraphicFramePr>
          <p:nvPr/>
        </p:nvGraphicFramePr>
        <p:xfrm>
          <a:off x="6781800" y="3886200"/>
          <a:ext cx="1905000" cy="381000"/>
        </p:xfrm>
        <a:graphic>
          <a:graphicData uri="http://schemas.openxmlformats.org/drawingml/2006/table">
            <a:tbl>
              <a:tblPr/>
              <a:tblGrid>
                <a:gridCol w="1905000"/>
              </a:tblGrid>
              <a:tr h="381000">
                <a:tc>
                  <a:txBody>
                    <a:bodyPr/>
                    <a:lstStyle/>
                    <a:p>
                      <a:pPr algn="ctr"/>
                      <a:r>
                        <a:rPr lang="ru-RU" dirty="0" smtClean="0">
                          <a:solidFill>
                            <a:srgbClr val="292929"/>
                          </a:solidFill>
                          <a:latin typeface="Times New Roman" panose="02020603050405020304" pitchFamily="18" charset="0"/>
                          <a:cs typeface="Times New Roman" panose="02020603050405020304" pitchFamily="18" charset="0"/>
                        </a:rPr>
                        <a:t>125</a:t>
                      </a:r>
                      <a:r>
                        <a:rPr lang="en-US" baseline="0" dirty="0" smtClean="0">
                          <a:solidFill>
                            <a:srgbClr val="292929"/>
                          </a:solidFill>
                          <a:latin typeface="Times New Roman" panose="02020603050405020304" pitchFamily="18" charset="0"/>
                          <a:cs typeface="Times New Roman" panose="02020603050405020304" pitchFamily="18" charset="0"/>
                        </a:rPr>
                        <a:t> </a:t>
                      </a:r>
                      <a:r>
                        <a:rPr lang="ru-RU" dirty="0" smtClean="0">
                          <a:solidFill>
                            <a:srgbClr val="292929"/>
                          </a:solidFill>
                          <a:latin typeface="Times New Roman" panose="02020603050405020304" pitchFamily="18" charset="0"/>
                          <a:cs typeface="Times New Roman" panose="02020603050405020304" pitchFamily="18" charset="0"/>
                        </a:rPr>
                        <a:t>000,00</a:t>
                      </a:r>
                      <a:endParaRPr lang="ru-RU" dirty="0">
                        <a:solidFill>
                          <a:srgbClr val="292929"/>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55" name="Таблица 54"/>
          <p:cNvGraphicFramePr>
            <a:graphicFrameLocks noGrp="1"/>
          </p:cNvGraphicFramePr>
          <p:nvPr/>
        </p:nvGraphicFramePr>
        <p:xfrm>
          <a:off x="1905000" y="4343400"/>
          <a:ext cx="4787900" cy="381000"/>
        </p:xfrm>
        <a:graphic>
          <a:graphicData uri="http://schemas.openxmlformats.org/drawingml/2006/table">
            <a:tbl>
              <a:tblPr/>
              <a:tblGrid>
                <a:gridCol w="4787900"/>
              </a:tblGrid>
              <a:tr h="381000">
                <a:tc>
                  <a:txBody>
                    <a:bodyPr/>
                    <a:lstStyle/>
                    <a:p>
                      <a:r>
                        <a:rPr lang="ru-RU" dirty="0" smtClean="0">
                          <a:solidFill>
                            <a:srgbClr val="292929"/>
                          </a:solidFill>
                          <a:latin typeface="Times New Roman" panose="02020603050405020304" pitchFamily="18" charset="0"/>
                          <a:cs typeface="Times New Roman" panose="02020603050405020304" pitchFamily="18" charset="0"/>
                        </a:rPr>
                        <a:t>Материальные запасы</a:t>
                      </a:r>
                      <a:endParaRPr lang="ru-RU" dirty="0">
                        <a:solidFill>
                          <a:srgbClr val="292929"/>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56" name="Таблица 55"/>
          <p:cNvGraphicFramePr>
            <a:graphicFrameLocks noGrp="1"/>
          </p:cNvGraphicFramePr>
          <p:nvPr/>
        </p:nvGraphicFramePr>
        <p:xfrm>
          <a:off x="6781800" y="4343400"/>
          <a:ext cx="1905000" cy="381000"/>
        </p:xfrm>
        <a:graphic>
          <a:graphicData uri="http://schemas.openxmlformats.org/drawingml/2006/table">
            <a:tbl>
              <a:tblPr/>
              <a:tblGrid>
                <a:gridCol w="1905000"/>
              </a:tblGrid>
              <a:tr h="381000">
                <a:tc>
                  <a:txBody>
                    <a:bodyPr/>
                    <a:lstStyle/>
                    <a:p>
                      <a:pPr algn="ctr"/>
                      <a:r>
                        <a:rPr lang="ru-RU" dirty="0" smtClean="0">
                          <a:solidFill>
                            <a:srgbClr val="292929"/>
                          </a:solidFill>
                          <a:latin typeface="Times New Roman" panose="02020603050405020304" pitchFamily="18" charset="0"/>
                          <a:cs typeface="Times New Roman" panose="02020603050405020304" pitchFamily="18" charset="0"/>
                        </a:rPr>
                        <a:t>50</a:t>
                      </a:r>
                      <a:r>
                        <a:rPr lang="en-US" baseline="0" dirty="0" smtClean="0">
                          <a:solidFill>
                            <a:srgbClr val="292929"/>
                          </a:solidFill>
                          <a:latin typeface="Times New Roman" panose="02020603050405020304" pitchFamily="18" charset="0"/>
                          <a:cs typeface="Times New Roman" panose="02020603050405020304" pitchFamily="18" charset="0"/>
                        </a:rPr>
                        <a:t> </a:t>
                      </a:r>
                      <a:r>
                        <a:rPr lang="ru-RU" dirty="0" smtClean="0">
                          <a:solidFill>
                            <a:srgbClr val="292929"/>
                          </a:solidFill>
                          <a:latin typeface="Times New Roman" panose="02020603050405020304" pitchFamily="18" charset="0"/>
                          <a:cs typeface="Times New Roman" panose="02020603050405020304" pitchFamily="18" charset="0"/>
                        </a:rPr>
                        <a:t>100,00</a:t>
                      </a:r>
                      <a:endParaRPr lang="ru-RU" dirty="0">
                        <a:solidFill>
                          <a:srgbClr val="292929"/>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58" name="Таблица 57"/>
          <p:cNvGraphicFramePr>
            <a:graphicFrameLocks noGrp="1"/>
          </p:cNvGraphicFramePr>
          <p:nvPr/>
        </p:nvGraphicFramePr>
        <p:xfrm>
          <a:off x="1905000" y="4800600"/>
          <a:ext cx="4787900" cy="381000"/>
        </p:xfrm>
        <a:graphic>
          <a:graphicData uri="http://schemas.openxmlformats.org/drawingml/2006/table">
            <a:tbl>
              <a:tblPr/>
              <a:tblGrid>
                <a:gridCol w="4787900"/>
              </a:tblGrid>
              <a:tr h="381000">
                <a:tc>
                  <a:txBody>
                    <a:bodyPr/>
                    <a:lstStyle/>
                    <a:p>
                      <a:r>
                        <a:rPr lang="ru-RU" dirty="0" smtClean="0">
                          <a:solidFill>
                            <a:srgbClr val="292929"/>
                          </a:solidFill>
                          <a:latin typeface="Times New Roman" panose="02020603050405020304" pitchFamily="18" charset="0"/>
                          <a:cs typeface="Times New Roman" panose="02020603050405020304" pitchFamily="18" charset="0"/>
                        </a:rPr>
                        <a:t>Общие расходы за год</a:t>
                      </a:r>
                      <a:endParaRPr lang="ru-RU" dirty="0">
                        <a:solidFill>
                          <a:srgbClr val="292929"/>
                        </a:solidFill>
                        <a:latin typeface="Times New Roman" panose="02020603050405020304" pitchFamily="18" charset="0"/>
                        <a:cs typeface="Times New Roman" panose="02020603050405020304" pitchFamily="18" charset="0"/>
                      </a:endParaRPr>
                    </a:p>
                  </a:txBody>
                  <a:tcPr marL="91437" marR="91437">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59" name="Таблица 58"/>
          <p:cNvGraphicFramePr>
            <a:graphicFrameLocks noGrp="1"/>
          </p:cNvGraphicFramePr>
          <p:nvPr/>
        </p:nvGraphicFramePr>
        <p:xfrm>
          <a:off x="6781800" y="4800600"/>
          <a:ext cx="1905000" cy="381000"/>
        </p:xfrm>
        <a:graphic>
          <a:graphicData uri="http://schemas.openxmlformats.org/drawingml/2006/table">
            <a:tbl>
              <a:tblPr/>
              <a:tblGrid>
                <a:gridCol w="1905000"/>
              </a:tblGrid>
              <a:tr h="381000">
                <a:tc>
                  <a:txBody>
                    <a:bodyPr/>
                    <a:lstStyle/>
                    <a:p>
                      <a:pPr algn="ctr"/>
                      <a:r>
                        <a:rPr lang="ru-RU" dirty="0" smtClean="0">
                          <a:solidFill>
                            <a:srgbClr val="292929"/>
                          </a:solidFill>
                          <a:latin typeface="Times New Roman" panose="02020603050405020304" pitchFamily="18" charset="0"/>
                          <a:cs typeface="Times New Roman" panose="02020603050405020304" pitchFamily="18" charset="0"/>
                        </a:rPr>
                        <a:t>18</a:t>
                      </a:r>
                      <a:r>
                        <a:rPr lang="en-US" baseline="0" dirty="0" smtClean="0">
                          <a:solidFill>
                            <a:srgbClr val="292929"/>
                          </a:solidFill>
                          <a:latin typeface="Times New Roman" panose="02020603050405020304" pitchFamily="18" charset="0"/>
                          <a:cs typeface="Times New Roman" panose="02020603050405020304" pitchFamily="18" charset="0"/>
                        </a:rPr>
                        <a:t> </a:t>
                      </a:r>
                      <a:r>
                        <a:rPr lang="ru-RU" dirty="0" smtClean="0">
                          <a:solidFill>
                            <a:srgbClr val="292929"/>
                          </a:solidFill>
                          <a:latin typeface="Times New Roman" panose="02020603050405020304" pitchFamily="18" charset="0"/>
                          <a:cs typeface="Times New Roman" panose="02020603050405020304" pitchFamily="18" charset="0"/>
                        </a:rPr>
                        <a:t>472</a:t>
                      </a:r>
                      <a:r>
                        <a:rPr lang="en-US" baseline="0" dirty="0" smtClean="0">
                          <a:solidFill>
                            <a:srgbClr val="292929"/>
                          </a:solidFill>
                          <a:latin typeface="Times New Roman" panose="02020603050405020304" pitchFamily="18" charset="0"/>
                          <a:cs typeface="Times New Roman" panose="02020603050405020304" pitchFamily="18" charset="0"/>
                        </a:rPr>
                        <a:t> </a:t>
                      </a:r>
                      <a:r>
                        <a:rPr lang="ru-RU" dirty="0" smtClean="0">
                          <a:solidFill>
                            <a:srgbClr val="292929"/>
                          </a:solidFill>
                          <a:latin typeface="Times New Roman" panose="02020603050405020304" pitchFamily="18" charset="0"/>
                          <a:cs typeface="Times New Roman" panose="02020603050405020304" pitchFamily="18" charset="0"/>
                        </a:rPr>
                        <a:t>033,00</a:t>
                      </a:r>
                      <a:endParaRPr lang="ru-RU" dirty="0">
                        <a:solidFill>
                          <a:srgbClr val="292929"/>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61" name="Таблица 60"/>
          <p:cNvGraphicFramePr>
            <a:graphicFrameLocks noGrp="1"/>
          </p:cNvGraphicFramePr>
          <p:nvPr/>
        </p:nvGraphicFramePr>
        <p:xfrm>
          <a:off x="1927225" y="5334000"/>
          <a:ext cx="6759575" cy="1584746"/>
        </p:xfrm>
        <a:graphic>
          <a:graphicData uri="http://schemas.openxmlformats.org/drawingml/2006/table">
            <a:tbl>
              <a:tblPr/>
              <a:tblGrid>
                <a:gridCol w="6759575"/>
              </a:tblGrid>
              <a:tr h="1584325">
                <a:tc>
                  <a:txBody>
                    <a:bodyPr/>
                    <a:lstStyle/>
                    <a:p>
                      <a:r>
                        <a:rPr lang="ru-RU" sz="1400" dirty="0" smtClean="0">
                          <a:solidFill>
                            <a:srgbClr val="292929"/>
                          </a:solidFill>
                          <a:latin typeface="Times New Roman" panose="02020603050405020304" pitchFamily="18" charset="0"/>
                          <a:cs typeface="Times New Roman" panose="02020603050405020304" pitchFamily="18" charset="0"/>
                        </a:rPr>
                        <a:t>Из бюджета 18</a:t>
                      </a:r>
                      <a:r>
                        <a:rPr lang="en-US" sz="1400" baseline="0" dirty="0" smtClean="0">
                          <a:solidFill>
                            <a:srgbClr val="292929"/>
                          </a:solidFill>
                          <a:latin typeface="Times New Roman" panose="02020603050405020304" pitchFamily="18" charset="0"/>
                          <a:cs typeface="Times New Roman" panose="02020603050405020304" pitchFamily="18" charset="0"/>
                        </a:rPr>
                        <a:t> </a:t>
                      </a:r>
                      <a:r>
                        <a:rPr lang="ru-RU" sz="1400" dirty="0" smtClean="0">
                          <a:solidFill>
                            <a:srgbClr val="292929"/>
                          </a:solidFill>
                          <a:latin typeface="Times New Roman" panose="02020603050405020304" pitchFamily="18" charset="0"/>
                          <a:cs typeface="Times New Roman" panose="02020603050405020304" pitchFamily="18" charset="0"/>
                        </a:rPr>
                        <a:t>106</a:t>
                      </a:r>
                      <a:r>
                        <a:rPr lang="en-US" sz="1400" baseline="0" dirty="0" smtClean="0">
                          <a:solidFill>
                            <a:srgbClr val="292929"/>
                          </a:solidFill>
                          <a:latin typeface="Times New Roman" panose="02020603050405020304" pitchFamily="18" charset="0"/>
                          <a:cs typeface="Times New Roman" panose="02020603050405020304" pitchFamily="18" charset="0"/>
                        </a:rPr>
                        <a:t> </a:t>
                      </a:r>
                      <a:r>
                        <a:rPr lang="ru-RU" sz="1400" dirty="0" smtClean="0">
                          <a:solidFill>
                            <a:srgbClr val="292929"/>
                          </a:solidFill>
                          <a:latin typeface="Times New Roman" panose="02020603050405020304" pitchFamily="18" charset="0"/>
                          <a:cs typeface="Times New Roman" panose="02020603050405020304" pitchFamily="18" charset="0"/>
                        </a:rPr>
                        <a:t>169 р,</a:t>
                      </a:r>
                      <a:r>
                        <a:rPr lang="ru-RU" sz="1400" baseline="0" dirty="0" smtClean="0">
                          <a:solidFill>
                            <a:srgbClr val="292929"/>
                          </a:solidFill>
                          <a:latin typeface="Times New Roman" panose="02020603050405020304" pitchFamily="18" charset="0"/>
                          <a:cs typeface="Times New Roman" panose="02020603050405020304" pitchFamily="18" charset="0"/>
                        </a:rPr>
                        <a:t> на коммунальные и эксплуатационные расходы мы тратим в год свыше 2</a:t>
                      </a:r>
                      <a:r>
                        <a:rPr lang="en-US" sz="1400" baseline="0" dirty="0" smtClean="0">
                          <a:solidFill>
                            <a:srgbClr val="292929"/>
                          </a:solidFill>
                          <a:latin typeface="Times New Roman" panose="02020603050405020304" pitchFamily="18" charset="0"/>
                          <a:cs typeface="Times New Roman" panose="02020603050405020304" pitchFamily="18" charset="0"/>
                        </a:rPr>
                        <a:t> </a:t>
                      </a:r>
                      <a:r>
                        <a:rPr lang="ru-RU" sz="1400" baseline="0" dirty="0" smtClean="0">
                          <a:solidFill>
                            <a:srgbClr val="292929"/>
                          </a:solidFill>
                          <a:latin typeface="Times New Roman" panose="02020603050405020304" pitchFamily="18" charset="0"/>
                          <a:cs typeface="Times New Roman" panose="02020603050405020304" pitchFamily="18" charset="0"/>
                        </a:rPr>
                        <a:t>500</a:t>
                      </a:r>
                      <a:r>
                        <a:rPr lang="en-US" sz="1400" baseline="0" dirty="0" smtClean="0">
                          <a:solidFill>
                            <a:srgbClr val="292929"/>
                          </a:solidFill>
                          <a:latin typeface="Times New Roman" panose="02020603050405020304" pitchFamily="18" charset="0"/>
                          <a:cs typeface="Times New Roman" panose="02020603050405020304" pitchFamily="18" charset="0"/>
                        </a:rPr>
                        <a:t> </a:t>
                      </a:r>
                      <a:r>
                        <a:rPr lang="ru-RU" sz="1400" baseline="0" dirty="0" smtClean="0">
                          <a:solidFill>
                            <a:srgbClr val="292929"/>
                          </a:solidFill>
                          <a:latin typeface="Times New Roman" panose="02020603050405020304" pitchFamily="18" charset="0"/>
                          <a:cs typeface="Times New Roman" panose="02020603050405020304" pitchFamily="18" charset="0"/>
                        </a:rPr>
                        <a:t>000рублей.</a:t>
                      </a:r>
                      <a:r>
                        <a:rPr lang="en-US" sz="1400" baseline="0" dirty="0" smtClean="0">
                          <a:solidFill>
                            <a:srgbClr val="292929"/>
                          </a:solidFill>
                          <a:latin typeface="Times New Roman" panose="02020603050405020304" pitchFamily="18" charset="0"/>
                          <a:cs typeface="Times New Roman" panose="02020603050405020304" pitchFamily="18" charset="0"/>
                        </a:rPr>
                        <a:t> </a:t>
                      </a:r>
                      <a:r>
                        <a:rPr lang="ru-RU" sz="1400" baseline="0" dirty="0" smtClean="0">
                          <a:solidFill>
                            <a:srgbClr val="292929"/>
                          </a:solidFill>
                          <a:latin typeface="Times New Roman" panose="02020603050405020304" pitchFamily="18" charset="0"/>
                          <a:cs typeface="Times New Roman" panose="02020603050405020304" pitchFamily="18" charset="0"/>
                        </a:rPr>
                        <a:t>Около 70% из бюджета и 30% из приносящей доход деятельности.</a:t>
                      </a:r>
                    </a:p>
                    <a:p>
                      <a:endParaRPr lang="ru-RU" sz="1400" baseline="0" dirty="0" smtClean="0">
                        <a:solidFill>
                          <a:srgbClr val="292929"/>
                        </a:solidFill>
                      </a:endParaRPr>
                    </a:p>
                    <a:p>
                      <a:endParaRPr lang="ru-RU" sz="1400" baseline="0" dirty="0" smtClean="0">
                        <a:solidFill>
                          <a:srgbClr val="292929"/>
                        </a:solidFill>
                      </a:endParaRPr>
                    </a:p>
                    <a:p>
                      <a:endParaRPr lang="ru-RU" sz="1400" baseline="0" dirty="0" smtClean="0">
                        <a:solidFill>
                          <a:srgbClr val="292929"/>
                        </a:solidFill>
                      </a:endParaRPr>
                    </a:p>
                    <a:p>
                      <a:endParaRPr lang="ru-RU" sz="1400" baseline="0" dirty="0" smtClean="0">
                        <a:solidFill>
                          <a:srgbClr val="292929"/>
                        </a:solidFill>
                      </a:endParaRPr>
                    </a:p>
                  </a:txBody>
                  <a:tcPr marL="91434" marR="91434" marT="45613" marB="45613">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33" name="Rectangle 8"/>
          <p:cNvSpPr txBox="1">
            <a:spLocks noChangeArrowheads="1"/>
          </p:cNvSpPr>
          <p:nvPr/>
        </p:nvSpPr>
        <p:spPr bwMode="auto">
          <a:xfrm>
            <a:off x="1981200" y="381000"/>
            <a:ext cx="6705600" cy="533400"/>
          </a:xfrm>
          <a:prstGeom prst="rect">
            <a:avLst/>
          </a:prstGeom>
          <a:noFill/>
          <a:ln>
            <a:noFill/>
          </a:ln>
          <a:effectLst/>
          <a:extLst/>
        </p:spPr>
        <p:txBody>
          <a:bodyPr/>
          <a:lstStyle>
            <a:lvl1pPr marL="0" indent="0" algn="r" rtl="0" eaLnBrk="0" fontAlgn="base" hangingPunct="0">
              <a:spcBef>
                <a:spcPct val="20000"/>
              </a:spcBef>
              <a:spcAft>
                <a:spcPct val="0"/>
              </a:spcAft>
              <a:buFontTx/>
              <a:buNone/>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defRPr/>
            </a:pPr>
            <a:r>
              <a:rPr lang="ru-RU" sz="1400" b="1" kern="0" dirty="0" smtClean="0">
                <a:solidFill>
                  <a:srgbClr val="292929"/>
                </a:solidFill>
                <a:latin typeface="Times New Roman" panose="02020603050405020304" pitchFamily="18" charset="0"/>
                <a:cs typeface="Times New Roman" panose="02020603050405020304" pitchFamily="18" charset="0"/>
              </a:rPr>
              <a:t>Бюджет Государственного бюджетного учреждения Досуговый центр «</a:t>
            </a:r>
            <a:r>
              <a:rPr lang="ru-RU" sz="1400" b="1" kern="0" dirty="0" err="1" smtClean="0">
                <a:solidFill>
                  <a:srgbClr val="292929"/>
                </a:solidFill>
                <a:latin typeface="Times New Roman" panose="02020603050405020304" pitchFamily="18" charset="0"/>
                <a:cs typeface="Times New Roman" panose="02020603050405020304" pitchFamily="18" charset="0"/>
              </a:rPr>
              <a:t>Соколинка</a:t>
            </a:r>
            <a:r>
              <a:rPr lang="ru-RU" sz="1400" b="1" kern="0" dirty="0" smtClean="0">
                <a:solidFill>
                  <a:srgbClr val="292929"/>
                </a:solidFill>
                <a:latin typeface="Times New Roman" panose="02020603050405020304" pitchFamily="18" charset="0"/>
                <a:cs typeface="Times New Roman" panose="02020603050405020304" pitchFamily="18" charset="0"/>
              </a:rPr>
              <a:t>» составляет 18</a:t>
            </a:r>
            <a:r>
              <a:rPr lang="en-US" sz="1400" b="1" kern="0" dirty="0" smtClean="0">
                <a:solidFill>
                  <a:srgbClr val="292929"/>
                </a:solidFill>
                <a:latin typeface="Times New Roman" panose="02020603050405020304" pitchFamily="18" charset="0"/>
                <a:cs typeface="Times New Roman" panose="02020603050405020304" pitchFamily="18" charset="0"/>
              </a:rPr>
              <a:t> </a:t>
            </a:r>
            <a:r>
              <a:rPr lang="ru-RU" sz="1400" b="1" kern="0" dirty="0" smtClean="0">
                <a:solidFill>
                  <a:srgbClr val="292929"/>
                </a:solidFill>
                <a:latin typeface="Times New Roman" panose="02020603050405020304" pitchFamily="18" charset="0"/>
                <a:cs typeface="Times New Roman" panose="02020603050405020304" pitchFamily="18" charset="0"/>
              </a:rPr>
              <a:t>106</a:t>
            </a:r>
            <a:r>
              <a:rPr lang="en-US" sz="1400" b="1" kern="0" dirty="0" smtClean="0">
                <a:solidFill>
                  <a:srgbClr val="292929"/>
                </a:solidFill>
                <a:latin typeface="Times New Roman" panose="02020603050405020304" pitchFamily="18" charset="0"/>
                <a:cs typeface="Times New Roman" panose="02020603050405020304" pitchFamily="18" charset="0"/>
              </a:rPr>
              <a:t> </a:t>
            </a:r>
            <a:r>
              <a:rPr lang="ru-RU" sz="1400" b="1" kern="0" dirty="0" smtClean="0">
                <a:solidFill>
                  <a:srgbClr val="292929"/>
                </a:solidFill>
                <a:latin typeface="Times New Roman" panose="02020603050405020304" pitchFamily="18" charset="0"/>
                <a:cs typeface="Times New Roman" panose="02020603050405020304" pitchFamily="18" charset="0"/>
              </a:rPr>
              <a:t>169р</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 name="Rectangle 8"/>
          <p:cNvSpPr txBox="1">
            <a:spLocks noChangeArrowheads="1"/>
          </p:cNvSpPr>
          <p:nvPr/>
        </p:nvSpPr>
        <p:spPr bwMode="auto">
          <a:xfrm>
            <a:off x="3797300" y="76200"/>
            <a:ext cx="2895600" cy="266700"/>
          </a:xfrm>
          <a:prstGeom prst="rect">
            <a:avLst/>
          </a:prstGeom>
          <a:noFill/>
          <a:ln>
            <a:noFill/>
          </a:ln>
          <a:effectLst/>
          <a:extLst/>
        </p:spPr>
        <p:txBody>
          <a:bodyPr/>
          <a:lstStyle>
            <a:lvl1pPr marL="0" indent="0" algn="r" rtl="0" eaLnBrk="0" fontAlgn="base" hangingPunct="0">
              <a:spcBef>
                <a:spcPct val="20000"/>
              </a:spcBef>
              <a:spcAft>
                <a:spcPct val="0"/>
              </a:spcAft>
              <a:buFontTx/>
              <a:buNone/>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defRPr/>
            </a:pPr>
            <a:r>
              <a:rPr lang="ru-RU" sz="1600" b="1" kern="0" dirty="0" smtClean="0">
                <a:solidFill>
                  <a:srgbClr val="292929"/>
                </a:solidFill>
                <a:latin typeface="Cambria" pitchFamily="18" charset="0"/>
              </a:rPr>
              <a:t>БЮДЖЕТ 2018</a:t>
            </a:r>
          </a:p>
        </p:txBody>
      </p:sp>
      <p:graphicFrame>
        <p:nvGraphicFramePr>
          <p:cNvPr id="11267" name="Диаграмма 14"/>
          <p:cNvGraphicFramePr>
            <a:graphicFrameLocks/>
          </p:cNvGraphicFramePr>
          <p:nvPr/>
        </p:nvGraphicFramePr>
        <p:xfrm>
          <a:off x="2235200" y="292100"/>
          <a:ext cx="6197600" cy="4165600"/>
        </p:xfrm>
        <a:graphic>
          <a:graphicData uri="http://schemas.openxmlformats.org/presentationml/2006/ole">
            <p:oleObj spid="_x0000_s11267" name="Диаграмма" r:id="rId5" imgW="6206266" imgH="4176122" progId="Excel.Chart.8">
              <p:embed/>
            </p:oleObj>
          </a:graphicData>
        </a:graphic>
      </p:graphicFrame>
      <p:graphicFrame>
        <p:nvGraphicFramePr>
          <p:cNvPr id="20" name="Таблица 19"/>
          <p:cNvGraphicFramePr>
            <a:graphicFrameLocks noGrp="1"/>
          </p:cNvGraphicFramePr>
          <p:nvPr/>
        </p:nvGraphicFramePr>
        <p:xfrm>
          <a:off x="2030413" y="5029200"/>
          <a:ext cx="6607175" cy="1584325"/>
        </p:xfrm>
        <a:graphic>
          <a:graphicData uri="http://schemas.openxmlformats.org/drawingml/2006/table">
            <a:tbl>
              <a:tblPr/>
              <a:tblGrid>
                <a:gridCol w="6607175"/>
              </a:tblGrid>
              <a:tr h="1584325">
                <a:tc>
                  <a:txBody>
                    <a:bodyPr/>
                    <a:lstStyle/>
                    <a:p>
                      <a:pPr algn="just"/>
                      <a:r>
                        <a:rPr lang="ru-RU" sz="1400" dirty="0" smtClean="0">
                          <a:solidFill>
                            <a:srgbClr val="292929"/>
                          </a:solidFill>
                          <a:latin typeface="Times New Roman" panose="02020603050405020304" pitchFamily="18" charset="0"/>
                          <a:cs typeface="Times New Roman" panose="02020603050405020304" pitchFamily="18" charset="0"/>
                        </a:rPr>
                        <a:t>Ежегодно в</a:t>
                      </a:r>
                      <a:r>
                        <a:rPr lang="ru-RU" sz="1400" baseline="0" dirty="0" smtClean="0">
                          <a:solidFill>
                            <a:srgbClr val="292929"/>
                          </a:solidFill>
                          <a:latin typeface="Times New Roman" panose="02020603050405020304" pitchFamily="18" charset="0"/>
                          <a:cs typeface="Times New Roman" panose="02020603050405020304" pitchFamily="18" charset="0"/>
                        </a:rPr>
                        <a:t> конце года мы сдаем отчетность в управление экономики префектуры ВАО по средней заработной плате основного персонала. Наш показатель в 2018 году превысил отметку в 40</a:t>
                      </a:r>
                      <a:r>
                        <a:rPr lang="en-US" sz="1400" baseline="0" dirty="0" smtClean="0">
                          <a:solidFill>
                            <a:srgbClr val="292929"/>
                          </a:solidFill>
                          <a:latin typeface="Times New Roman" panose="02020603050405020304" pitchFamily="18" charset="0"/>
                          <a:cs typeface="Times New Roman" panose="02020603050405020304" pitchFamily="18" charset="0"/>
                        </a:rPr>
                        <a:t> </a:t>
                      </a:r>
                      <a:r>
                        <a:rPr lang="ru-RU" sz="1400" baseline="0" dirty="0" smtClean="0">
                          <a:solidFill>
                            <a:srgbClr val="292929"/>
                          </a:solidFill>
                          <a:latin typeface="Times New Roman" panose="02020603050405020304" pitchFamily="18" charset="0"/>
                          <a:cs typeface="Times New Roman" panose="02020603050405020304" pitchFamily="18" charset="0"/>
                        </a:rPr>
                        <a:t>000 рублей. Основная работа была проведена за счет увеличения заработной платы и возобновлении квартального и годового премирования наших сотрудников. Выплаты в конце года были произведены за счет внебюджетных средств. Мы продолжим работу над увеличением показателя.</a:t>
                      </a:r>
                      <a:endParaRPr lang="ru-RU" sz="1400" dirty="0">
                        <a:solidFill>
                          <a:srgbClr val="292929"/>
                        </a:solidFill>
                        <a:latin typeface="Times New Roman" panose="02020603050405020304" pitchFamily="18" charset="0"/>
                        <a:cs typeface="Times New Roman" panose="02020603050405020304" pitchFamily="18" charset="0"/>
                      </a:endParaRPr>
                    </a:p>
                  </a:txBody>
                  <a:tcPr marL="91434" marR="91434" marT="45654" marB="4565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aphicFrame>
        <p:nvGraphicFramePr>
          <p:cNvPr id="13314" name="Диаграмма 7"/>
          <p:cNvGraphicFramePr>
            <a:graphicFrameLocks/>
          </p:cNvGraphicFramePr>
          <p:nvPr/>
        </p:nvGraphicFramePr>
        <p:xfrm>
          <a:off x="2006600" y="101600"/>
          <a:ext cx="6578600" cy="4064000"/>
        </p:xfrm>
        <a:graphic>
          <a:graphicData uri="http://schemas.openxmlformats.org/presentationml/2006/ole">
            <p:oleObj spid="_x0000_s13314" name="Диаграмма" r:id="rId5" imgW="6584251" imgH="4072481" progId="Excel.Chart.8">
              <p:embed/>
            </p:oleObj>
          </a:graphicData>
        </a:graphic>
      </p:graphicFrame>
      <p:sp>
        <p:nvSpPr>
          <p:cNvPr id="13315" name="TextBox 8"/>
          <p:cNvSpPr txBox="1">
            <a:spLocks noChangeArrowheads="1"/>
          </p:cNvSpPr>
          <p:nvPr/>
        </p:nvSpPr>
        <p:spPr bwMode="auto">
          <a:xfrm>
            <a:off x="4643438" y="1752600"/>
            <a:ext cx="842962" cy="369888"/>
          </a:xfrm>
          <a:prstGeom prst="rect">
            <a:avLst/>
          </a:prstGeom>
          <a:noFill/>
          <a:ln w="9525">
            <a:noFill/>
            <a:miter lim="800000"/>
            <a:headEnd/>
            <a:tailEnd/>
          </a:ln>
        </p:spPr>
        <p:txBody>
          <a:bodyPr>
            <a:spAutoFit/>
          </a:bodyPr>
          <a:lstStyle/>
          <a:p>
            <a:pPr algn="ctr" eaLnBrk="1" hangingPunct="1"/>
            <a:r>
              <a:rPr lang="en-US" altLang="ru-RU" sz="1800" b="1">
                <a:solidFill>
                  <a:srgbClr val="292929"/>
                </a:solidFill>
              </a:rPr>
              <a:t>4</a:t>
            </a:r>
            <a:r>
              <a:rPr lang="ru-RU" altLang="ru-RU" sz="1800" b="1">
                <a:solidFill>
                  <a:srgbClr val="292929"/>
                </a:solidFill>
              </a:rPr>
              <a:t>5</a:t>
            </a:r>
            <a:r>
              <a:rPr lang="en-US" altLang="ru-RU" sz="1800" b="1">
                <a:solidFill>
                  <a:srgbClr val="292929"/>
                </a:solidFill>
              </a:rPr>
              <a:t>%</a:t>
            </a:r>
            <a:endParaRPr lang="ru-RU" altLang="ru-RU" sz="1800" b="1">
              <a:solidFill>
                <a:srgbClr val="292929"/>
              </a:solidFill>
            </a:endParaRPr>
          </a:p>
        </p:txBody>
      </p:sp>
      <p:sp>
        <p:nvSpPr>
          <p:cNvPr id="13316" name="TextBox 9"/>
          <p:cNvSpPr txBox="1">
            <a:spLocks noChangeArrowheads="1"/>
          </p:cNvSpPr>
          <p:nvPr/>
        </p:nvSpPr>
        <p:spPr bwMode="auto">
          <a:xfrm>
            <a:off x="3276600" y="1382713"/>
            <a:ext cx="842963" cy="369887"/>
          </a:xfrm>
          <a:prstGeom prst="rect">
            <a:avLst/>
          </a:prstGeom>
          <a:noFill/>
          <a:ln w="9525">
            <a:noFill/>
            <a:miter lim="800000"/>
            <a:headEnd/>
            <a:tailEnd/>
          </a:ln>
        </p:spPr>
        <p:txBody>
          <a:bodyPr>
            <a:spAutoFit/>
          </a:bodyPr>
          <a:lstStyle/>
          <a:p>
            <a:pPr algn="ctr" eaLnBrk="1" hangingPunct="1"/>
            <a:r>
              <a:rPr lang="ru-RU" altLang="ru-RU" sz="1800" b="1">
                <a:solidFill>
                  <a:srgbClr val="292929"/>
                </a:solidFill>
              </a:rPr>
              <a:t>18</a:t>
            </a:r>
            <a:r>
              <a:rPr lang="en-US" altLang="ru-RU" sz="1800" b="1">
                <a:solidFill>
                  <a:srgbClr val="292929"/>
                </a:solidFill>
              </a:rPr>
              <a:t>%</a:t>
            </a:r>
            <a:endParaRPr lang="ru-RU" altLang="ru-RU" sz="1800" b="1">
              <a:solidFill>
                <a:srgbClr val="292929"/>
              </a:solidFill>
            </a:endParaRPr>
          </a:p>
        </p:txBody>
      </p:sp>
      <p:sp>
        <p:nvSpPr>
          <p:cNvPr id="13317" name="TextBox 10"/>
          <p:cNvSpPr txBox="1">
            <a:spLocks noChangeArrowheads="1"/>
          </p:cNvSpPr>
          <p:nvPr/>
        </p:nvSpPr>
        <p:spPr bwMode="auto">
          <a:xfrm>
            <a:off x="2667000" y="1973263"/>
            <a:ext cx="842963" cy="369887"/>
          </a:xfrm>
          <a:prstGeom prst="rect">
            <a:avLst/>
          </a:prstGeom>
          <a:noFill/>
          <a:ln w="9525">
            <a:noFill/>
            <a:miter lim="800000"/>
            <a:headEnd/>
            <a:tailEnd/>
          </a:ln>
        </p:spPr>
        <p:txBody>
          <a:bodyPr>
            <a:spAutoFit/>
          </a:bodyPr>
          <a:lstStyle/>
          <a:p>
            <a:pPr algn="ctr" eaLnBrk="1" hangingPunct="1"/>
            <a:r>
              <a:rPr lang="ru-RU" altLang="ru-RU" sz="1800" b="1">
                <a:solidFill>
                  <a:srgbClr val="292929"/>
                </a:solidFill>
              </a:rPr>
              <a:t>4</a:t>
            </a:r>
            <a:r>
              <a:rPr lang="en-US" altLang="ru-RU" sz="1800" b="1">
                <a:solidFill>
                  <a:srgbClr val="292929"/>
                </a:solidFill>
              </a:rPr>
              <a:t>%</a:t>
            </a:r>
            <a:endParaRPr lang="ru-RU" altLang="ru-RU" sz="1800" b="1">
              <a:solidFill>
                <a:srgbClr val="292929"/>
              </a:solidFill>
            </a:endParaRPr>
          </a:p>
        </p:txBody>
      </p:sp>
      <p:sp>
        <p:nvSpPr>
          <p:cNvPr id="13318" name="TextBox 11"/>
          <p:cNvSpPr txBox="1">
            <a:spLocks noChangeArrowheads="1"/>
          </p:cNvSpPr>
          <p:nvPr/>
        </p:nvSpPr>
        <p:spPr bwMode="auto">
          <a:xfrm>
            <a:off x="2819400" y="2678113"/>
            <a:ext cx="842963" cy="369887"/>
          </a:xfrm>
          <a:prstGeom prst="rect">
            <a:avLst/>
          </a:prstGeom>
          <a:noFill/>
          <a:ln w="9525">
            <a:noFill/>
            <a:miter lim="800000"/>
            <a:headEnd/>
            <a:tailEnd/>
          </a:ln>
        </p:spPr>
        <p:txBody>
          <a:bodyPr>
            <a:spAutoFit/>
          </a:bodyPr>
          <a:lstStyle/>
          <a:p>
            <a:pPr algn="ctr" eaLnBrk="1" hangingPunct="1"/>
            <a:r>
              <a:rPr lang="ru-RU" altLang="ru-RU" sz="1800" b="1">
                <a:solidFill>
                  <a:srgbClr val="292929"/>
                </a:solidFill>
              </a:rPr>
              <a:t>5</a:t>
            </a:r>
            <a:r>
              <a:rPr lang="en-US" altLang="ru-RU" sz="1800" b="1">
                <a:solidFill>
                  <a:srgbClr val="292929"/>
                </a:solidFill>
              </a:rPr>
              <a:t>%</a:t>
            </a:r>
            <a:endParaRPr lang="ru-RU" altLang="ru-RU" sz="1800" b="1">
              <a:solidFill>
                <a:srgbClr val="292929"/>
              </a:solidFill>
            </a:endParaRPr>
          </a:p>
        </p:txBody>
      </p:sp>
      <p:sp>
        <p:nvSpPr>
          <p:cNvPr id="13319" name="TextBox 12"/>
          <p:cNvSpPr txBox="1">
            <a:spLocks noChangeArrowheads="1"/>
          </p:cNvSpPr>
          <p:nvPr/>
        </p:nvSpPr>
        <p:spPr bwMode="auto">
          <a:xfrm>
            <a:off x="3240088" y="3352800"/>
            <a:ext cx="842962" cy="369888"/>
          </a:xfrm>
          <a:prstGeom prst="rect">
            <a:avLst/>
          </a:prstGeom>
          <a:noFill/>
          <a:ln w="9525">
            <a:noFill/>
            <a:miter lim="800000"/>
            <a:headEnd/>
            <a:tailEnd/>
          </a:ln>
        </p:spPr>
        <p:txBody>
          <a:bodyPr>
            <a:spAutoFit/>
          </a:bodyPr>
          <a:lstStyle/>
          <a:p>
            <a:pPr algn="ctr" eaLnBrk="1" hangingPunct="1"/>
            <a:r>
              <a:rPr lang="ru-RU" altLang="ru-RU" sz="1800" b="1">
                <a:solidFill>
                  <a:srgbClr val="292929"/>
                </a:solidFill>
              </a:rPr>
              <a:t>14</a:t>
            </a:r>
            <a:r>
              <a:rPr lang="en-US" altLang="ru-RU" sz="1800" b="1">
                <a:solidFill>
                  <a:srgbClr val="292929"/>
                </a:solidFill>
              </a:rPr>
              <a:t>%</a:t>
            </a:r>
            <a:endParaRPr lang="ru-RU" altLang="ru-RU" sz="1800" b="1">
              <a:solidFill>
                <a:srgbClr val="292929"/>
              </a:solidFill>
            </a:endParaRPr>
          </a:p>
        </p:txBody>
      </p:sp>
      <p:sp>
        <p:nvSpPr>
          <p:cNvPr id="13320" name="TextBox 13"/>
          <p:cNvSpPr txBox="1">
            <a:spLocks noChangeArrowheads="1"/>
          </p:cNvSpPr>
          <p:nvPr/>
        </p:nvSpPr>
        <p:spPr bwMode="auto">
          <a:xfrm>
            <a:off x="4086225" y="3490913"/>
            <a:ext cx="842963" cy="369887"/>
          </a:xfrm>
          <a:prstGeom prst="rect">
            <a:avLst/>
          </a:prstGeom>
          <a:noFill/>
          <a:ln w="9525">
            <a:noFill/>
            <a:miter lim="800000"/>
            <a:headEnd/>
            <a:tailEnd/>
          </a:ln>
        </p:spPr>
        <p:txBody>
          <a:bodyPr>
            <a:spAutoFit/>
          </a:bodyPr>
          <a:lstStyle/>
          <a:p>
            <a:pPr algn="ctr" eaLnBrk="1" hangingPunct="1"/>
            <a:r>
              <a:rPr lang="ru-RU" altLang="ru-RU" sz="1800" b="1">
                <a:solidFill>
                  <a:srgbClr val="292929"/>
                </a:solidFill>
              </a:rPr>
              <a:t>14</a:t>
            </a:r>
            <a:r>
              <a:rPr lang="en-US" altLang="ru-RU" sz="1800" b="1">
                <a:solidFill>
                  <a:srgbClr val="292929"/>
                </a:solidFill>
              </a:rPr>
              <a:t>%</a:t>
            </a:r>
            <a:endParaRPr lang="ru-RU" altLang="ru-RU" sz="1800" b="1">
              <a:solidFill>
                <a:srgbClr val="292929"/>
              </a:solidFill>
            </a:endParaRPr>
          </a:p>
        </p:txBody>
      </p:sp>
      <p:graphicFrame>
        <p:nvGraphicFramePr>
          <p:cNvPr id="38" name="Таблица 37"/>
          <p:cNvGraphicFramePr>
            <a:graphicFrameLocks noGrp="1"/>
          </p:cNvGraphicFramePr>
          <p:nvPr/>
        </p:nvGraphicFramePr>
        <p:xfrm>
          <a:off x="1981200" y="4267200"/>
          <a:ext cx="5562600" cy="2438400"/>
        </p:xfrm>
        <a:graphic>
          <a:graphicData uri="http://schemas.openxmlformats.org/drawingml/2006/table">
            <a:tbl>
              <a:tblPr/>
              <a:tblGrid>
                <a:gridCol w="5562600"/>
              </a:tblGrid>
              <a:tr h="2438400">
                <a:tc>
                  <a:txBody>
                    <a:bodyPr/>
                    <a:lstStyle/>
                    <a:p>
                      <a:pPr marL="342900" indent="-342900" algn="l">
                        <a:buAutoNum type="arabicPeriod"/>
                      </a:pPr>
                      <a:endParaRPr lang="ru-RU" sz="1400" dirty="0" smtClean="0">
                        <a:solidFill>
                          <a:srgbClr val="292929"/>
                        </a:solidFill>
                      </a:endParaRPr>
                    </a:p>
                    <a:p>
                      <a:pPr marL="342900" indent="-342900" algn="l">
                        <a:buAutoNum type="arabicPeriod"/>
                      </a:pPr>
                      <a:r>
                        <a:rPr lang="ru-RU" sz="1400" dirty="0" smtClean="0">
                          <a:solidFill>
                            <a:srgbClr val="292929"/>
                          </a:solidFill>
                          <a:latin typeface="Times New Roman" panose="02020603050405020304" pitchFamily="18" charset="0"/>
                          <a:cs typeface="Times New Roman" panose="02020603050405020304" pitchFamily="18" charset="0"/>
                        </a:rPr>
                        <a:t>Заработная плата в соответствии с договорам ГПХ 40-50%</a:t>
                      </a:r>
                    </a:p>
                    <a:p>
                      <a:pPr marL="342900" indent="-342900" algn="l">
                        <a:buAutoNum type="arabicPeriod"/>
                      </a:pPr>
                      <a:r>
                        <a:rPr lang="ru-RU" sz="1400" dirty="0" smtClean="0">
                          <a:solidFill>
                            <a:srgbClr val="292929"/>
                          </a:solidFill>
                          <a:latin typeface="Times New Roman" panose="02020603050405020304" pitchFamily="18" charset="0"/>
                          <a:cs typeface="Times New Roman" panose="02020603050405020304" pitchFamily="18" charset="0"/>
                        </a:rPr>
                        <a:t>ЕСС с суммы договоров</a:t>
                      </a:r>
                    </a:p>
                    <a:p>
                      <a:pPr marL="342900" indent="-342900" algn="l">
                        <a:buAutoNum type="arabicPeriod"/>
                      </a:pPr>
                      <a:r>
                        <a:rPr lang="ru-RU" sz="1400" dirty="0" smtClean="0">
                          <a:solidFill>
                            <a:srgbClr val="292929"/>
                          </a:solidFill>
                          <a:latin typeface="Times New Roman" panose="02020603050405020304" pitchFamily="18" charset="0"/>
                          <a:cs typeface="Times New Roman" panose="02020603050405020304" pitchFamily="18" charset="0"/>
                        </a:rPr>
                        <a:t>Коммунальные и эксплуатационные расходы</a:t>
                      </a:r>
                    </a:p>
                    <a:p>
                      <a:pPr marL="342900" indent="-342900" algn="l">
                        <a:buAutoNum type="arabicPeriod"/>
                      </a:pPr>
                      <a:r>
                        <a:rPr lang="ru-RU" sz="1400" dirty="0" smtClean="0">
                          <a:solidFill>
                            <a:srgbClr val="292929"/>
                          </a:solidFill>
                          <a:latin typeface="Times New Roman" panose="02020603050405020304" pitchFamily="18" charset="0"/>
                          <a:cs typeface="Times New Roman" panose="02020603050405020304" pitchFamily="18" charset="0"/>
                        </a:rPr>
                        <a:t>Расходные материалы для занятий</a:t>
                      </a:r>
                    </a:p>
                    <a:p>
                      <a:pPr marL="342900" indent="-342900" algn="l">
                        <a:buAutoNum type="arabicPeriod"/>
                      </a:pPr>
                      <a:r>
                        <a:rPr lang="ru-RU" sz="1400" dirty="0" smtClean="0">
                          <a:solidFill>
                            <a:srgbClr val="292929"/>
                          </a:solidFill>
                          <a:latin typeface="Times New Roman" panose="02020603050405020304" pitchFamily="18" charset="0"/>
                          <a:cs typeface="Times New Roman" panose="02020603050405020304" pitchFamily="18" charset="0"/>
                        </a:rPr>
                        <a:t>Основные средства</a:t>
                      </a:r>
                    </a:p>
                    <a:p>
                      <a:pPr marL="342900" indent="-342900" algn="l">
                        <a:buAutoNum type="arabicPeriod"/>
                      </a:pPr>
                      <a:r>
                        <a:rPr lang="ru-RU" sz="1400" dirty="0" smtClean="0">
                          <a:solidFill>
                            <a:srgbClr val="292929"/>
                          </a:solidFill>
                          <a:latin typeface="Times New Roman" panose="02020603050405020304" pitchFamily="18" charset="0"/>
                          <a:cs typeface="Times New Roman" panose="02020603050405020304" pitchFamily="18" charset="0"/>
                        </a:rPr>
                        <a:t>Премии</a:t>
                      </a:r>
                      <a:r>
                        <a:rPr lang="ru-RU" sz="1400" baseline="0" dirty="0" smtClean="0">
                          <a:solidFill>
                            <a:srgbClr val="292929"/>
                          </a:solidFill>
                          <a:latin typeface="Times New Roman" panose="02020603050405020304" pitchFamily="18" charset="0"/>
                          <a:cs typeface="Times New Roman" panose="02020603050405020304" pitchFamily="18" charset="0"/>
                        </a:rPr>
                        <a:t> сотрудникам на год </a:t>
                      </a:r>
                      <a:endParaRPr lang="ru-RU" sz="1400" dirty="0" smtClean="0">
                        <a:solidFill>
                          <a:srgbClr val="292929"/>
                        </a:solidFill>
                        <a:latin typeface="Times New Roman" panose="02020603050405020304" pitchFamily="18" charset="0"/>
                        <a:cs typeface="Times New Roman" panose="02020603050405020304" pitchFamily="18" charset="0"/>
                      </a:endParaRPr>
                    </a:p>
                    <a:p>
                      <a:pPr marL="342900" indent="-342900" algn="l">
                        <a:buAutoNum type="arabicPeriod"/>
                      </a:pPr>
                      <a:endParaRPr lang="ru-RU" sz="1400" dirty="0" smtClean="0">
                        <a:solidFill>
                          <a:srgbClr val="292929"/>
                        </a:solidFill>
                        <a:latin typeface="Times New Roman" panose="02020603050405020304" pitchFamily="18" charset="0"/>
                        <a:cs typeface="Times New Roman" panose="02020603050405020304" pitchFamily="18" charset="0"/>
                      </a:endParaRPr>
                    </a:p>
                    <a:p>
                      <a:pPr marL="0" indent="0" algn="l">
                        <a:buNone/>
                      </a:pPr>
                      <a:r>
                        <a:rPr lang="ru-RU" sz="1400" dirty="0" smtClean="0">
                          <a:solidFill>
                            <a:srgbClr val="292929"/>
                          </a:solidFill>
                          <a:latin typeface="Times New Roman" panose="02020603050405020304" pitchFamily="18" charset="0"/>
                          <a:cs typeface="Times New Roman" panose="02020603050405020304" pitchFamily="18" charset="0"/>
                        </a:rPr>
                        <a:t>Общие расходы</a:t>
                      </a:r>
                    </a:p>
                    <a:p>
                      <a:pPr marL="0" indent="0" algn="l">
                        <a:buNone/>
                      </a:pPr>
                      <a:r>
                        <a:rPr lang="ru-RU" sz="1400" dirty="0" smtClean="0">
                          <a:solidFill>
                            <a:srgbClr val="292929"/>
                          </a:solidFill>
                          <a:latin typeface="Times New Roman" panose="02020603050405020304" pitchFamily="18" charset="0"/>
                          <a:cs typeface="Times New Roman" panose="02020603050405020304" pitchFamily="18" charset="0"/>
                        </a:rPr>
                        <a:t> </a:t>
                      </a:r>
                    </a:p>
                    <a:p>
                      <a:pPr marL="0" indent="0" algn="l">
                        <a:buNone/>
                      </a:pPr>
                      <a:r>
                        <a:rPr lang="ru-RU" sz="1000" dirty="0" smtClean="0">
                          <a:solidFill>
                            <a:srgbClr val="292929"/>
                          </a:solidFill>
                          <a:latin typeface="Times New Roman" panose="02020603050405020304" pitchFamily="18" charset="0"/>
                          <a:cs typeface="Times New Roman" panose="02020603050405020304" pitchFamily="18" charset="0"/>
                        </a:rPr>
                        <a:t>Чистая прибыль учреждения с учетом всех обязательных расходов не превышает 20%</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39" name="Таблица 38"/>
          <p:cNvGraphicFramePr>
            <a:graphicFrameLocks noGrp="1"/>
          </p:cNvGraphicFramePr>
          <p:nvPr/>
        </p:nvGraphicFramePr>
        <p:xfrm>
          <a:off x="7620000" y="4267200"/>
          <a:ext cx="1295400" cy="2438400"/>
        </p:xfrm>
        <a:graphic>
          <a:graphicData uri="http://schemas.openxmlformats.org/drawingml/2006/table">
            <a:tbl>
              <a:tblPr/>
              <a:tblGrid>
                <a:gridCol w="1295400"/>
              </a:tblGrid>
              <a:tr h="2438400">
                <a:tc>
                  <a:txBody>
                    <a:bodyPr/>
                    <a:lstStyle/>
                    <a:p>
                      <a:pPr marL="0" indent="0" algn="l">
                        <a:buNone/>
                      </a:pPr>
                      <a:endParaRPr lang="ru-RU" sz="1400" dirty="0" smtClean="0">
                        <a:solidFill>
                          <a:srgbClr val="292929"/>
                        </a:solidFill>
                      </a:endParaRPr>
                    </a:p>
                    <a:p>
                      <a:pPr marL="0" indent="0" algn="l">
                        <a:buNone/>
                      </a:pPr>
                      <a:r>
                        <a:rPr lang="ru-RU" sz="1400" dirty="0" smtClean="0">
                          <a:solidFill>
                            <a:srgbClr val="292929"/>
                          </a:solidFill>
                          <a:latin typeface="Times New Roman" panose="02020603050405020304" pitchFamily="18" charset="0"/>
                          <a:cs typeface="Times New Roman" panose="02020603050405020304" pitchFamily="18" charset="0"/>
                        </a:rPr>
                        <a:t>2</a:t>
                      </a:r>
                      <a:r>
                        <a:rPr lang="ru-RU" sz="1400" baseline="0" dirty="0" smtClean="0">
                          <a:solidFill>
                            <a:srgbClr val="292929"/>
                          </a:solidFill>
                          <a:latin typeface="Times New Roman" panose="02020603050405020304" pitchFamily="18" charset="0"/>
                          <a:cs typeface="Times New Roman" panose="02020603050405020304" pitchFamily="18" charset="0"/>
                        </a:rPr>
                        <a:t> </a:t>
                      </a:r>
                      <a:r>
                        <a:rPr lang="ru-RU" sz="1400" dirty="0" smtClean="0">
                          <a:solidFill>
                            <a:srgbClr val="292929"/>
                          </a:solidFill>
                          <a:latin typeface="Times New Roman" panose="02020603050405020304" pitchFamily="18" charset="0"/>
                          <a:cs typeface="Times New Roman" panose="02020603050405020304" pitchFamily="18" charset="0"/>
                        </a:rPr>
                        <a:t>700</a:t>
                      </a:r>
                      <a:r>
                        <a:rPr lang="ru-RU" sz="1400" baseline="0" dirty="0" smtClean="0">
                          <a:solidFill>
                            <a:srgbClr val="292929"/>
                          </a:solidFill>
                          <a:latin typeface="Times New Roman" panose="02020603050405020304" pitchFamily="18" charset="0"/>
                          <a:cs typeface="Times New Roman" panose="02020603050405020304" pitchFamily="18" charset="0"/>
                        </a:rPr>
                        <a:t> </a:t>
                      </a:r>
                      <a:r>
                        <a:rPr lang="ru-RU" sz="1400" dirty="0" smtClean="0">
                          <a:solidFill>
                            <a:srgbClr val="292929"/>
                          </a:solidFill>
                          <a:latin typeface="Times New Roman" panose="02020603050405020304" pitchFamily="18" charset="0"/>
                          <a:cs typeface="Times New Roman" panose="02020603050405020304" pitchFamily="18" charset="0"/>
                        </a:rPr>
                        <a:t>000,00</a:t>
                      </a:r>
                    </a:p>
                    <a:p>
                      <a:pPr marL="0" indent="0" algn="l">
                        <a:buNone/>
                      </a:pPr>
                      <a:r>
                        <a:rPr lang="ru-RU" sz="1400" dirty="0" smtClean="0">
                          <a:solidFill>
                            <a:srgbClr val="292929"/>
                          </a:solidFill>
                          <a:latin typeface="Times New Roman" panose="02020603050405020304" pitchFamily="18" charset="0"/>
                          <a:cs typeface="Times New Roman" panose="02020603050405020304" pitchFamily="18" charset="0"/>
                        </a:rPr>
                        <a:t>   815</a:t>
                      </a:r>
                      <a:r>
                        <a:rPr lang="ru-RU" sz="1400" baseline="0" dirty="0" smtClean="0">
                          <a:solidFill>
                            <a:srgbClr val="292929"/>
                          </a:solidFill>
                          <a:latin typeface="Times New Roman" panose="02020603050405020304" pitchFamily="18" charset="0"/>
                          <a:cs typeface="Times New Roman" panose="02020603050405020304" pitchFamily="18" charset="0"/>
                        </a:rPr>
                        <a:t> </a:t>
                      </a:r>
                      <a:r>
                        <a:rPr lang="ru-RU" sz="1400" dirty="0" smtClean="0">
                          <a:solidFill>
                            <a:srgbClr val="292929"/>
                          </a:solidFill>
                          <a:latin typeface="Times New Roman" panose="02020603050405020304" pitchFamily="18" charset="0"/>
                          <a:cs typeface="Times New Roman" panose="02020603050405020304" pitchFamily="18" charset="0"/>
                        </a:rPr>
                        <a:t>400,00</a:t>
                      </a:r>
                    </a:p>
                    <a:p>
                      <a:pPr marL="0" indent="0" algn="l">
                        <a:buNone/>
                      </a:pPr>
                      <a:r>
                        <a:rPr lang="ru-RU" sz="1400" dirty="0" smtClean="0">
                          <a:solidFill>
                            <a:srgbClr val="292929"/>
                          </a:solidFill>
                          <a:latin typeface="Times New Roman" panose="02020603050405020304" pitchFamily="18" charset="0"/>
                          <a:cs typeface="Times New Roman" panose="02020603050405020304" pitchFamily="18" charset="0"/>
                        </a:rPr>
                        <a:t>   820</a:t>
                      </a:r>
                      <a:r>
                        <a:rPr lang="ru-RU" sz="1400" baseline="0" dirty="0" smtClean="0">
                          <a:solidFill>
                            <a:srgbClr val="292929"/>
                          </a:solidFill>
                          <a:latin typeface="Times New Roman" panose="02020603050405020304" pitchFamily="18" charset="0"/>
                          <a:cs typeface="Times New Roman" panose="02020603050405020304" pitchFamily="18" charset="0"/>
                        </a:rPr>
                        <a:t> </a:t>
                      </a:r>
                      <a:r>
                        <a:rPr lang="ru-RU" sz="1400" dirty="0" smtClean="0">
                          <a:solidFill>
                            <a:srgbClr val="292929"/>
                          </a:solidFill>
                          <a:latin typeface="Times New Roman" panose="02020603050405020304" pitchFamily="18" charset="0"/>
                          <a:cs typeface="Times New Roman" panose="02020603050405020304" pitchFamily="18" charset="0"/>
                        </a:rPr>
                        <a:t>650,00</a:t>
                      </a:r>
                    </a:p>
                    <a:p>
                      <a:pPr marL="0" indent="0" algn="l">
                        <a:buNone/>
                      </a:pPr>
                      <a:r>
                        <a:rPr lang="ru-RU" sz="1400" dirty="0" smtClean="0">
                          <a:solidFill>
                            <a:srgbClr val="292929"/>
                          </a:solidFill>
                          <a:latin typeface="Times New Roman" panose="02020603050405020304" pitchFamily="18" charset="0"/>
                          <a:cs typeface="Times New Roman" panose="02020603050405020304" pitchFamily="18" charset="0"/>
                        </a:rPr>
                        <a:t>   345</a:t>
                      </a:r>
                      <a:r>
                        <a:rPr lang="ru-RU" sz="1400" baseline="0" dirty="0" smtClean="0">
                          <a:solidFill>
                            <a:srgbClr val="292929"/>
                          </a:solidFill>
                          <a:latin typeface="Times New Roman" panose="02020603050405020304" pitchFamily="18" charset="0"/>
                          <a:cs typeface="Times New Roman" panose="02020603050405020304" pitchFamily="18" charset="0"/>
                        </a:rPr>
                        <a:t> </a:t>
                      </a:r>
                      <a:r>
                        <a:rPr lang="ru-RU" sz="1400" dirty="0" smtClean="0">
                          <a:solidFill>
                            <a:srgbClr val="292929"/>
                          </a:solidFill>
                          <a:latin typeface="Times New Roman" panose="02020603050405020304" pitchFamily="18" charset="0"/>
                          <a:cs typeface="Times New Roman" panose="02020603050405020304" pitchFamily="18" charset="0"/>
                        </a:rPr>
                        <a:t>000,00</a:t>
                      </a:r>
                    </a:p>
                    <a:p>
                      <a:pPr marL="0" indent="0" algn="l">
                        <a:buNone/>
                      </a:pPr>
                      <a:r>
                        <a:rPr lang="ru-RU" sz="1400" dirty="0" smtClean="0">
                          <a:solidFill>
                            <a:srgbClr val="292929"/>
                          </a:solidFill>
                          <a:latin typeface="Times New Roman" panose="02020603050405020304" pitchFamily="18" charset="0"/>
                          <a:cs typeface="Times New Roman" panose="02020603050405020304" pitchFamily="18" charset="0"/>
                        </a:rPr>
                        <a:t>   231</a:t>
                      </a:r>
                      <a:r>
                        <a:rPr lang="ru-RU" sz="1400" baseline="0" dirty="0" smtClean="0">
                          <a:solidFill>
                            <a:srgbClr val="292929"/>
                          </a:solidFill>
                          <a:latin typeface="Times New Roman" panose="02020603050405020304" pitchFamily="18" charset="0"/>
                          <a:cs typeface="Times New Roman" panose="02020603050405020304" pitchFamily="18" charset="0"/>
                        </a:rPr>
                        <a:t> </a:t>
                      </a:r>
                      <a:r>
                        <a:rPr lang="ru-RU" sz="1400" dirty="0" smtClean="0">
                          <a:solidFill>
                            <a:srgbClr val="292929"/>
                          </a:solidFill>
                          <a:latin typeface="Times New Roman" panose="02020603050405020304" pitchFamily="18" charset="0"/>
                          <a:cs typeface="Times New Roman" panose="02020603050405020304" pitchFamily="18" charset="0"/>
                        </a:rPr>
                        <a:t>000,00 </a:t>
                      </a:r>
                    </a:p>
                    <a:p>
                      <a:pPr marL="0" indent="0" algn="l">
                        <a:buNone/>
                      </a:pPr>
                      <a:r>
                        <a:rPr lang="ru-RU" sz="1400" dirty="0" smtClean="0">
                          <a:solidFill>
                            <a:srgbClr val="292929"/>
                          </a:solidFill>
                          <a:latin typeface="Times New Roman" panose="02020603050405020304" pitchFamily="18" charset="0"/>
                          <a:cs typeface="Times New Roman" panose="02020603050405020304" pitchFamily="18" charset="0"/>
                        </a:rPr>
                        <a:t> 1 087</a:t>
                      </a:r>
                      <a:r>
                        <a:rPr lang="ru-RU" sz="1400" baseline="0" dirty="0" smtClean="0">
                          <a:solidFill>
                            <a:srgbClr val="292929"/>
                          </a:solidFill>
                          <a:latin typeface="Times New Roman" panose="02020603050405020304" pitchFamily="18" charset="0"/>
                          <a:cs typeface="Times New Roman" panose="02020603050405020304" pitchFamily="18" charset="0"/>
                        </a:rPr>
                        <a:t> </a:t>
                      </a:r>
                      <a:r>
                        <a:rPr lang="ru-RU" sz="1400" dirty="0" smtClean="0">
                          <a:solidFill>
                            <a:srgbClr val="292929"/>
                          </a:solidFill>
                          <a:latin typeface="Times New Roman" panose="02020603050405020304" pitchFamily="18" charset="0"/>
                          <a:cs typeface="Times New Roman" panose="02020603050405020304" pitchFamily="18" charset="0"/>
                        </a:rPr>
                        <a:t>950,00</a:t>
                      </a:r>
                    </a:p>
                    <a:p>
                      <a:pPr marL="0" indent="0" algn="l">
                        <a:buNone/>
                      </a:pPr>
                      <a:r>
                        <a:rPr lang="ru-RU" sz="1400" dirty="0" smtClean="0">
                          <a:solidFill>
                            <a:srgbClr val="292929"/>
                          </a:solidFill>
                          <a:latin typeface="Times New Roman" panose="02020603050405020304" pitchFamily="18" charset="0"/>
                          <a:cs typeface="Times New Roman" panose="02020603050405020304" pitchFamily="18" charset="0"/>
                        </a:rPr>
                        <a:t>   </a:t>
                      </a:r>
                    </a:p>
                    <a:p>
                      <a:pPr marL="0" indent="0" algn="l">
                        <a:buNone/>
                      </a:pPr>
                      <a:r>
                        <a:rPr lang="ru-RU" sz="1400" dirty="0" smtClean="0">
                          <a:solidFill>
                            <a:srgbClr val="292929"/>
                          </a:solidFill>
                          <a:latin typeface="Times New Roman" panose="02020603050405020304" pitchFamily="18" charset="0"/>
                          <a:cs typeface="Times New Roman" panose="02020603050405020304" pitchFamily="18" charset="0"/>
                        </a:rPr>
                        <a:t>6</a:t>
                      </a:r>
                      <a:r>
                        <a:rPr lang="ru-RU" sz="1400" baseline="0" dirty="0" smtClean="0">
                          <a:solidFill>
                            <a:srgbClr val="292929"/>
                          </a:solidFill>
                          <a:latin typeface="Times New Roman" panose="02020603050405020304" pitchFamily="18" charset="0"/>
                          <a:cs typeface="Times New Roman" panose="02020603050405020304" pitchFamily="18" charset="0"/>
                        </a:rPr>
                        <a:t> </a:t>
                      </a:r>
                      <a:r>
                        <a:rPr lang="ru-RU" sz="1400" dirty="0" smtClean="0">
                          <a:solidFill>
                            <a:srgbClr val="292929"/>
                          </a:solidFill>
                          <a:latin typeface="Times New Roman" panose="02020603050405020304" pitchFamily="18" charset="0"/>
                          <a:cs typeface="Times New Roman" panose="02020603050405020304" pitchFamily="18" charset="0"/>
                        </a:rPr>
                        <a:t>000</a:t>
                      </a:r>
                      <a:r>
                        <a:rPr lang="ru-RU" sz="1400" baseline="0" dirty="0" smtClean="0">
                          <a:solidFill>
                            <a:srgbClr val="292929"/>
                          </a:solidFill>
                          <a:latin typeface="Times New Roman" panose="02020603050405020304" pitchFamily="18" charset="0"/>
                          <a:cs typeface="Times New Roman" panose="02020603050405020304" pitchFamily="18" charset="0"/>
                        </a:rPr>
                        <a:t> </a:t>
                      </a:r>
                      <a:r>
                        <a:rPr lang="ru-RU" sz="1400" dirty="0" smtClean="0">
                          <a:solidFill>
                            <a:srgbClr val="292929"/>
                          </a:solidFill>
                          <a:latin typeface="Times New Roman" panose="02020603050405020304" pitchFamily="18" charset="0"/>
                          <a:cs typeface="Times New Roman" panose="02020603050405020304" pitchFamily="18" charset="0"/>
                        </a:rPr>
                        <a:t>000,00</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 name="Rectangle 8"/>
          <p:cNvSpPr txBox="1">
            <a:spLocks noChangeArrowheads="1"/>
          </p:cNvSpPr>
          <p:nvPr/>
        </p:nvSpPr>
        <p:spPr bwMode="auto">
          <a:xfrm>
            <a:off x="3581400" y="76200"/>
            <a:ext cx="3975100" cy="381000"/>
          </a:xfrm>
          <a:prstGeom prst="rect">
            <a:avLst/>
          </a:prstGeom>
          <a:noFill/>
          <a:ln>
            <a:noFill/>
          </a:ln>
          <a:effectLst/>
          <a:extLst/>
        </p:spPr>
        <p:txBody>
          <a:bodyPr/>
          <a:lstStyle>
            <a:lvl1pPr marL="0" indent="0" algn="r" rtl="0" eaLnBrk="0" fontAlgn="base" hangingPunct="0">
              <a:spcBef>
                <a:spcPct val="20000"/>
              </a:spcBef>
              <a:spcAft>
                <a:spcPct val="0"/>
              </a:spcAft>
              <a:buFontTx/>
              <a:buNone/>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defRPr/>
            </a:pPr>
            <a:r>
              <a:rPr lang="ru-RU" sz="1600" b="1" kern="0" dirty="0" smtClean="0">
                <a:solidFill>
                  <a:srgbClr val="292929"/>
                </a:solidFill>
                <a:latin typeface="Times New Roman" panose="02020603050405020304" pitchFamily="18" charset="0"/>
                <a:cs typeface="Times New Roman" panose="02020603050405020304" pitchFamily="18" charset="0"/>
              </a:rPr>
              <a:t>ИНФОРМАЦИЯ ПО ПОМЕЩЕНИЯМ</a:t>
            </a:r>
          </a:p>
        </p:txBody>
      </p:sp>
      <p:graphicFrame>
        <p:nvGraphicFramePr>
          <p:cNvPr id="2" name="Таблица 1"/>
          <p:cNvGraphicFramePr>
            <a:graphicFrameLocks noGrp="1"/>
          </p:cNvGraphicFramePr>
          <p:nvPr/>
        </p:nvGraphicFramePr>
        <p:xfrm>
          <a:off x="2019300" y="533400"/>
          <a:ext cx="6883401" cy="6310314"/>
        </p:xfrm>
        <a:graphic>
          <a:graphicData uri="http://schemas.openxmlformats.org/drawingml/2006/table">
            <a:tbl>
              <a:tblPr/>
              <a:tblGrid>
                <a:gridCol w="266700"/>
                <a:gridCol w="1447800"/>
                <a:gridCol w="838200"/>
                <a:gridCol w="2057400"/>
                <a:gridCol w="2273301"/>
              </a:tblGrid>
              <a:tr h="640034">
                <a:tc>
                  <a:txBody>
                    <a:bodyPr/>
                    <a:lstStyle/>
                    <a:p>
                      <a:r>
                        <a:rPr lang="ru-RU" sz="1200" dirty="0" smtClean="0">
                          <a:solidFill>
                            <a:srgbClr val="292929"/>
                          </a:solidFill>
                        </a:rPr>
                        <a:t>№</a:t>
                      </a:r>
                      <a:endParaRPr lang="ru-RU" sz="1200" dirty="0">
                        <a:solidFill>
                          <a:srgbClr val="292929"/>
                        </a:solidFill>
                      </a:endParaRPr>
                    </a:p>
                  </a:txBody>
                  <a:tcPr marL="91444" marR="91444" marT="45697" marB="45697">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rgbClr val="292929"/>
                          </a:solidFill>
                        </a:rPr>
                        <a:t>адрес</a:t>
                      </a:r>
                      <a:endParaRPr lang="ru-RU" sz="1200" dirty="0">
                        <a:solidFill>
                          <a:srgbClr val="292929"/>
                        </a:solidFill>
                      </a:endParaRPr>
                    </a:p>
                  </a:txBody>
                  <a:tcPr marL="91444" marR="91444"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rgbClr val="292929"/>
                          </a:solidFill>
                        </a:rPr>
                        <a:t>Общая</a:t>
                      </a:r>
                      <a:r>
                        <a:rPr lang="ru-RU" sz="1200" baseline="0" dirty="0" smtClean="0">
                          <a:solidFill>
                            <a:srgbClr val="292929"/>
                          </a:solidFill>
                        </a:rPr>
                        <a:t> площадь</a:t>
                      </a:r>
                      <a:endParaRPr lang="ru-RU" sz="1200" dirty="0">
                        <a:solidFill>
                          <a:srgbClr val="292929"/>
                        </a:solidFill>
                      </a:endParaRPr>
                    </a:p>
                  </a:txBody>
                  <a:tcPr marL="91444" marR="91444"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rgbClr val="292929"/>
                          </a:solidFill>
                        </a:rPr>
                        <a:t>Свидетельство о регистрации получено/отсутствует</a:t>
                      </a:r>
                      <a:endParaRPr lang="ru-RU" sz="1200" dirty="0">
                        <a:solidFill>
                          <a:srgbClr val="292929"/>
                        </a:solidFill>
                      </a:endParaRPr>
                    </a:p>
                  </a:txBody>
                  <a:tcPr marL="91444" marR="91444"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rgbClr val="292929"/>
                          </a:solidFill>
                        </a:rPr>
                        <a:t>комментарии</a:t>
                      </a:r>
                      <a:endParaRPr lang="ru-RU" sz="1200" dirty="0">
                        <a:solidFill>
                          <a:srgbClr val="292929"/>
                        </a:solidFill>
                      </a:endParaRPr>
                    </a:p>
                  </a:txBody>
                  <a:tcPr marL="91444" marR="91444" marT="45697" marB="45697">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1983">
                <a:tc>
                  <a:txBody>
                    <a:bodyPr/>
                    <a:lstStyle/>
                    <a:p>
                      <a:r>
                        <a:rPr lang="ru-RU" sz="1200" dirty="0" smtClean="0">
                          <a:solidFill>
                            <a:srgbClr val="292929"/>
                          </a:solidFill>
                        </a:rPr>
                        <a:t>1</a:t>
                      </a:r>
                      <a:endParaRPr lang="ru-RU" sz="1200" dirty="0">
                        <a:solidFill>
                          <a:srgbClr val="292929"/>
                        </a:solidFill>
                      </a:endParaRPr>
                    </a:p>
                  </a:txBody>
                  <a:tcPr marL="91444" marR="91444"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a:rPr>
                        <a:t>ул. </a:t>
                      </a:r>
                      <a:r>
                        <a:rPr lang="ru-RU" sz="1100" b="0" i="0" u="none" strike="noStrike" dirty="0" err="1">
                          <a:solidFill>
                            <a:srgbClr val="000000"/>
                          </a:solidFill>
                          <a:effectLst/>
                          <a:latin typeface="Times New Roman"/>
                        </a:rPr>
                        <a:t>Щербаковская</a:t>
                      </a:r>
                      <a:r>
                        <a:rPr lang="ru-RU" sz="1100" b="0" i="0" u="none" strike="noStrike" dirty="0">
                          <a:solidFill>
                            <a:srgbClr val="000000"/>
                          </a:solidFill>
                          <a:effectLst/>
                          <a:latin typeface="Times New Roman"/>
                        </a:rPr>
                        <a:t>, 54</a:t>
                      </a: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a:rPr>
                        <a:t>377,5 м2</a:t>
                      </a: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a:rPr>
                        <a:t>получено в сентябре 2018 года</a:t>
                      </a: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100" b="0" i="0" u="none" strike="noStrike">
                          <a:solidFill>
                            <a:srgbClr val="000000"/>
                          </a:solidFill>
                          <a:effectLst/>
                          <a:latin typeface="Times New Roman"/>
                        </a:rPr>
                        <a:t> </a:t>
                      </a:r>
                    </a:p>
                  </a:txBody>
                  <a:tcPr marL="9525" marR="9525" marT="95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15360">
                <a:tc>
                  <a:txBody>
                    <a:bodyPr/>
                    <a:lstStyle/>
                    <a:p>
                      <a:r>
                        <a:rPr lang="ru-RU" sz="1200" dirty="0" smtClean="0">
                          <a:solidFill>
                            <a:srgbClr val="292929"/>
                          </a:solidFill>
                        </a:rPr>
                        <a:t>2</a:t>
                      </a:r>
                      <a:endParaRPr lang="ru-RU" sz="1200" dirty="0">
                        <a:solidFill>
                          <a:srgbClr val="292929"/>
                        </a:solidFill>
                      </a:endParaRPr>
                    </a:p>
                  </a:txBody>
                  <a:tcPr marL="91444" marR="91444"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a:rPr>
                        <a:t>ул. Измайловское шоссе, 62</a:t>
                      </a: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a:rPr>
                        <a:t>160,3 м2</a:t>
                      </a: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a:rPr>
                        <a:t>отсутствует</a:t>
                      </a: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100" b="0" i="0" u="none" strike="noStrike" dirty="0" smtClean="0">
                          <a:solidFill>
                            <a:srgbClr val="000000"/>
                          </a:solidFill>
                          <a:effectLst/>
                          <a:latin typeface="Times New Roman"/>
                        </a:rPr>
                        <a:t>Ожидается выход Распоряжения Департамента городского имущества</a:t>
                      </a:r>
                      <a:r>
                        <a:rPr lang="ru-RU" sz="1100" b="0" i="0" u="none" strike="noStrike" baseline="0" dirty="0" smtClean="0">
                          <a:solidFill>
                            <a:srgbClr val="000000"/>
                          </a:solidFill>
                          <a:effectLst/>
                          <a:latin typeface="Times New Roman"/>
                        </a:rPr>
                        <a:t> города Москвы о закреплении помещения с указанием новых площадей и разграничения за ГБУ ДЦ «</a:t>
                      </a:r>
                      <a:r>
                        <a:rPr lang="ru-RU" sz="1100" b="0" i="0" u="none" strike="noStrike" baseline="0" dirty="0" err="1" smtClean="0">
                          <a:solidFill>
                            <a:srgbClr val="000000"/>
                          </a:solidFill>
                          <a:effectLst/>
                          <a:latin typeface="Times New Roman"/>
                        </a:rPr>
                        <a:t>Соколинка</a:t>
                      </a:r>
                      <a:r>
                        <a:rPr lang="ru-RU" sz="1100" b="0" i="0" u="none" strike="noStrike" baseline="0" dirty="0" smtClean="0">
                          <a:solidFill>
                            <a:srgbClr val="000000"/>
                          </a:solidFill>
                          <a:effectLst/>
                          <a:latin typeface="Times New Roman"/>
                        </a:rPr>
                        <a:t>»</a:t>
                      </a:r>
                      <a:endParaRPr lang="ru-RU" sz="1100" b="0" i="0" u="none" strike="noStrike" dirty="0">
                        <a:solidFill>
                          <a:srgbClr val="000000"/>
                        </a:solidFill>
                        <a:effectLst/>
                        <a:latin typeface="Times New Roman"/>
                      </a:endParaRPr>
                    </a:p>
                  </a:txBody>
                  <a:tcPr marL="9525" marR="9525" marT="95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1895">
                <a:tc>
                  <a:txBody>
                    <a:bodyPr/>
                    <a:lstStyle/>
                    <a:p>
                      <a:r>
                        <a:rPr lang="ru-RU" sz="1200" dirty="0" smtClean="0">
                          <a:solidFill>
                            <a:srgbClr val="292929"/>
                          </a:solidFill>
                        </a:rPr>
                        <a:t>3</a:t>
                      </a:r>
                      <a:endParaRPr lang="ru-RU" sz="1200" dirty="0">
                        <a:solidFill>
                          <a:srgbClr val="292929"/>
                        </a:solidFill>
                      </a:endParaRPr>
                    </a:p>
                  </a:txBody>
                  <a:tcPr marL="91444" marR="91444"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a:rPr>
                        <a:t>ул. Проспект Буденного, 29/1</a:t>
                      </a: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a:rPr>
                        <a:t>610,2 м2</a:t>
                      </a: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a:rPr>
                        <a:t>получено в 2014 году</a:t>
                      </a: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100" b="0" i="0" u="none" strike="noStrike" dirty="0">
                          <a:solidFill>
                            <a:srgbClr val="000000"/>
                          </a:solidFill>
                          <a:effectLst/>
                          <a:latin typeface="Times New Roman"/>
                        </a:rPr>
                        <a:t> </a:t>
                      </a:r>
                    </a:p>
                  </a:txBody>
                  <a:tcPr marL="9525" marR="9525" marT="95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00205">
                <a:tc>
                  <a:txBody>
                    <a:bodyPr/>
                    <a:lstStyle/>
                    <a:p>
                      <a:r>
                        <a:rPr lang="ru-RU" sz="1200" dirty="0" smtClean="0">
                          <a:solidFill>
                            <a:srgbClr val="292929"/>
                          </a:solidFill>
                        </a:rPr>
                        <a:t>4</a:t>
                      </a:r>
                      <a:endParaRPr lang="ru-RU" sz="1200" dirty="0">
                        <a:solidFill>
                          <a:srgbClr val="292929"/>
                        </a:solidFill>
                      </a:endParaRPr>
                    </a:p>
                  </a:txBody>
                  <a:tcPr marL="91444" marR="91444"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a:rPr>
                        <a:t>ул. Проспект Буденного, 39/1</a:t>
                      </a: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93,6 м2</a:t>
                      </a: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a:rPr>
                        <a:t>отсутствует</a:t>
                      </a: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100" b="0" i="0" u="none" strike="noStrike" dirty="0">
                          <a:solidFill>
                            <a:srgbClr val="000000"/>
                          </a:solidFill>
                          <a:effectLst/>
                          <a:latin typeface="Times New Roman"/>
                        </a:rPr>
                        <a:t>Н</a:t>
                      </a:r>
                      <a:r>
                        <a:rPr lang="ru-RU" sz="1100" b="0" i="0" u="none" strike="noStrike" dirty="0" smtClean="0">
                          <a:solidFill>
                            <a:srgbClr val="000000"/>
                          </a:solidFill>
                          <a:effectLst/>
                          <a:latin typeface="Times New Roman"/>
                        </a:rPr>
                        <a:t>есанкционированная </a:t>
                      </a:r>
                      <a:r>
                        <a:rPr lang="ru-RU" sz="1100" b="0" i="0" u="none" strike="noStrike" dirty="0">
                          <a:solidFill>
                            <a:srgbClr val="000000"/>
                          </a:solidFill>
                          <a:effectLst/>
                          <a:latin typeface="Times New Roman"/>
                        </a:rPr>
                        <a:t>перепланировка, </a:t>
                      </a:r>
                      <a:r>
                        <a:rPr lang="ru-RU" sz="1100" b="0" i="0" u="none" strike="noStrike" dirty="0" smtClean="0">
                          <a:solidFill>
                            <a:srgbClr val="000000"/>
                          </a:solidFill>
                          <a:effectLst/>
                          <a:latin typeface="Times New Roman"/>
                        </a:rPr>
                        <a:t>несоответствие </a:t>
                      </a:r>
                      <a:r>
                        <a:rPr lang="ru-RU" sz="1100" b="0" i="0" u="none" strike="noStrike" dirty="0">
                          <a:solidFill>
                            <a:srgbClr val="000000"/>
                          </a:solidFill>
                          <a:effectLst/>
                          <a:latin typeface="Times New Roman"/>
                        </a:rPr>
                        <a:t>документов БТИ и Департамента имущества, вопрос не решен с 2014 года</a:t>
                      </a:r>
                    </a:p>
                  </a:txBody>
                  <a:tcPr marL="9525" marR="9525" marT="95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6226">
                <a:tc>
                  <a:txBody>
                    <a:bodyPr/>
                    <a:lstStyle/>
                    <a:p>
                      <a:r>
                        <a:rPr lang="ru-RU" sz="1200" dirty="0" smtClean="0">
                          <a:solidFill>
                            <a:srgbClr val="292929"/>
                          </a:solidFill>
                        </a:rPr>
                        <a:t>5</a:t>
                      </a:r>
                      <a:endParaRPr lang="ru-RU" sz="1200" dirty="0">
                        <a:solidFill>
                          <a:srgbClr val="292929"/>
                        </a:solidFill>
                      </a:endParaRPr>
                    </a:p>
                  </a:txBody>
                  <a:tcPr marL="91444" marR="91444"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a:rPr>
                        <a:t>ул. 5-я Соколиной горы, 12 помещение 1</a:t>
                      </a: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60,1 м2</a:t>
                      </a: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получено в 2014 году</a:t>
                      </a: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100" b="0" i="0" u="none" strike="noStrike" dirty="0">
                          <a:solidFill>
                            <a:srgbClr val="000000"/>
                          </a:solidFill>
                          <a:effectLst/>
                          <a:latin typeface="Times New Roman"/>
                        </a:rPr>
                        <a:t> </a:t>
                      </a:r>
                    </a:p>
                  </a:txBody>
                  <a:tcPr marL="9525" marR="9525" marT="95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6226">
                <a:tc>
                  <a:txBody>
                    <a:bodyPr/>
                    <a:lstStyle/>
                    <a:p>
                      <a:r>
                        <a:rPr lang="ru-RU" sz="1200" dirty="0" smtClean="0">
                          <a:solidFill>
                            <a:srgbClr val="292929"/>
                          </a:solidFill>
                        </a:rPr>
                        <a:t>6</a:t>
                      </a:r>
                      <a:endParaRPr lang="ru-RU" sz="1200" dirty="0">
                        <a:solidFill>
                          <a:srgbClr val="292929"/>
                        </a:solidFill>
                      </a:endParaRPr>
                    </a:p>
                  </a:txBody>
                  <a:tcPr marL="91444" marR="91444"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a:rPr>
                        <a:t>ул. 8-я Соколиной горы, 20</a:t>
                      </a: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122,6 м2</a:t>
                      </a: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получено в 2016 году</a:t>
                      </a: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100" b="0" i="0" u="none" strike="noStrike" dirty="0">
                          <a:solidFill>
                            <a:srgbClr val="000000"/>
                          </a:solidFill>
                          <a:effectLst/>
                          <a:latin typeface="Times New Roman"/>
                        </a:rPr>
                        <a:t> </a:t>
                      </a:r>
                    </a:p>
                  </a:txBody>
                  <a:tcPr marL="9525" marR="9525" marT="95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76445">
                <a:tc>
                  <a:txBody>
                    <a:bodyPr/>
                    <a:lstStyle/>
                    <a:p>
                      <a:r>
                        <a:rPr lang="ru-RU" sz="1200" dirty="0" smtClean="0">
                          <a:solidFill>
                            <a:srgbClr val="292929"/>
                          </a:solidFill>
                        </a:rPr>
                        <a:t>7</a:t>
                      </a:r>
                      <a:endParaRPr lang="ru-RU" sz="1200" dirty="0">
                        <a:solidFill>
                          <a:srgbClr val="292929"/>
                        </a:solidFill>
                      </a:endParaRPr>
                    </a:p>
                  </a:txBody>
                  <a:tcPr marL="91444" marR="91444"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a:rPr>
                        <a:t>ул. Уткина, </a:t>
                      </a:r>
                      <a:r>
                        <a:rPr lang="ru-RU" sz="1100" b="0" i="0" u="none" strike="noStrike" dirty="0" smtClean="0">
                          <a:solidFill>
                            <a:srgbClr val="000000"/>
                          </a:solidFill>
                          <a:effectLst/>
                          <a:latin typeface="Times New Roman"/>
                        </a:rPr>
                        <a:t>44</a:t>
                      </a:r>
                      <a:endParaRPr lang="ru-RU" sz="1100" b="0" i="0" u="none" strike="noStrike" dirty="0">
                        <a:solidFill>
                          <a:srgbClr val="000000"/>
                        </a:solidFill>
                        <a:effectLst/>
                        <a:latin typeface="Times New Roman"/>
                      </a:endParaRP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325,5 м2</a:t>
                      </a: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a:rPr>
                        <a:t>отсутствует</a:t>
                      </a: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100" b="0" i="0" u="none" strike="noStrike" dirty="0" smtClean="0">
                          <a:solidFill>
                            <a:srgbClr val="000000"/>
                          </a:solidFill>
                          <a:effectLst/>
                          <a:latin typeface="Times New Roman"/>
                        </a:rPr>
                        <a:t>Ожидается выход Распоряжения Департамента городского имущества</a:t>
                      </a:r>
                      <a:r>
                        <a:rPr lang="ru-RU" sz="1100" b="0" i="0" u="none" strike="noStrike" baseline="0" dirty="0" smtClean="0">
                          <a:solidFill>
                            <a:srgbClr val="000000"/>
                          </a:solidFill>
                          <a:effectLst/>
                          <a:latin typeface="Times New Roman"/>
                        </a:rPr>
                        <a:t> города Москвы о закреплении помещения с указанием новых площадей и разграничением за ГБУ ДЦ «</a:t>
                      </a:r>
                      <a:r>
                        <a:rPr lang="ru-RU" sz="1100" b="0" i="0" u="none" strike="noStrike" baseline="0" dirty="0" err="1" smtClean="0">
                          <a:solidFill>
                            <a:srgbClr val="000000"/>
                          </a:solidFill>
                          <a:effectLst/>
                          <a:latin typeface="Times New Roman"/>
                        </a:rPr>
                        <a:t>Соколинка</a:t>
                      </a:r>
                      <a:r>
                        <a:rPr lang="ru-RU" sz="1100" b="0" i="0" u="none" strike="noStrike" baseline="0" dirty="0" smtClean="0">
                          <a:solidFill>
                            <a:srgbClr val="000000"/>
                          </a:solidFill>
                          <a:effectLst/>
                          <a:latin typeface="Times New Roman"/>
                        </a:rPr>
                        <a:t>»</a:t>
                      </a:r>
                      <a:endParaRPr lang="ru-RU" sz="1100" b="0" i="0" u="none" strike="noStrike" dirty="0">
                        <a:solidFill>
                          <a:srgbClr val="000000"/>
                        </a:solidFill>
                        <a:effectLst/>
                        <a:latin typeface="Times New Roman"/>
                      </a:endParaRPr>
                    </a:p>
                  </a:txBody>
                  <a:tcPr marL="9525" marR="9525" marT="95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6226">
                <a:tc>
                  <a:txBody>
                    <a:bodyPr/>
                    <a:lstStyle/>
                    <a:p>
                      <a:r>
                        <a:rPr lang="ru-RU" sz="1200" dirty="0" smtClean="0">
                          <a:solidFill>
                            <a:srgbClr val="292929"/>
                          </a:solidFill>
                        </a:rPr>
                        <a:t>8</a:t>
                      </a:r>
                      <a:endParaRPr lang="ru-RU" sz="1200" dirty="0">
                        <a:solidFill>
                          <a:srgbClr val="292929"/>
                        </a:solidFill>
                      </a:endParaRPr>
                    </a:p>
                  </a:txBody>
                  <a:tcPr marL="91444" marR="91444"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a:rPr>
                        <a:t>ул. 5-я Соколиной горы, 12 помещение 2</a:t>
                      </a: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a:solidFill>
                            <a:srgbClr val="000000"/>
                          </a:solidFill>
                          <a:effectLst/>
                          <a:latin typeface="Times New Roman"/>
                        </a:rPr>
                        <a:t>61,8 м2</a:t>
                      </a: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100" b="0" i="0" u="none" strike="noStrike" dirty="0">
                          <a:solidFill>
                            <a:srgbClr val="000000"/>
                          </a:solidFill>
                          <a:effectLst/>
                          <a:latin typeface="Times New Roman"/>
                        </a:rPr>
                        <a:t>получено в 2014 году</a:t>
                      </a:r>
                    </a:p>
                  </a:txBody>
                  <a:tcPr marL="9525" marR="9525" marT="95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100" b="0" i="0" u="none" strike="noStrike" dirty="0">
                          <a:solidFill>
                            <a:srgbClr val="000000"/>
                          </a:solidFill>
                          <a:effectLst/>
                          <a:latin typeface="Times New Roman"/>
                        </a:rPr>
                        <a:t> </a:t>
                      </a:r>
                    </a:p>
                  </a:txBody>
                  <a:tcPr marL="9525" marR="9525" marT="95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14">
                <a:tc gridSpan="5">
                  <a:txBody>
                    <a:bodyPr/>
                    <a:lstStyle/>
                    <a:p>
                      <a:endParaRPr lang="ru-RU" sz="1800" dirty="0"/>
                    </a:p>
                  </a:txBody>
                  <a:tcPr marL="91444" marR="91444" marT="45697" marB="4569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7410" name="Picture 2" descr="D:\Cloud Mail.Ru\7. Сайт\Карта филиалов.PNG"/>
          <p:cNvPicPr>
            <a:picLocks noChangeAspect="1" noChangeArrowheads="1"/>
          </p:cNvPicPr>
          <p:nvPr/>
        </p:nvPicPr>
        <p:blipFill>
          <a:blip r:embed="rId4"/>
          <a:srcRect/>
          <a:stretch>
            <a:fillRect/>
          </a:stretch>
        </p:blipFill>
        <p:spPr bwMode="auto">
          <a:xfrm>
            <a:off x="2286000" y="190500"/>
            <a:ext cx="6477000" cy="6548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ectangle 8"/>
          <p:cNvSpPr txBox="1">
            <a:spLocks noChangeArrowheads="1"/>
          </p:cNvSpPr>
          <p:nvPr/>
        </p:nvSpPr>
        <p:spPr bwMode="auto">
          <a:xfrm>
            <a:off x="3429000" y="76200"/>
            <a:ext cx="4419600" cy="381000"/>
          </a:xfrm>
          <a:prstGeom prst="rect">
            <a:avLst/>
          </a:prstGeom>
          <a:noFill/>
          <a:ln>
            <a:noFill/>
          </a:ln>
          <a:effectLst/>
          <a:extLst/>
        </p:spPr>
        <p:txBody>
          <a:bodyPr/>
          <a:lstStyle>
            <a:lvl1pPr marL="0" indent="0" algn="r" rtl="0" eaLnBrk="0" fontAlgn="base" hangingPunct="0">
              <a:spcBef>
                <a:spcPct val="20000"/>
              </a:spcBef>
              <a:spcAft>
                <a:spcPct val="0"/>
              </a:spcAft>
              <a:buFontTx/>
              <a:buNone/>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defRPr/>
            </a:pPr>
            <a:r>
              <a:rPr lang="ru-RU" sz="1600" b="1" kern="0" dirty="0" smtClean="0">
                <a:solidFill>
                  <a:srgbClr val="292929"/>
                </a:solidFill>
                <a:latin typeface="Times New Roman" panose="02020603050405020304" pitchFamily="18" charset="0"/>
                <a:cs typeface="Times New Roman" panose="02020603050405020304" pitchFamily="18" charset="0"/>
              </a:rPr>
              <a:t>Результаты, достижения в 2018 г </a:t>
            </a:r>
          </a:p>
        </p:txBody>
      </p:sp>
      <p:graphicFrame>
        <p:nvGraphicFramePr>
          <p:cNvPr id="3" name="Таблица 2"/>
          <p:cNvGraphicFramePr>
            <a:graphicFrameLocks noGrp="1"/>
          </p:cNvGraphicFramePr>
          <p:nvPr/>
        </p:nvGraphicFramePr>
        <p:xfrm>
          <a:off x="1981200" y="457200"/>
          <a:ext cx="6934200" cy="1928833"/>
        </p:xfrm>
        <a:graphic>
          <a:graphicData uri="http://schemas.openxmlformats.org/drawingml/2006/table">
            <a:tbl>
              <a:tblPr/>
              <a:tblGrid>
                <a:gridCol w="769328"/>
                <a:gridCol w="3292719"/>
                <a:gridCol w="2872153"/>
              </a:tblGrid>
              <a:tr h="396221">
                <a:tc gridSpan="3">
                  <a:txBody>
                    <a:bodyPr/>
                    <a:lstStyle/>
                    <a:p>
                      <a:pPr algn="ctr"/>
                      <a:r>
                        <a:rPr lang="ru-RU" sz="1000" b="1" dirty="0" smtClean="0">
                          <a:solidFill>
                            <a:srgbClr val="292929"/>
                          </a:solidFill>
                          <a:latin typeface="Times New Roman" panose="02020603050405020304" pitchFamily="18" charset="0"/>
                          <a:cs typeface="Times New Roman" panose="02020603050405020304" pitchFamily="18" charset="0"/>
                        </a:rPr>
                        <a:t>Общий медальный</a:t>
                      </a:r>
                      <a:r>
                        <a:rPr lang="ru-RU" sz="1000" b="1" baseline="0" dirty="0" smtClean="0">
                          <a:solidFill>
                            <a:srgbClr val="292929"/>
                          </a:solidFill>
                          <a:latin typeface="Times New Roman" panose="02020603050405020304" pitchFamily="18" charset="0"/>
                          <a:cs typeface="Times New Roman" panose="02020603050405020304" pitchFamily="18" charset="0"/>
                        </a:rPr>
                        <a:t> зачет по спортивным соревнованиям в ВАО конкурса «Московский двор- спортивный двор» ЦФКИС</a:t>
                      </a:r>
                      <a:endParaRPr lang="ru-RU" sz="1000" b="1" dirty="0">
                        <a:solidFill>
                          <a:srgbClr val="292929"/>
                        </a:solidFill>
                        <a:latin typeface="Times New Roman" panose="02020603050405020304" pitchFamily="18" charset="0"/>
                        <a:cs typeface="Times New Roman" panose="02020603050405020304" pitchFamily="18" charset="0"/>
                      </a:endParaRPr>
                    </a:p>
                  </a:txBody>
                  <a:tcPr marT="45713" marB="45713">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782">
                <a:tc>
                  <a:txBody>
                    <a:bodyPr/>
                    <a:lstStyle/>
                    <a:p>
                      <a:pPr algn="ctr"/>
                      <a:r>
                        <a:rPr lang="ru-RU" sz="1400" b="1" dirty="0" smtClean="0">
                          <a:solidFill>
                            <a:srgbClr val="292929"/>
                          </a:solidFill>
                          <a:latin typeface="Times New Roman" panose="02020603050405020304" pitchFamily="18" charset="0"/>
                          <a:cs typeface="Times New Roman" panose="02020603050405020304" pitchFamily="18" charset="0"/>
                        </a:rPr>
                        <a:t>№</a:t>
                      </a:r>
                      <a:endParaRPr lang="ru-RU" sz="1400" b="1" dirty="0">
                        <a:solidFill>
                          <a:srgbClr val="292929"/>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dirty="0" smtClean="0">
                          <a:solidFill>
                            <a:srgbClr val="292929"/>
                          </a:solidFill>
                          <a:latin typeface="Times New Roman" panose="02020603050405020304" pitchFamily="18" charset="0"/>
                          <a:cs typeface="Times New Roman" panose="02020603050405020304" pitchFamily="18" charset="0"/>
                        </a:rPr>
                        <a:t>Период (год)</a:t>
                      </a:r>
                      <a:endParaRPr lang="ru-RU" sz="1400" b="1" dirty="0">
                        <a:solidFill>
                          <a:srgbClr val="292929"/>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dirty="0" smtClean="0">
                          <a:solidFill>
                            <a:srgbClr val="292929"/>
                          </a:solidFill>
                          <a:latin typeface="Times New Roman" panose="02020603050405020304" pitchFamily="18" charset="0"/>
                          <a:cs typeface="Times New Roman" panose="02020603050405020304" pitchFamily="18" charset="0"/>
                        </a:rPr>
                        <a:t>Место</a:t>
                      </a:r>
                      <a:endParaRPr lang="ru-RU" sz="1400" b="1" dirty="0">
                        <a:solidFill>
                          <a:srgbClr val="292929"/>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463">
                <a:tc>
                  <a:txBody>
                    <a:bodyPr/>
                    <a:lstStyle/>
                    <a:p>
                      <a:pPr algn="ctr"/>
                      <a:r>
                        <a:rPr lang="ru-RU" sz="1400" b="1" dirty="0" smtClean="0">
                          <a:solidFill>
                            <a:srgbClr val="292929"/>
                          </a:solidFill>
                          <a:latin typeface="Times New Roman" panose="02020603050405020304" pitchFamily="18" charset="0"/>
                          <a:cs typeface="Times New Roman" panose="02020603050405020304" pitchFamily="18" charset="0"/>
                        </a:rPr>
                        <a:t>1</a:t>
                      </a:r>
                      <a:endParaRPr lang="ru-RU" sz="1400" b="1" dirty="0">
                        <a:solidFill>
                          <a:srgbClr val="292929"/>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dirty="0" smtClean="0">
                          <a:solidFill>
                            <a:srgbClr val="292929"/>
                          </a:solidFill>
                          <a:latin typeface="Times New Roman" panose="02020603050405020304" pitchFamily="18" charset="0"/>
                          <a:cs typeface="Times New Roman" panose="02020603050405020304" pitchFamily="18" charset="0"/>
                        </a:rPr>
                        <a:t>2015</a:t>
                      </a:r>
                      <a:endParaRPr lang="ru-RU" sz="1400" b="1" dirty="0">
                        <a:solidFill>
                          <a:srgbClr val="292929"/>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dirty="0" smtClean="0">
                          <a:solidFill>
                            <a:srgbClr val="292929"/>
                          </a:solidFill>
                          <a:latin typeface="Times New Roman" panose="02020603050405020304" pitchFamily="18" charset="0"/>
                          <a:cs typeface="Times New Roman" panose="02020603050405020304" pitchFamily="18" charset="0"/>
                        </a:rPr>
                        <a:t>12</a:t>
                      </a:r>
                      <a:r>
                        <a:rPr lang="ru-RU" sz="1400" b="1" baseline="0" dirty="0" smtClean="0">
                          <a:solidFill>
                            <a:srgbClr val="292929"/>
                          </a:solidFill>
                          <a:latin typeface="Times New Roman" panose="02020603050405020304" pitchFamily="18" charset="0"/>
                          <a:cs typeface="Times New Roman" panose="02020603050405020304" pitchFamily="18" charset="0"/>
                        </a:rPr>
                        <a:t> место</a:t>
                      </a:r>
                      <a:endParaRPr lang="ru-RU" sz="1400" b="1" dirty="0">
                        <a:solidFill>
                          <a:srgbClr val="292929"/>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782">
                <a:tc>
                  <a:txBody>
                    <a:bodyPr/>
                    <a:lstStyle/>
                    <a:p>
                      <a:pPr algn="ctr"/>
                      <a:r>
                        <a:rPr lang="ru-RU" sz="1400" b="1" dirty="0" smtClean="0">
                          <a:solidFill>
                            <a:srgbClr val="292929"/>
                          </a:solidFill>
                          <a:latin typeface="Times New Roman" panose="02020603050405020304" pitchFamily="18" charset="0"/>
                          <a:cs typeface="Times New Roman" panose="02020603050405020304" pitchFamily="18" charset="0"/>
                        </a:rPr>
                        <a:t>2</a:t>
                      </a:r>
                      <a:endParaRPr lang="ru-RU" sz="1400" b="1" dirty="0">
                        <a:solidFill>
                          <a:srgbClr val="292929"/>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dirty="0" smtClean="0">
                          <a:solidFill>
                            <a:srgbClr val="292929"/>
                          </a:solidFill>
                          <a:latin typeface="Times New Roman" panose="02020603050405020304" pitchFamily="18" charset="0"/>
                          <a:cs typeface="Times New Roman" panose="02020603050405020304" pitchFamily="18" charset="0"/>
                        </a:rPr>
                        <a:t>2016</a:t>
                      </a:r>
                      <a:endParaRPr lang="ru-RU" sz="1400" b="1" dirty="0">
                        <a:solidFill>
                          <a:srgbClr val="292929"/>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dirty="0" smtClean="0">
                          <a:solidFill>
                            <a:srgbClr val="292929"/>
                          </a:solidFill>
                          <a:latin typeface="Times New Roman" panose="02020603050405020304" pitchFamily="18" charset="0"/>
                          <a:cs typeface="Times New Roman" panose="02020603050405020304" pitchFamily="18" charset="0"/>
                        </a:rPr>
                        <a:t>12 место</a:t>
                      </a:r>
                      <a:endParaRPr lang="ru-RU" sz="1400" b="1" dirty="0">
                        <a:solidFill>
                          <a:srgbClr val="292929"/>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782">
                <a:tc>
                  <a:txBody>
                    <a:bodyPr/>
                    <a:lstStyle/>
                    <a:p>
                      <a:pPr algn="ctr"/>
                      <a:r>
                        <a:rPr lang="ru-RU" sz="1400" b="1" dirty="0" smtClean="0">
                          <a:solidFill>
                            <a:srgbClr val="292929"/>
                          </a:solidFill>
                          <a:latin typeface="Times New Roman" panose="02020603050405020304" pitchFamily="18" charset="0"/>
                          <a:cs typeface="Times New Roman" panose="02020603050405020304" pitchFamily="18" charset="0"/>
                        </a:rPr>
                        <a:t>3</a:t>
                      </a:r>
                      <a:endParaRPr lang="ru-RU" sz="1400" b="1" dirty="0">
                        <a:solidFill>
                          <a:srgbClr val="292929"/>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dirty="0" smtClean="0">
                          <a:solidFill>
                            <a:srgbClr val="292929"/>
                          </a:solidFill>
                          <a:latin typeface="Times New Roman" panose="02020603050405020304" pitchFamily="18" charset="0"/>
                          <a:cs typeface="Times New Roman" panose="02020603050405020304" pitchFamily="18" charset="0"/>
                        </a:rPr>
                        <a:t>2017</a:t>
                      </a:r>
                      <a:endParaRPr lang="ru-RU" sz="1400" b="1" dirty="0">
                        <a:solidFill>
                          <a:srgbClr val="292929"/>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dirty="0" smtClean="0">
                          <a:solidFill>
                            <a:srgbClr val="292929"/>
                          </a:solidFill>
                          <a:latin typeface="Times New Roman" panose="02020603050405020304" pitchFamily="18" charset="0"/>
                          <a:cs typeface="Times New Roman" panose="02020603050405020304" pitchFamily="18" charset="0"/>
                        </a:rPr>
                        <a:t>14 место</a:t>
                      </a:r>
                      <a:endParaRPr lang="ru-RU" sz="1400" b="1" dirty="0">
                        <a:solidFill>
                          <a:srgbClr val="292929"/>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782">
                <a:tc>
                  <a:txBody>
                    <a:bodyPr/>
                    <a:lstStyle/>
                    <a:p>
                      <a:pPr algn="ctr"/>
                      <a:r>
                        <a:rPr lang="ru-RU" sz="1400" b="1" dirty="0" smtClean="0">
                          <a:solidFill>
                            <a:srgbClr val="292929"/>
                          </a:solidFill>
                          <a:latin typeface="Times New Roman" panose="02020603050405020304" pitchFamily="18" charset="0"/>
                          <a:cs typeface="Times New Roman" panose="02020603050405020304" pitchFamily="18" charset="0"/>
                        </a:rPr>
                        <a:t>4</a:t>
                      </a:r>
                      <a:endParaRPr lang="ru-RU" sz="1400" b="1" dirty="0">
                        <a:solidFill>
                          <a:srgbClr val="292929"/>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algn="ctr"/>
                      <a:r>
                        <a:rPr lang="ru-RU" sz="1400" b="1" dirty="0" smtClean="0">
                          <a:solidFill>
                            <a:srgbClr val="292929"/>
                          </a:solidFill>
                          <a:latin typeface="Times New Roman" panose="02020603050405020304" pitchFamily="18" charset="0"/>
                          <a:cs typeface="Times New Roman" panose="02020603050405020304" pitchFamily="18" charset="0"/>
                        </a:rPr>
                        <a:t>2018</a:t>
                      </a:r>
                      <a:endParaRPr lang="ru-RU" sz="1400" b="1" dirty="0">
                        <a:solidFill>
                          <a:srgbClr val="292929"/>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b="1" dirty="0" smtClean="0">
                          <a:solidFill>
                            <a:srgbClr val="292929"/>
                          </a:solidFill>
                          <a:latin typeface="Times New Roman" panose="02020603050405020304" pitchFamily="18" charset="0"/>
                          <a:cs typeface="Times New Roman" panose="02020603050405020304" pitchFamily="18" charset="0"/>
                        </a:rPr>
                        <a:t>Сегодня результат</a:t>
                      </a:r>
                      <a:r>
                        <a:rPr lang="ru-RU" sz="1400" b="1" baseline="0" dirty="0" smtClean="0">
                          <a:solidFill>
                            <a:srgbClr val="292929"/>
                          </a:solidFill>
                          <a:latin typeface="Times New Roman" panose="02020603050405020304" pitchFamily="18" charset="0"/>
                          <a:cs typeface="Times New Roman" panose="02020603050405020304" pitchFamily="18" charset="0"/>
                        </a:rPr>
                        <a:t> 8 место</a:t>
                      </a:r>
                      <a:endParaRPr lang="ru-RU" sz="1400" b="1" dirty="0">
                        <a:solidFill>
                          <a:srgbClr val="292929"/>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4" name="Таблица 3"/>
          <p:cNvGraphicFramePr>
            <a:graphicFrameLocks noGrp="1"/>
          </p:cNvGraphicFramePr>
          <p:nvPr/>
        </p:nvGraphicFramePr>
        <p:xfrm>
          <a:off x="1981200" y="2438400"/>
          <a:ext cx="6934200" cy="4322763"/>
        </p:xfrm>
        <a:graphic>
          <a:graphicData uri="http://schemas.openxmlformats.org/drawingml/2006/table">
            <a:tbl>
              <a:tblPr/>
              <a:tblGrid>
                <a:gridCol w="715963"/>
                <a:gridCol w="4411662"/>
                <a:gridCol w="1806575"/>
              </a:tblGrid>
              <a:tr h="304777">
                <a:tc gridSpan="3">
                  <a:txBody>
                    <a:bodyPr/>
                    <a:lstStyle>
                      <a:lvl1pPr eaLnBrk="0" hangingPunct="0">
                        <a:spcBef>
                          <a:spcPct val="20000"/>
                        </a:spcBef>
                        <a:defRPr sz="2800">
                          <a:solidFill>
                            <a:schemeClr val="tx1"/>
                          </a:solidFill>
                          <a:latin typeface="Microsoft Sans Serif" panose="020B0604020202020204" pitchFamily="34" charset="0"/>
                        </a:defRPr>
                      </a:lvl1pPr>
                      <a:lvl2pPr marL="742950" indent="-285750" eaLnBrk="0" hangingPunct="0">
                        <a:spcBef>
                          <a:spcPct val="20000"/>
                        </a:spcBef>
                        <a:defRPr sz="2400">
                          <a:solidFill>
                            <a:schemeClr val="tx1"/>
                          </a:solidFill>
                          <a:latin typeface="Microsoft Sans Serif" panose="020B0604020202020204" pitchFamily="34" charset="0"/>
                        </a:defRPr>
                      </a:lvl2pPr>
                      <a:lvl3pPr marL="1143000" indent="-228600" eaLnBrk="0" hangingPunct="0">
                        <a:spcBef>
                          <a:spcPct val="20000"/>
                        </a:spcBef>
                        <a:defRPr sz="2000">
                          <a:solidFill>
                            <a:schemeClr val="tx1"/>
                          </a:solidFill>
                          <a:latin typeface="Microsoft Sans Serif" panose="020B0604020202020204" pitchFamily="34" charset="0"/>
                        </a:defRPr>
                      </a:lvl3pPr>
                      <a:lvl4pPr marL="1600200" indent="-228600" eaLnBrk="0" hangingPunct="0">
                        <a:spcBef>
                          <a:spcPct val="20000"/>
                        </a:spcBef>
                        <a:defRPr>
                          <a:solidFill>
                            <a:schemeClr val="tx1"/>
                          </a:solidFill>
                          <a:latin typeface="Microsoft Sans Serif" panose="020B0604020202020204" pitchFamily="34" charset="0"/>
                        </a:defRPr>
                      </a:lvl4pPr>
                      <a:lvl5pPr marL="2057400" indent="-228600" eaLnBrk="0" hangingPunct="0">
                        <a:spcBef>
                          <a:spcPct val="20000"/>
                        </a:spcBef>
                        <a:defRPr>
                          <a:solidFill>
                            <a:schemeClr val="tx1"/>
                          </a:solidFill>
                          <a:latin typeface="Microsoft Sans Serif" panose="020B0604020202020204" pitchFamily="34" charset="0"/>
                        </a:defRPr>
                      </a:lvl5pPr>
                      <a:lvl6pPr marL="2514600" indent="-228600" eaLnBrk="0" fontAlgn="base" hangingPunct="0">
                        <a:spcBef>
                          <a:spcPct val="20000"/>
                        </a:spcBef>
                        <a:spcAft>
                          <a:spcPct val="0"/>
                        </a:spcAft>
                        <a:defRPr>
                          <a:solidFill>
                            <a:schemeClr val="tx1"/>
                          </a:solidFill>
                          <a:latin typeface="Microsoft Sans Serif" panose="020B0604020202020204" pitchFamily="34" charset="0"/>
                        </a:defRPr>
                      </a:lvl6pPr>
                      <a:lvl7pPr marL="2971800" indent="-228600" eaLnBrk="0" fontAlgn="base" hangingPunct="0">
                        <a:spcBef>
                          <a:spcPct val="20000"/>
                        </a:spcBef>
                        <a:spcAft>
                          <a:spcPct val="0"/>
                        </a:spcAft>
                        <a:defRPr>
                          <a:solidFill>
                            <a:schemeClr val="tx1"/>
                          </a:solidFill>
                          <a:latin typeface="Microsoft Sans Serif" panose="020B0604020202020204" pitchFamily="34" charset="0"/>
                        </a:defRPr>
                      </a:lvl7pPr>
                      <a:lvl8pPr marL="3429000" indent="-228600" eaLnBrk="0" fontAlgn="base" hangingPunct="0">
                        <a:spcBef>
                          <a:spcPct val="20000"/>
                        </a:spcBef>
                        <a:spcAft>
                          <a:spcPct val="0"/>
                        </a:spcAft>
                        <a:defRPr>
                          <a:solidFill>
                            <a:schemeClr val="tx1"/>
                          </a:solidFill>
                          <a:latin typeface="Microsoft Sans Serif" panose="020B0604020202020204" pitchFamily="34" charset="0"/>
                        </a:defRPr>
                      </a:lvl8pPr>
                      <a:lvl9pPr marL="3886200" indent="-228600" eaLnBrk="0" fontAlgn="base" hangingPunct="0">
                        <a:spcBef>
                          <a:spcPct val="20000"/>
                        </a:spcBef>
                        <a:spcAft>
                          <a:spcPct val="0"/>
                        </a:spcAft>
                        <a:defRPr>
                          <a:solidFill>
                            <a:schemeClr val="tx1"/>
                          </a:solidFill>
                          <a:latin typeface="Microsoft Sans Serif"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292929"/>
                          </a:solidFill>
                          <a:effectLst/>
                          <a:latin typeface="Times New Roman" panose="02020603050405020304" pitchFamily="18" charset="0"/>
                          <a:cs typeface="Times New Roman" panose="02020603050405020304" pitchFamily="18" charset="0"/>
                        </a:rPr>
                        <a:t>Результаты по пройденным конкурсам 2018</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274582">
                <a:tc>
                  <a:txBody>
                    <a:bodyPr/>
                    <a:lstStyle>
                      <a:lvl1pPr eaLnBrk="0" hangingPunct="0">
                        <a:spcBef>
                          <a:spcPct val="20000"/>
                        </a:spcBef>
                        <a:defRPr sz="2800">
                          <a:solidFill>
                            <a:schemeClr val="tx1"/>
                          </a:solidFill>
                          <a:latin typeface="Microsoft Sans Serif" panose="020B0604020202020204" pitchFamily="34" charset="0"/>
                        </a:defRPr>
                      </a:lvl1pPr>
                      <a:lvl2pPr marL="742950" indent="-285750" eaLnBrk="0" hangingPunct="0">
                        <a:spcBef>
                          <a:spcPct val="20000"/>
                        </a:spcBef>
                        <a:defRPr sz="2400">
                          <a:solidFill>
                            <a:schemeClr val="tx1"/>
                          </a:solidFill>
                          <a:latin typeface="Microsoft Sans Serif" panose="020B0604020202020204" pitchFamily="34" charset="0"/>
                        </a:defRPr>
                      </a:lvl2pPr>
                      <a:lvl3pPr marL="1143000" indent="-228600" eaLnBrk="0" hangingPunct="0">
                        <a:spcBef>
                          <a:spcPct val="20000"/>
                        </a:spcBef>
                        <a:defRPr sz="2000">
                          <a:solidFill>
                            <a:schemeClr val="tx1"/>
                          </a:solidFill>
                          <a:latin typeface="Microsoft Sans Serif" panose="020B0604020202020204" pitchFamily="34" charset="0"/>
                        </a:defRPr>
                      </a:lvl3pPr>
                      <a:lvl4pPr marL="1600200" indent="-228600" eaLnBrk="0" hangingPunct="0">
                        <a:spcBef>
                          <a:spcPct val="20000"/>
                        </a:spcBef>
                        <a:defRPr>
                          <a:solidFill>
                            <a:schemeClr val="tx1"/>
                          </a:solidFill>
                          <a:latin typeface="Microsoft Sans Serif" panose="020B0604020202020204" pitchFamily="34" charset="0"/>
                        </a:defRPr>
                      </a:lvl4pPr>
                      <a:lvl5pPr marL="2057400" indent="-228600" eaLnBrk="0" hangingPunct="0">
                        <a:spcBef>
                          <a:spcPct val="20000"/>
                        </a:spcBef>
                        <a:defRPr>
                          <a:solidFill>
                            <a:schemeClr val="tx1"/>
                          </a:solidFill>
                          <a:latin typeface="Microsoft Sans Serif" panose="020B0604020202020204" pitchFamily="34" charset="0"/>
                        </a:defRPr>
                      </a:lvl5pPr>
                      <a:lvl6pPr marL="2514600" indent="-228600" eaLnBrk="0" fontAlgn="base" hangingPunct="0">
                        <a:spcBef>
                          <a:spcPct val="20000"/>
                        </a:spcBef>
                        <a:spcAft>
                          <a:spcPct val="0"/>
                        </a:spcAft>
                        <a:defRPr>
                          <a:solidFill>
                            <a:schemeClr val="tx1"/>
                          </a:solidFill>
                          <a:latin typeface="Microsoft Sans Serif" panose="020B0604020202020204" pitchFamily="34" charset="0"/>
                        </a:defRPr>
                      </a:lvl6pPr>
                      <a:lvl7pPr marL="2971800" indent="-228600" eaLnBrk="0" fontAlgn="base" hangingPunct="0">
                        <a:spcBef>
                          <a:spcPct val="20000"/>
                        </a:spcBef>
                        <a:spcAft>
                          <a:spcPct val="0"/>
                        </a:spcAft>
                        <a:defRPr>
                          <a:solidFill>
                            <a:schemeClr val="tx1"/>
                          </a:solidFill>
                          <a:latin typeface="Microsoft Sans Serif" panose="020B0604020202020204" pitchFamily="34" charset="0"/>
                        </a:defRPr>
                      </a:lvl7pPr>
                      <a:lvl8pPr marL="3429000" indent="-228600" eaLnBrk="0" fontAlgn="base" hangingPunct="0">
                        <a:spcBef>
                          <a:spcPct val="20000"/>
                        </a:spcBef>
                        <a:spcAft>
                          <a:spcPct val="0"/>
                        </a:spcAft>
                        <a:defRPr>
                          <a:solidFill>
                            <a:schemeClr val="tx1"/>
                          </a:solidFill>
                          <a:latin typeface="Microsoft Sans Serif" panose="020B0604020202020204" pitchFamily="34" charset="0"/>
                        </a:defRPr>
                      </a:lvl8pPr>
                      <a:lvl9pPr marL="3886200" indent="-228600" eaLnBrk="0" fontAlgn="base" hangingPunct="0">
                        <a:spcBef>
                          <a:spcPct val="20000"/>
                        </a:spcBef>
                        <a:spcAft>
                          <a:spcPct val="0"/>
                        </a:spcAft>
                        <a:defRPr>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200" b="0" i="0" u="none" strike="noStrike" cap="none" normalizeH="0" baseline="0" smtClean="0">
                        <a:ln>
                          <a:noFill/>
                        </a:ln>
                        <a:solidFill>
                          <a:srgbClr val="292929"/>
                        </a:solidFill>
                        <a:effectLst/>
                        <a:latin typeface="Microsoft Sans Serif" panose="020B0604020202020204" pitchFamily="34" charset="0"/>
                        <a:cs typeface="Arial" panose="020B0604020202020204" pitchFamily="34" charset="0"/>
                      </a:endParaRP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Microsoft Sans Serif" panose="020B0604020202020204" pitchFamily="34" charset="0"/>
                        </a:defRPr>
                      </a:lvl1pPr>
                      <a:lvl2pPr marL="742950" indent="-285750" eaLnBrk="0" hangingPunct="0">
                        <a:spcBef>
                          <a:spcPct val="20000"/>
                        </a:spcBef>
                        <a:defRPr sz="2400">
                          <a:solidFill>
                            <a:schemeClr val="tx1"/>
                          </a:solidFill>
                          <a:latin typeface="Microsoft Sans Serif" panose="020B0604020202020204" pitchFamily="34" charset="0"/>
                        </a:defRPr>
                      </a:lvl2pPr>
                      <a:lvl3pPr marL="1143000" indent="-228600" eaLnBrk="0" hangingPunct="0">
                        <a:spcBef>
                          <a:spcPct val="20000"/>
                        </a:spcBef>
                        <a:defRPr sz="2000">
                          <a:solidFill>
                            <a:schemeClr val="tx1"/>
                          </a:solidFill>
                          <a:latin typeface="Microsoft Sans Serif" panose="020B0604020202020204" pitchFamily="34" charset="0"/>
                        </a:defRPr>
                      </a:lvl3pPr>
                      <a:lvl4pPr marL="1600200" indent="-228600" eaLnBrk="0" hangingPunct="0">
                        <a:spcBef>
                          <a:spcPct val="20000"/>
                        </a:spcBef>
                        <a:defRPr>
                          <a:solidFill>
                            <a:schemeClr val="tx1"/>
                          </a:solidFill>
                          <a:latin typeface="Microsoft Sans Serif" panose="020B0604020202020204" pitchFamily="34" charset="0"/>
                        </a:defRPr>
                      </a:lvl4pPr>
                      <a:lvl5pPr marL="2057400" indent="-228600" eaLnBrk="0" hangingPunct="0">
                        <a:spcBef>
                          <a:spcPct val="20000"/>
                        </a:spcBef>
                        <a:defRPr>
                          <a:solidFill>
                            <a:schemeClr val="tx1"/>
                          </a:solidFill>
                          <a:latin typeface="Microsoft Sans Serif" panose="020B0604020202020204" pitchFamily="34" charset="0"/>
                        </a:defRPr>
                      </a:lvl5pPr>
                      <a:lvl6pPr marL="2514600" indent="-228600" eaLnBrk="0" fontAlgn="base" hangingPunct="0">
                        <a:spcBef>
                          <a:spcPct val="20000"/>
                        </a:spcBef>
                        <a:spcAft>
                          <a:spcPct val="0"/>
                        </a:spcAft>
                        <a:defRPr>
                          <a:solidFill>
                            <a:schemeClr val="tx1"/>
                          </a:solidFill>
                          <a:latin typeface="Microsoft Sans Serif" panose="020B0604020202020204" pitchFamily="34" charset="0"/>
                        </a:defRPr>
                      </a:lvl6pPr>
                      <a:lvl7pPr marL="2971800" indent="-228600" eaLnBrk="0" fontAlgn="base" hangingPunct="0">
                        <a:spcBef>
                          <a:spcPct val="20000"/>
                        </a:spcBef>
                        <a:spcAft>
                          <a:spcPct val="0"/>
                        </a:spcAft>
                        <a:defRPr>
                          <a:solidFill>
                            <a:schemeClr val="tx1"/>
                          </a:solidFill>
                          <a:latin typeface="Microsoft Sans Serif" panose="020B0604020202020204" pitchFamily="34" charset="0"/>
                        </a:defRPr>
                      </a:lvl7pPr>
                      <a:lvl8pPr marL="3429000" indent="-228600" eaLnBrk="0" fontAlgn="base" hangingPunct="0">
                        <a:spcBef>
                          <a:spcPct val="20000"/>
                        </a:spcBef>
                        <a:spcAft>
                          <a:spcPct val="0"/>
                        </a:spcAft>
                        <a:defRPr>
                          <a:solidFill>
                            <a:schemeClr val="tx1"/>
                          </a:solidFill>
                          <a:latin typeface="Microsoft Sans Serif" panose="020B0604020202020204" pitchFamily="34" charset="0"/>
                        </a:defRPr>
                      </a:lvl8pPr>
                      <a:lvl9pPr marL="3886200" indent="-228600" eaLnBrk="0" fontAlgn="base" hangingPunct="0">
                        <a:spcBef>
                          <a:spcPct val="20000"/>
                        </a:spcBef>
                        <a:spcAft>
                          <a:spcPct val="0"/>
                        </a:spcAft>
                        <a:defRPr>
                          <a:solidFill>
                            <a:schemeClr val="tx1"/>
                          </a:solidFill>
                          <a:latin typeface="Microsoft Sans Serif"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smtClean="0">
                          <a:ln>
                            <a:noFill/>
                          </a:ln>
                          <a:solidFill>
                            <a:srgbClr val="292929"/>
                          </a:solidFill>
                          <a:effectLst/>
                          <a:latin typeface="Arial Narrow" panose="020B0606020202030204" pitchFamily="34" charset="0"/>
                          <a:cs typeface="Arial" panose="020B0604020202020204" pitchFamily="34" charset="0"/>
                        </a:rPr>
                        <a:t>номинация</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Microsoft Sans Serif" panose="020B0604020202020204" pitchFamily="34" charset="0"/>
                        </a:defRPr>
                      </a:lvl1pPr>
                      <a:lvl2pPr marL="742950" indent="-285750" eaLnBrk="0" hangingPunct="0">
                        <a:spcBef>
                          <a:spcPct val="20000"/>
                        </a:spcBef>
                        <a:defRPr sz="2400">
                          <a:solidFill>
                            <a:schemeClr val="tx1"/>
                          </a:solidFill>
                          <a:latin typeface="Microsoft Sans Serif" panose="020B0604020202020204" pitchFamily="34" charset="0"/>
                        </a:defRPr>
                      </a:lvl2pPr>
                      <a:lvl3pPr marL="1143000" indent="-228600" eaLnBrk="0" hangingPunct="0">
                        <a:spcBef>
                          <a:spcPct val="20000"/>
                        </a:spcBef>
                        <a:defRPr sz="2000">
                          <a:solidFill>
                            <a:schemeClr val="tx1"/>
                          </a:solidFill>
                          <a:latin typeface="Microsoft Sans Serif" panose="020B0604020202020204" pitchFamily="34" charset="0"/>
                        </a:defRPr>
                      </a:lvl3pPr>
                      <a:lvl4pPr marL="1600200" indent="-228600" eaLnBrk="0" hangingPunct="0">
                        <a:spcBef>
                          <a:spcPct val="20000"/>
                        </a:spcBef>
                        <a:defRPr>
                          <a:solidFill>
                            <a:schemeClr val="tx1"/>
                          </a:solidFill>
                          <a:latin typeface="Microsoft Sans Serif" panose="020B0604020202020204" pitchFamily="34" charset="0"/>
                        </a:defRPr>
                      </a:lvl4pPr>
                      <a:lvl5pPr marL="2057400" indent="-228600" eaLnBrk="0" hangingPunct="0">
                        <a:spcBef>
                          <a:spcPct val="20000"/>
                        </a:spcBef>
                        <a:defRPr>
                          <a:solidFill>
                            <a:schemeClr val="tx1"/>
                          </a:solidFill>
                          <a:latin typeface="Microsoft Sans Serif" panose="020B0604020202020204" pitchFamily="34" charset="0"/>
                        </a:defRPr>
                      </a:lvl5pPr>
                      <a:lvl6pPr marL="2514600" indent="-228600" eaLnBrk="0" fontAlgn="base" hangingPunct="0">
                        <a:spcBef>
                          <a:spcPct val="20000"/>
                        </a:spcBef>
                        <a:spcAft>
                          <a:spcPct val="0"/>
                        </a:spcAft>
                        <a:defRPr>
                          <a:solidFill>
                            <a:schemeClr val="tx1"/>
                          </a:solidFill>
                          <a:latin typeface="Microsoft Sans Serif" panose="020B0604020202020204" pitchFamily="34" charset="0"/>
                        </a:defRPr>
                      </a:lvl6pPr>
                      <a:lvl7pPr marL="2971800" indent="-228600" eaLnBrk="0" fontAlgn="base" hangingPunct="0">
                        <a:spcBef>
                          <a:spcPct val="20000"/>
                        </a:spcBef>
                        <a:spcAft>
                          <a:spcPct val="0"/>
                        </a:spcAft>
                        <a:defRPr>
                          <a:solidFill>
                            <a:schemeClr val="tx1"/>
                          </a:solidFill>
                          <a:latin typeface="Microsoft Sans Serif" panose="020B0604020202020204" pitchFamily="34" charset="0"/>
                        </a:defRPr>
                      </a:lvl7pPr>
                      <a:lvl8pPr marL="3429000" indent="-228600" eaLnBrk="0" fontAlgn="base" hangingPunct="0">
                        <a:spcBef>
                          <a:spcPct val="20000"/>
                        </a:spcBef>
                        <a:spcAft>
                          <a:spcPct val="0"/>
                        </a:spcAft>
                        <a:defRPr>
                          <a:solidFill>
                            <a:schemeClr val="tx1"/>
                          </a:solidFill>
                          <a:latin typeface="Microsoft Sans Serif" panose="020B0604020202020204" pitchFamily="34" charset="0"/>
                        </a:defRPr>
                      </a:lvl8pPr>
                      <a:lvl9pPr marL="3886200" indent="-228600" eaLnBrk="0" fontAlgn="base" hangingPunct="0">
                        <a:spcBef>
                          <a:spcPct val="20000"/>
                        </a:spcBef>
                        <a:spcAft>
                          <a:spcPct val="0"/>
                        </a:spcAft>
                        <a:defRPr>
                          <a:solidFill>
                            <a:schemeClr val="tx1"/>
                          </a:solidFill>
                          <a:latin typeface="Microsoft Sans Serif"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smtClean="0">
                          <a:ln>
                            <a:noFill/>
                          </a:ln>
                          <a:solidFill>
                            <a:srgbClr val="292929"/>
                          </a:solidFill>
                          <a:effectLst/>
                          <a:latin typeface="Arial Narrow" panose="020B0606020202030204" pitchFamily="34" charset="0"/>
                          <a:cs typeface="Arial" panose="020B0604020202020204" pitchFamily="34" charset="0"/>
                        </a:rPr>
                        <a:t>комментарии</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21845">
                <a:tc>
                  <a:txBody>
                    <a:bodyPr/>
                    <a:lstStyle>
                      <a:lvl1pPr eaLnBrk="0" hangingPunct="0">
                        <a:spcBef>
                          <a:spcPct val="20000"/>
                        </a:spcBef>
                        <a:defRPr sz="2800">
                          <a:solidFill>
                            <a:schemeClr val="tx1"/>
                          </a:solidFill>
                          <a:latin typeface="Microsoft Sans Serif" panose="020B0604020202020204" pitchFamily="34" charset="0"/>
                        </a:defRPr>
                      </a:lvl1pPr>
                      <a:lvl2pPr marL="742950" indent="-285750" eaLnBrk="0" hangingPunct="0">
                        <a:spcBef>
                          <a:spcPct val="20000"/>
                        </a:spcBef>
                        <a:defRPr sz="2400">
                          <a:solidFill>
                            <a:schemeClr val="tx1"/>
                          </a:solidFill>
                          <a:latin typeface="Microsoft Sans Serif" panose="020B0604020202020204" pitchFamily="34" charset="0"/>
                        </a:defRPr>
                      </a:lvl2pPr>
                      <a:lvl3pPr marL="1143000" indent="-228600" eaLnBrk="0" hangingPunct="0">
                        <a:spcBef>
                          <a:spcPct val="20000"/>
                        </a:spcBef>
                        <a:defRPr sz="2000">
                          <a:solidFill>
                            <a:schemeClr val="tx1"/>
                          </a:solidFill>
                          <a:latin typeface="Microsoft Sans Serif" panose="020B0604020202020204" pitchFamily="34" charset="0"/>
                        </a:defRPr>
                      </a:lvl3pPr>
                      <a:lvl4pPr marL="1600200" indent="-228600" eaLnBrk="0" hangingPunct="0">
                        <a:spcBef>
                          <a:spcPct val="20000"/>
                        </a:spcBef>
                        <a:defRPr>
                          <a:solidFill>
                            <a:schemeClr val="tx1"/>
                          </a:solidFill>
                          <a:latin typeface="Microsoft Sans Serif" panose="020B0604020202020204" pitchFamily="34" charset="0"/>
                        </a:defRPr>
                      </a:lvl4pPr>
                      <a:lvl5pPr marL="2057400" indent="-228600" eaLnBrk="0" hangingPunct="0">
                        <a:spcBef>
                          <a:spcPct val="20000"/>
                        </a:spcBef>
                        <a:defRPr>
                          <a:solidFill>
                            <a:schemeClr val="tx1"/>
                          </a:solidFill>
                          <a:latin typeface="Microsoft Sans Serif" panose="020B0604020202020204" pitchFamily="34" charset="0"/>
                        </a:defRPr>
                      </a:lvl5pPr>
                      <a:lvl6pPr marL="2514600" indent="-228600" eaLnBrk="0" fontAlgn="base" hangingPunct="0">
                        <a:spcBef>
                          <a:spcPct val="20000"/>
                        </a:spcBef>
                        <a:spcAft>
                          <a:spcPct val="0"/>
                        </a:spcAft>
                        <a:defRPr>
                          <a:solidFill>
                            <a:schemeClr val="tx1"/>
                          </a:solidFill>
                          <a:latin typeface="Microsoft Sans Serif" panose="020B0604020202020204" pitchFamily="34" charset="0"/>
                        </a:defRPr>
                      </a:lvl6pPr>
                      <a:lvl7pPr marL="2971800" indent="-228600" eaLnBrk="0" fontAlgn="base" hangingPunct="0">
                        <a:spcBef>
                          <a:spcPct val="20000"/>
                        </a:spcBef>
                        <a:spcAft>
                          <a:spcPct val="0"/>
                        </a:spcAft>
                        <a:defRPr>
                          <a:solidFill>
                            <a:schemeClr val="tx1"/>
                          </a:solidFill>
                          <a:latin typeface="Microsoft Sans Serif" panose="020B0604020202020204" pitchFamily="34" charset="0"/>
                        </a:defRPr>
                      </a:lvl7pPr>
                      <a:lvl8pPr marL="3429000" indent="-228600" eaLnBrk="0" fontAlgn="base" hangingPunct="0">
                        <a:spcBef>
                          <a:spcPct val="20000"/>
                        </a:spcBef>
                        <a:spcAft>
                          <a:spcPct val="0"/>
                        </a:spcAft>
                        <a:defRPr>
                          <a:solidFill>
                            <a:schemeClr val="tx1"/>
                          </a:solidFill>
                          <a:latin typeface="Microsoft Sans Serif" panose="020B0604020202020204" pitchFamily="34" charset="0"/>
                        </a:defRPr>
                      </a:lvl8pPr>
                      <a:lvl9pPr marL="3886200" indent="-228600" eaLnBrk="0" fontAlgn="base" hangingPunct="0">
                        <a:spcBef>
                          <a:spcPct val="20000"/>
                        </a:spcBef>
                        <a:spcAft>
                          <a:spcPct val="0"/>
                        </a:spcAft>
                        <a:defRPr>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smtClean="0">
                          <a:ln>
                            <a:noFill/>
                          </a:ln>
                          <a:solidFill>
                            <a:srgbClr val="292929"/>
                          </a:solidFill>
                          <a:effectLst/>
                          <a:latin typeface="Times New Roman" panose="02020603050405020304" pitchFamily="18" charset="0"/>
                          <a:cs typeface="Times New Roman" panose="02020603050405020304" pitchFamily="18" charset="0"/>
                        </a:rPr>
                        <a:t>1</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Microsoft Sans Serif" panose="020B0604020202020204" pitchFamily="34" charset="0"/>
                        </a:defRPr>
                      </a:lvl1pPr>
                      <a:lvl2pPr marL="742950" indent="-285750" eaLnBrk="0" hangingPunct="0">
                        <a:spcBef>
                          <a:spcPct val="20000"/>
                        </a:spcBef>
                        <a:defRPr sz="2400">
                          <a:solidFill>
                            <a:schemeClr val="tx1"/>
                          </a:solidFill>
                          <a:latin typeface="Microsoft Sans Serif" panose="020B0604020202020204" pitchFamily="34" charset="0"/>
                        </a:defRPr>
                      </a:lvl2pPr>
                      <a:lvl3pPr marL="1143000" indent="-228600" eaLnBrk="0" hangingPunct="0">
                        <a:spcBef>
                          <a:spcPct val="20000"/>
                        </a:spcBef>
                        <a:defRPr sz="2000">
                          <a:solidFill>
                            <a:schemeClr val="tx1"/>
                          </a:solidFill>
                          <a:latin typeface="Microsoft Sans Serif" panose="020B0604020202020204" pitchFamily="34" charset="0"/>
                        </a:defRPr>
                      </a:lvl3pPr>
                      <a:lvl4pPr marL="1600200" indent="-228600" eaLnBrk="0" hangingPunct="0">
                        <a:spcBef>
                          <a:spcPct val="20000"/>
                        </a:spcBef>
                        <a:defRPr>
                          <a:solidFill>
                            <a:schemeClr val="tx1"/>
                          </a:solidFill>
                          <a:latin typeface="Microsoft Sans Serif" panose="020B0604020202020204" pitchFamily="34" charset="0"/>
                        </a:defRPr>
                      </a:lvl4pPr>
                      <a:lvl5pPr marL="2057400" indent="-228600" eaLnBrk="0" hangingPunct="0">
                        <a:spcBef>
                          <a:spcPct val="20000"/>
                        </a:spcBef>
                        <a:defRPr>
                          <a:solidFill>
                            <a:schemeClr val="tx1"/>
                          </a:solidFill>
                          <a:latin typeface="Microsoft Sans Serif" panose="020B0604020202020204" pitchFamily="34" charset="0"/>
                        </a:defRPr>
                      </a:lvl5pPr>
                      <a:lvl6pPr marL="2514600" indent="-228600" eaLnBrk="0" fontAlgn="base" hangingPunct="0">
                        <a:spcBef>
                          <a:spcPct val="20000"/>
                        </a:spcBef>
                        <a:spcAft>
                          <a:spcPct val="0"/>
                        </a:spcAft>
                        <a:defRPr>
                          <a:solidFill>
                            <a:schemeClr val="tx1"/>
                          </a:solidFill>
                          <a:latin typeface="Microsoft Sans Serif" panose="020B0604020202020204" pitchFamily="34" charset="0"/>
                        </a:defRPr>
                      </a:lvl6pPr>
                      <a:lvl7pPr marL="2971800" indent="-228600" eaLnBrk="0" fontAlgn="base" hangingPunct="0">
                        <a:spcBef>
                          <a:spcPct val="20000"/>
                        </a:spcBef>
                        <a:spcAft>
                          <a:spcPct val="0"/>
                        </a:spcAft>
                        <a:defRPr>
                          <a:solidFill>
                            <a:schemeClr val="tx1"/>
                          </a:solidFill>
                          <a:latin typeface="Microsoft Sans Serif" panose="020B0604020202020204" pitchFamily="34" charset="0"/>
                        </a:defRPr>
                      </a:lvl7pPr>
                      <a:lvl8pPr marL="3429000" indent="-228600" eaLnBrk="0" fontAlgn="base" hangingPunct="0">
                        <a:spcBef>
                          <a:spcPct val="20000"/>
                        </a:spcBef>
                        <a:spcAft>
                          <a:spcPct val="0"/>
                        </a:spcAft>
                        <a:defRPr>
                          <a:solidFill>
                            <a:schemeClr val="tx1"/>
                          </a:solidFill>
                          <a:latin typeface="Microsoft Sans Serif" panose="020B0604020202020204" pitchFamily="34" charset="0"/>
                        </a:defRPr>
                      </a:lvl8pPr>
                      <a:lvl9pPr marL="3886200" indent="-228600" eaLnBrk="0" fontAlgn="base" hangingPunct="0">
                        <a:spcBef>
                          <a:spcPct val="20000"/>
                        </a:spcBef>
                        <a:spcAft>
                          <a:spcPct val="0"/>
                        </a:spcAft>
                        <a:defRPr>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«Московский двор – спортивный двор» номинация: «Лучшее физкультурно-спортивное учреждение по месту жительства»</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Microsoft Sans Serif" panose="020B0604020202020204" pitchFamily="34" charset="0"/>
                        </a:defRPr>
                      </a:lvl1pPr>
                      <a:lvl2pPr marL="742950" indent="-285750" eaLnBrk="0" hangingPunct="0">
                        <a:spcBef>
                          <a:spcPct val="20000"/>
                        </a:spcBef>
                        <a:defRPr sz="2400">
                          <a:solidFill>
                            <a:schemeClr val="tx1"/>
                          </a:solidFill>
                          <a:latin typeface="Microsoft Sans Serif" panose="020B0604020202020204" pitchFamily="34" charset="0"/>
                        </a:defRPr>
                      </a:lvl2pPr>
                      <a:lvl3pPr marL="1143000" indent="-228600" eaLnBrk="0" hangingPunct="0">
                        <a:spcBef>
                          <a:spcPct val="20000"/>
                        </a:spcBef>
                        <a:defRPr sz="2000">
                          <a:solidFill>
                            <a:schemeClr val="tx1"/>
                          </a:solidFill>
                          <a:latin typeface="Microsoft Sans Serif" panose="020B0604020202020204" pitchFamily="34" charset="0"/>
                        </a:defRPr>
                      </a:lvl3pPr>
                      <a:lvl4pPr marL="1600200" indent="-228600" eaLnBrk="0" hangingPunct="0">
                        <a:spcBef>
                          <a:spcPct val="20000"/>
                        </a:spcBef>
                        <a:defRPr>
                          <a:solidFill>
                            <a:schemeClr val="tx1"/>
                          </a:solidFill>
                          <a:latin typeface="Microsoft Sans Serif" panose="020B0604020202020204" pitchFamily="34" charset="0"/>
                        </a:defRPr>
                      </a:lvl4pPr>
                      <a:lvl5pPr marL="2057400" indent="-228600" eaLnBrk="0" hangingPunct="0">
                        <a:spcBef>
                          <a:spcPct val="20000"/>
                        </a:spcBef>
                        <a:defRPr>
                          <a:solidFill>
                            <a:schemeClr val="tx1"/>
                          </a:solidFill>
                          <a:latin typeface="Microsoft Sans Serif" panose="020B0604020202020204" pitchFamily="34" charset="0"/>
                        </a:defRPr>
                      </a:lvl5pPr>
                      <a:lvl6pPr marL="2514600" indent="-228600" eaLnBrk="0" fontAlgn="base" hangingPunct="0">
                        <a:spcBef>
                          <a:spcPct val="20000"/>
                        </a:spcBef>
                        <a:spcAft>
                          <a:spcPct val="0"/>
                        </a:spcAft>
                        <a:defRPr>
                          <a:solidFill>
                            <a:schemeClr val="tx1"/>
                          </a:solidFill>
                          <a:latin typeface="Microsoft Sans Serif" panose="020B0604020202020204" pitchFamily="34" charset="0"/>
                        </a:defRPr>
                      </a:lvl6pPr>
                      <a:lvl7pPr marL="2971800" indent="-228600" eaLnBrk="0" fontAlgn="base" hangingPunct="0">
                        <a:spcBef>
                          <a:spcPct val="20000"/>
                        </a:spcBef>
                        <a:spcAft>
                          <a:spcPct val="0"/>
                        </a:spcAft>
                        <a:defRPr>
                          <a:solidFill>
                            <a:schemeClr val="tx1"/>
                          </a:solidFill>
                          <a:latin typeface="Microsoft Sans Serif" panose="020B0604020202020204" pitchFamily="34" charset="0"/>
                        </a:defRPr>
                      </a:lvl7pPr>
                      <a:lvl8pPr marL="3429000" indent="-228600" eaLnBrk="0" fontAlgn="base" hangingPunct="0">
                        <a:spcBef>
                          <a:spcPct val="20000"/>
                        </a:spcBef>
                        <a:spcAft>
                          <a:spcPct val="0"/>
                        </a:spcAft>
                        <a:defRPr>
                          <a:solidFill>
                            <a:schemeClr val="tx1"/>
                          </a:solidFill>
                          <a:latin typeface="Microsoft Sans Serif" panose="020B0604020202020204" pitchFamily="34" charset="0"/>
                        </a:defRPr>
                      </a:lvl8pPr>
                      <a:lvl9pPr marL="3886200" indent="-228600" eaLnBrk="0" fontAlgn="base" hangingPunct="0">
                        <a:spcBef>
                          <a:spcPct val="20000"/>
                        </a:spcBef>
                        <a:spcAft>
                          <a:spcPct val="0"/>
                        </a:spcAft>
                        <a:defRPr>
                          <a:solidFill>
                            <a:schemeClr val="tx1"/>
                          </a:solidFill>
                          <a:latin typeface="Microsoft Sans Serif"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Победитель окружного этапа городского смотра-конкурса</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6900">
                <a:tc>
                  <a:txBody>
                    <a:bodyPr/>
                    <a:lstStyle>
                      <a:lvl1pPr eaLnBrk="0" hangingPunct="0">
                        <a:spcBef>
                          <a:spcPct val="20000"/>
                        </a:spcBef>
                        <a:defRPr sz="2800">
                          <a:solidFill>
                            <a:schemeClr val="tx1"/>
                          </a:solidFill>
                          <a:latin typeface="Microsoft Sans Serif" panose="020B0604020202020204" pitchFamily="34" charset="0"/>
                        </a:defRPr>
                      </a:lvl1pPr>
                      <a:lvl2pPr marL="742950" indent="-285750" eaLnBrk="0" hangingPunct="0">
                        <a:spcBef>
                          <a:spcPct val="20000"/>
                        </a:spcBef>
                        <a:defRPr sz="2400">
                          <a:solidFill>
                            <a:schemeClr val="tx1"/>
                          </a:solidFill>
                          <a:latin typeface="Microsoft Sans Serif" panose="020B0604020202020204" pitchFamily="34" charset="0"/>
                        </a:defRPr>
                      </a:lvl2pPr>
                      <a:lvl3pPr marL="1143000" indent="-228600" eaLnBrk="0" hangingPunct="0">
                        <a:spcBef>
                          <a:spcPct val="20000"/>
                        </a:spcBef>
                        <a:defRPr sz="2000">
                          <a:solidFill>
                            <a:schemeClr val="tx1"/>
                          </a:solidFill>
                          <a:latin typeface="Microsoft Sans Serif" panose="020B0604020202020204" pitchFamily="34" charset="0"/>
                        </a:defRPr>
                      </a:lvl3pPr>
                      <a:lvl4pPr marL="1600200" indent="-228600" eaLnBrk="0" hangingPunct="0">
                        <a:spcBef>
                          <a:spcPct val="20000"/>
                        </a:spcBef>
                        <a:defRPr>
                          <a:solidFill>
                            <a:schemeClr val="tx1"/>
                          </a:solidFill>
                          <a:latin typeface="Microsoft Sans Serif" panose="020B0604020202020204" pitchFamily="34" charset="0"/>
                        </a:defRPr>
                      </a:lvl4pPr>
                      <a:lvl5pPr marL="2057400" indent="-228600" eaLnBrk="0" hangingPunct="0">
                        <a:spcBef>
                          <a:spcPct val="20000"/>
                        </a:spcBef>
                        <a:defRPr>
                          <a:solidFill>
                            <a:schemeClr val="tx1"/>
                          </a:solidFill>
                          <a:latin typeface="Microsoft Sans Serif" panose="020B0604020202020204" pitchFamily="34" charset="0"/>
                        </a:defRPr>
                      </a:lvl5pPr>
                      <a:lvl6pPr marL="2514600" indent="-228600" eaLnBrk="0" fontAlgn="base" hangingPunct="0">
                        <a:spcBef>
                          <a:spcPct val="20000"/>
                        </a:spcBef>
                        <a:spcAft>
                          <a:spcPct val="0"/>
                        </a:spcAft>
                        <a:defRPr>
                          <a:solidFill>
                            <a:schemeClr val="tx1"/>
                          </a:solidFill>
                          <a:latin typeface="Microsoft Sans Serif" panose="020B0604020202020204" pitchFamily="34" charset="0"/>
                        </a:defRPr>
                      </a:lvl6pPr>
                      <a:lvl7pPr marL="2971800" indent="-228600" eaLnBrk="0" fontAlgn="base" hangingPunct="0">
                        <a:spcBef>
                          <a:spcPct val="20000"/>
                        </a:spcBef>
                        <a:spcAft>
                          <a:spcPct val="0"/>
                        </a:spcAft>
                        <a:defRPr>
                          <a:solidFill>
                            <a:schemeClr val="tx1"/>
                          </a:solidFill>
                          <a:latin typeface="Microsoft Sans Serif" panose="020B0604020202020204" pitchFamily="34" charset="0"/>
                        </a:defRPr>
                      </a:lvl7pPr>
                      <a:lvl8pPr marL="3429000" indent="-228600" eaLnBrk="0" fontAlgn="base" hangingPunct="0">
                        <a:spcBef>
                          <a:spcPct val="20000"/>
                        </a:spcBef>
                        <a:spcAft>
                          <a:spcPct val="0"/>
                        </a:spcAft>
                        <a:defRPr>
                          <a:solidFill>
                            <a:schemeClr val="tx1"/>
                          </a:solidFill>
                          <a:latin typeface="Microsoft Sans Serif" panose="020B0604020202020204" pitchFamily="34" charset="0"/>
                        </a:defRPr>
                      </a:lvl8pPr>
                      <a:lvl9pPr marL="3886200" indent="-228600" eaLnBrk="0" fontAlgn="base" hangingPunct="0">
                        <a:spcBef>
                          <a:spcPct val="20000"/>
                        </a:spcBef>
                        <a:spcAft>
                          <a:spcPct val="0"/>
                        </a:spcAft>
                        <a:defRPr>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smtClean="0">
                          <a:ln>
                            <a:noFill/>
                          </a:ln>
                          <a:solidFill>
                            <a:srgbClr val="292929"/>
                          </a:solidFill>
                          <a:effectLst/>
                          <a:latin typeface="Times New Roman" panose="02020603050405020304" pitchFamily="18" charset="0"/>
                          <a:cs typeface="Times New Roman" panose="02020603050405020304" pitchFamily="18" charset="0"/>
                        </a:rPr>
                        <a:t>2</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Microsoft Sans Serif" panose="020B0604020202020204" pitchFamily="34" charset="0"/>
                        </a:defRPr>
                      </a:lvl1pPr>
                      <a:lvl2pPr marL="742950" indent="-285750" eaLnBrk="0" hangingPunct="0">
                        <a:spcBef>
                          <a:spcPct val="20000"/>
                        </a:spcBef>
                        <a:defRPr sz="2400">
                          <a:solidFill>
                            <a:schemeClr val="tx1"/>
                          </a:solidFill>
                          <a:latin typeface="Microsoft Sans Serif" panose="020B0604020202020204" pitchFamily="34" charset="0"/>
                        </a:defRPr>
                      </a:lvl2pPr>
                      <a:lvl3pPr marL="1143000" indent="-228600" eaLnBrk="0" hangingPunct="0">
                        <a:spcBef>
                          <a:spcPct val="20000"/>
                        </a:spcBef>
                        <a:defRPr sz="2000">
                          <a:solidFill>
                            <a:schemeClr val="tx1"/>
                          </a:solidFill>
                          <a:latin typeface="Microsoft Sans Serif" panose="020B0604020202020204" pitchFamily="34" charset="0"/>
                        </a:defRPr>
                      </a:lvl3pPr>
                      <a:lvl4pPr marL="1600200" indent="-228600" eaLnBrk="0" hangingPunct="0">
                        <a:spcBef>
                          <a:spcPct val="20000"/>
                        </a:spcBef>
                        <a:defRPr>
                          <a:solidFill>
                            <a:schemeClr val="tx1"/>
                          </a:solidFill>
                          <a:latin typeface="Microsoft Sans Serif" panose="020B0604020202020204" pitchFamily="34" charset="0"/>
                        </a:defRPr>
                      </a:lvl4pPr>
                      <a:lvl5pPr marL="2057400" indent="-228600" eaLnBrk="0" hangingPunct="0">
                        <a:spcBef>
                          <a:spcPct val="20000"/>
                        </a:spcBef>
                        <a:defRPr>
                          <a:solidFill>
                            <a:schemeClr val="tx1"/>
                          </a:solidFill>
                          <a:latin typeface="Microsoft Sans Serif" panose="020B0604020202020204" pitchFamily="34" charset="0"/>
                        </a:defRPr>
                      </a:lvl5pPr>
                      <a:lvl6pPr marL="2514600" indent="-228600" eaLnBrk="0" fontAlgn="base" hangingPunct="0">
                        <a:spcBef>
                          <a:spcPct val="20000"/>
                        </a:spcBef>
                        <a:spcAft>
                          <a:spcPct val="0"/>
                        </a:spcAft>
                        <a:defRPr>
                          <a:solidFill>
                            <a:schemeClr val="tx1"/>
                          </a:solidFill>
                          <a:latin typeface="Microsoft Sans Serif" panose="020B0604020202020204" pitchFamily="34" charset="0"/>
                        </a:defRPr>
                      </a:lvl6pPr>
                      <a:lvl7pPr marL="2971800" indent="-228600" eaLnBrk="0" fontAlgn="base" hangingPunct="0">
                        <a:spcBef>
                          <a:spcPct val="20000"/>
                        </a:spcBef>
                        <a:spcAft>
                          <a:spcPct val="0"/>
                        </a:spcAft>
                        <a:defRPr>
                          <a:solidFill>
                            <a:schemeClr val="tx1"/>
                          </a:solidFill>
                          <a:latin typeface="Microsoft Sans Serif" panose="020B0604020202020204" pitchFamily="34" charset="0"/>
                        </a:defRPr>
                      </a:lvl7pPr>
                      <a:lvl8pPr marL="3429000" indent="-228600" eaLnBrk="0" fontAlgn="base" hangingPunct="0">
                        <a:spcBef>
                          <a:spcPct val="20000"/>
                        </a:spcBef>
                        <a:spcAft>
                          <a:spcPct val="0"/>
                        </a:spcAft>
                        <a:defRPr>
                          <a:solidFill>
                            <a:schemeClr val="tx1"/>
                          </a:solidFill>
                          <a:latin typeface="Microsoft Sans Serif" panose="020B0604020202020204" pitchFamily="34" charset="0"/>
                        </a:defRPr>
                      </a:lvl8pPr>
                      <a:lvl9pPr marL="3886200" indent="-228600" eaLnBrk="0" fontAlgn="base" hangingPunct="0">
                        <a:spcBef>
                          <a:spcPct val="20000"/>
                        </a:spcBef>
                        <a:spcAft>
                          <a:spcPct val="0"/>
                        </a:spcAft>
                        <a:defRPr>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«Московский двор – спортивный двор» номинация: ««Лучшая физкультурно-спортивная организация» в городе Москва 2018 г. </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Microsoft Sans Serif" panose="020B0604020202020204" pitchFamily="34" charset="0"/>
                        </a:defRPr>
                      </a:lvl1pPr>
                      <a:lvl2pPr marL="742950" indent="-285750" eaLnBrk="0" hangingPunct="0">
                        <a:spcBef>
                          <a:spcPct val="20000"/>
                        </a:spcBef>
                        <a:defRPr sz="2400">
                          <a:solidFill>
                            <a:schemeClr val="tx1"/>
                          </a:solidFill>
                          <a:latin typeface="Microsoft Sans Serif" panose="020B0604020202020204" pitchFamily="34" charset="0"/>
                        </a:defRPr>
                      </a:lvl2pPr>
                      <a:lvl3pPr marL="1143000" indent="-228600" eaLnBrk="0" hangingPunct="0">
                        <a:spcBef>
                          <a:spcPct val="20000"/>
                        </a:spcBef>
                        <a:defRPr sz="2000">
                          <a:solidFill>
                            <a:schemeClr val="tx1"/>
                          </a:solidFill>
                          <a:latin typeface="Microsoft Sans Serif" panose="020B0604020202020204" pitchFamily="34" charset="0"/>
                        </a:defRPr>
                      </a:lvl3pPr>
                      <a:lvl4pPr marL="1600200" indent="-228600" eaLnBrk="0" hangingPunct="0">
                        <a:spcBef>
                          <a:spcPct val="20000"/>
                        </a:spcBef>
                        <a:defRPr>
                          <a:solidFill>
                            <a:schemeClr val="tx1"/>
                          </a:solidFill>
                          <a:latin typeface="Microsoft Sans Serif" panose="020B0604020202020204" pitchFamily="34" charset="0"/>
                        </a:defRPr>
                      </a:lvl4pPr>
                      <a:lvl5pPr marL="2057400" indent="-228600" eaLnBrk="0" hangingPunct="0">
                        <a:spcBef>
                          <a:spcPct val="20000"/>
                        </a:spcBef>
                        <a:defRPr>
                          <a:solidFill>
                            <a:schemeClr val="tx1"/>
                          </a:solidFill>
                          <a:latin typeface="Microsoft Sans Serif" panose="020B0604020202020204" pitchFamily="34" charset="0"/>
                        </a:defRPr>
                      </a:lvl5pPr>
                      <a:lvl6pPr marL="2514600" indent="-228600" eaLnBrk="0" fontAlgn="base" hangingPunct="0">
                        <a:spcBef>
                          <a:spcPct val="20000"/>
                        </a:spcBef>
                        <a:spcAft>
                          <a:spcPct val="0"/>
                        </a:spcAft>
                        <a:defRPr>
                          <a:solidFill>
                            <a:schemeClr val="tx1"/>
                          </a:solidFill>
                          <a:latin typeface="Microsoft Sans Serif" panose="020B0604020202020204" pitchFamily="34" charset="0"/>
                        </a:defRPr>
                      </a:lvl6pPr>
                      <a:lvl7pPr marL="2971800" indent="-228600" eaLnBrk="0" fontAlgn="base" hangingPunct="0">
                        <a:spcBef>
                          <a:spcPct val="20000"/>
                        </a:spcBef>
                        <a:spcAft>
                          <a:spcPct val="0"/>
                        </a:spcAft>
                        <a:defRPr>
                          <a:solidFill>
                            <a:schemeClr val="tx1"/>
                          </a:solidFill>
                          <a:latin typeface="Microsoft Sans Serif" panose="020B0604020202020204" pitchFamily="34" charset="0"/>
                        </a:defRPr>
                      </a:lvl7pPr>
                      <a:lvl8pPr marL="3429000" indent="-228600" eaLnBrk="0" fontAlgn="base" hangingPunct="0">
                        <a:spcBef>
                          <a:spcPct val="20000"/>
                        </a:spcBef>
                        <a:spcAft>
                          <a:spcPct val="0"/>
                        </a:spcAft>
                        <a:defRPr>
                          <a:solidFill>
                            <a:schemeClr val="tx1"/>
                          </a:solidFill>
                          <a:latin typeface="Microsoft Sans Serif" panose="020B0604020202020204" pitchFamily="34" charset="0"/>
                        </a:defRPr>
                      </a:lvl8pPr>
                      <a:lvl9pPr marL="3886200" indent="-228600" eaLnBrk="0" fontAlgn="base" hangingPunct="0">
                        <a:spcBef>
                          <a:spcPct val="20000"/>
                        </a:spcBef>
                        <a:spcAft>
                          <a:spcPct val="0"/>
                        </a:spcAft>
                        <a:defRPr>
                          <a:solidFill>
                            <a:schemeClr val="tx1"/>
                          </a:solidFill>
                          <a:latin typeface="Microsoft Sans Serif"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Лучшее учреждение города Москвы</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54659">
                <a:tc>
                  <a:txBody>
                    <a:bodyPr/>
                    <a:lstStyle>
                      <a:lvl1pPr eaLnBrk="0" hangingPunct="0">
                        <a:spcBef>
                          <a:spcPct val="20000"/>
                        </a:spcBef>
                        <a:defRPr sz="2800">
                          <a:solidFill>
                            <a:schemeClr val="tx1"/>
                          </a:solidFill>
                          <a:latin typeface="Microsoft Sans Serif" panose="020B0604020202020204" pitchFamily="34" charset="0"/>
                        </a:defRPr>
                      </a:lvl1pPr>
                      <a:lvl2pPr marL="742950" indent="-285750" eaLnBrk="0" hangingPunct="0">
                        <a:spcBef>
                          <a:spcPct val="20000"/>
                        </a:spcBef>
                        <a:defRPr sz="2400">
                          <a:solidFill>
                            <a:schemeClr val="tx1"/>
                          </a:solidFill>
                          <a:latin typeface="Microsoft Sans Serif" panose="020B0604020202020204" pitchFamily="34" charset="0"/>
                        </a:defRPr>
                      </a:lvl2pPr>
                      <a:lvl3pPr marL="1143000" indent="-228600" eaLnBrk="0" hangingPunct="0">
                        <a:spcBef>
                          <a:spcPct val="20000"/>
                        </a:spcBef>
                        <a:defRPr sz="2000">
                          <a:solidFill>
                            <a:schemeClr val="tx1"/>
                          </a:solidFill>
                          <a:latin typeface="Microsoft Sans Serif" panose="020B0604020202020204" pitchFamily="34" charset="0"/>
                        </a:defRPr>
                      </a:lvl3pPr>
                      <a:lvl4pPr marL="1600200" indent="-228600" eaLnBrk="0" hangingPunct="0">
                        <a:spcBef>
                          <a:spcPct val="20000"/>
                        </a:spcBef>
                        <a:defRPr>
                          <a:solidFill>
                            <a:schemeClr val="tx1"/>
                          </a:solidFill>
                          <a:latin typeface="Microsoft Sans Serif" panose="020B0604020202020204" pitchFamily="34" charset="0"/>
                        </a:defRPr>
                      </a:lvl4pPr>
                      <a:lvl5pPr marL="2057400" indent="-228600" eaLnBrk="0" hangingPunct="0">
                        <a:spcBef>
                          <a:spcPct val="20000"/>
                        </a:spcBef>
                        <a:defRPr>
                          <a:solidFill>
                            <a:schemeClr val="tx1"/>
                          </a:solidFill>
                          <a:latin typeface="Microsoft Sans Serif" panose="020B0604020202020204" pitchFamily="34" charset="0"/>
                        </a:defRPr>
                      </a:lvl5pPr>
                      <a:lvl6pPr marL="2514600" indent="-228600" eaLnBrk="0" fontAlgn="base" hangingPunct="0">
                        <a:spcBef>
                          <a:spcPct val="20000"/>
                        </a:spcBef>
                        <a:spcAft>
                          <a:spcPct val="0"/>
                        </a:spcAft>
                        <a:defRPr>
                          <a:solidFill>
                            <a:schemeClr val="tx1"/>
                          </a:solidFill>
                          <a:latin typeface="Microsoft Sans Serif" panose="020B0604020202020204" pitchFamily="34" charset="0"/>
                        </a:defRPr>
                      </a:lvl6pPr>
                      <a:lvl7pPr marL="2971800" indent="-228600" eaLnBrk="0" fontAlgn="base" hangingPunct="0">
                        <a:spcBef>
                          <a:spcPct val="20000"/>
                        </a:spcBef>
                        <a:spcAft>
                          <a:spcPct val="0"/>
                        </a:spcAft>
                        <a:defRPr>
                          <a:solidFill>
                            <a:schemeClr val="tx1"/>
                          </a:solidFill>
                          <a:latin typeface="Microsoft Sans Serif" panose="020B0604020202020204" pitchFamily="34" charset="0"/>
                        </a:defRPr>
                      </a:lvl7pPr>
                      <a:lvl8pPr marL="3429000" indent="-228600" eaLnBrk="0" fontAlgn="base" hangingPunct="0">
                        <a:spcBef>
                          <a:spcPct val="20000"/>
                        </a:spcBef>
                        <a:spcAft>
                          <a:spcPct val="0"/>
                        </a:spcAft>
                        <a:defRPr>
                          <a:solidFill>
                            <a:schemeClr val="tx1"/>
                          </a:solidFill>
                          <a:latin typeface="Microsoft Sans Serif" panose="020B0604020202020204" pitchFamily="34" charset="0"/>
                        </a:defRPr>
                      </a:lvl8pPr>
                      <a:lvl9pPr marL="3886200" indent="-228600" eaLnBrk="0" fontAlgn="base" hangingPunct="0">
                        <a:spcBef>
                          <a:spcPct val="20000"/>
                        </a:spcBef>
                        <a:spcAft>
                          <a:spcPct val="0"/>
                        </a:spcAft>
                        <a:defRPr>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smtClean="0">
                          <a:ln>
                            <a:noFill/>
                          </a:ln>
                          <a:solidFill>
                            <a:srgbClr val="292929"/>
                          </a:solidFill>
                          <a:effectLst/>
                          <a:latin typeface="Times New Roman" panose="02020603050405020304" pitchFamily="18" charset="0"/>
                          <a:cs typeface="Times New Roman" panose="02020603050405020304" pitchFamily="18" charset="0"/>
                        </a:rPr>
                        <a:t>3</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Microsoft Sans Serif" panose="020B0604020202020204" pitchFamily="34" charset="0"/>
                        </a:defRPr>
                      </a:lvl1pPr>
                      <a:lvl2pPr marL="742950" indent="-285750" eaLnBrk="0" hangingPunct="0">
                        <a:spcBef>
                          <a:spcPct val="20000"/>
                        </a:spcBef>
                        <a:defRPr sz="2400">
                          <a:solidFill>
                            <a:schemeClr val="tx1"/>
                          </a:solidFill>
                          <a:latin typeface="Microsoft Sans Serif" panose="020B0604020202020204" pitchFamily="34" charset="0"/>
                        </a:defRPr>
                      </a:lvl2pPr>
                      <a:lvl3pPr marL="1143000" indent="-228600" eaLnBrk="0" hangingPunct="0">
                        <a:spcBef>
                          <a:spcPct val="20000"/>
                        </a:spcBef>
                        <a:defRPr sz="2000">
                          <a:solidFill>
                            <a:schemeClr val="tx1"/>
                          </a:solidFill>
                          <a:latin typeface="Microsoft Sans Serif" panose="020B0604020202020204" pitchFamily="34" charset="0"/>
                        </a:defRPr>
                      </a:lvl3pPr>
                      <a:lvl4pPr marL="1600200" indent="-228600" eaLnBrk="0" hangingPunct="0">
                        <a:spcBef>
                          <a:spcPct val="20000"/>
                        </a:spcBef>
                        <a:defRPr>
                          <a:solidFill>
                            <a:schemeClr val="tx1"/>
                          </a:solidFill>
                          <a:latin typeface="Microsoft Sans Serif" panose="020B0604020202020204" pitchFamily="34" charset="0"/>
                        </a:defRPr>
                      </a:lvl4pPr>
                      <a:lvl5pPr marL="2057400" indent="-228600" eaLnBrk="0" hangingPunct="0">
                        <a:spcBef>
                          <a:spcPct val="20000"/>
                        </a:spcBef>
                        <a:defRPr>
                          <a:solidFill>
                            <a:schemeClr val="tx1"/>
                          </a:solidFill>
                          <a:latin typeface="Microsoft Sans Serif" panose="020B0604020202020204" pitchFamily="34" charset="0"/>
                        </a:defRPr>
                      </a:lvl5pPr>
                      <a:lvl6pPr marL="2514600" indent="-228600" eaLnBrk="0" fontAlgn="base" hangingPunct="0">
                        <a:spcBef>
                          <a:spcPct val="20000"/>
                        </a:spcBef>
                        <a:spcAft>
                          <a:spcPct val="0"/>
                        </a:spcAft>
                        <a:defRPr>
                          <a:solidFill>
                            <a:schemeClr val="tx1"/>
                          </a:solidFill>
                          <a:latin typeface="Microsoft Sans Serif" panose="020B0604020202020204" pitchFamily="34" charset="0"/>
                        </a:defRPr>
                      </a:lvl6pPr>
                      <a:lvl7pPr marL="2971800" indent="-228600" eaLnBrk="0" fontAlgn="base" hangingPunct="0">
                        <a:spcBef>
                          <a:spcPct val="20000"/>
                        </a:spcBef>
                        <a:spcAft>
                          <a:spcPct val="0"/>
                        </a:spcAft>
                        <a:defRPr>
                          <a:solidFill>
                            <a:schemeClr val="tx1"/>
                          </a:solidFill>
                          <a:latin typeface="Microsoft Sans Serif" panose="020B0604020202020204" pitchFamily="34" charset="0"/>
                        </a:defRPr>
                      </a:lvl7pPr>
                      <a:lvl8pPr marL="3429000" indent="-228600" eaLnBrk="0" fontAlgn="base" hangingPunct="0">
                        <a:spcBef>
                          <a:spcPct val="20000"/>
                        </a:spcBef>
                        <a:spcAft>
                          <a:spcPct val="0"/>
                        </a:spcAft>
                        <a:defRPr>
                          <a:solidFill>
                            <a:schemeClr val="tx1"/>
                          </a:solidFill>
                          <a:latin typeface="Microsoft Sans Serif" panose="020B0604020202020204" pitchFamily="34" charset="0"/>
                        </a:defRPr>
                      </a:lvl8pPr>
                      <a:lvl9pPr marL="3886200" indent="-228600" eaLnBrk="0" fontAlgn="base" hangingPunct="0">
                        <a:spcBef>
                          <a:spcPct val="20000"/>
                        </a:spcBef>
                        <a:spcAft>
                          <a:spcPct val="0"/>
                        </a:spcAft>
                        <a:defRPr>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«Всероссийский смотр-конкурс на лучшую постановку массовой</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физкультурно-спортивной работы по месту жительства граждан» в номинации городские физкультурно-спортивные клубы или их объединения по месту жительства</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Microsoft Sans Serif" panose="020B0604020202020204" pitchFamily="34" charset="0"/>
                        </a:defRPr>
                      </a:lvl1pPr>
                      <a:lvl2pPr marL="742950" indent="-285750" eaLnBrk="0" hangingPunct="0">
                        <a:spcBef>
                          <a:spcPct val="20000"/>
                        </a:spcBef>
                        <a:defRPr sz="2400">
                          <a:solidFill>
                            <a:schemeClr val="tx1"/>
                          </a:solidFill>
                          <a:latin typeface="Microsoft Sans Serif" panose="020B0604020202020204" pitchFamily="34" charset="0"/>
                        </a:defRPr>
                      </a:lvl2pPr>
                      <a:lvl3pPr marL="1143000" indent="-228600" eaLnBrk="0" hangingPunct="0">
                        <a:spcBef>
                          <a:spcPct val="20000"/>
                        </a:spcBef>
                        <a:defRPr sz="2000">
                          <a:solidFill>
                            <a:schemeClr val="tx1"/>
                          </a:solidFill>
                          <a:latin typeface="Microsoft Sans Serif" panose="020B0604020202020204" pitchFamily="34" charset="0"/>
                        </a:defRPr>
                      </a:lvl3pPr>
                      <a:lvl4pPr marL="1600200" indent="-228600" eaLnBrk="0" hangingPunct="0">
                        <a:spcBef>
                          <a:spcPct val="20000"/>
                        </a:spcBef>
                        <a:defRPr>
                          <a:solidFill>
                            <a:schemeClr val="tx1"/>
                          </a:solidFill>
                          <a:latin typeface="Microsoft Sans Serif" panose="020B0604020202020204" pitchFamily="34" charset="0"/>
                        </a:defRPr>
                      </a:lvl4pPr>
                      <a:lvl5pPr marL="2057400" indent="-228600" eaLnBrk="0" hangingPunct="0">
                        <a:spcBef>
                          <a:spcPct val="20000"/>
                        </a:spcBef>
                        <a:defRPr>
                          <a:solidFill>
                            <a:schemeClr val="tx1"/>
                          </a:solidFill>
                          <a:latin typeface="Microsoft Sans Serif" panose="020B0604020202020204" pitchFamily="34" charset="0"/>
                        </a:defRPr>
                      </a:lvl5pPr>
                      <a:lvl6pPr marL="2514600" indent="-228600" eaLnBrk="0" fontAlgn="base" hangingPunct="0">
                        <a:spcBef>
                          <a:spcPct val="20000"/>
                        </a:spcBef>
                        <a:spcAft>
                          <a:spcPct val="0"/>
                        </a:spcAft>
                        <a:defRPr>
                          <a:solidFill>
                            <a:schemeClr val="tx1"/>
                          </a:solidFill>
                          <a:latin typeface="Microsoft Sans Serif" panose="020B0604020202020204" pitchFamily="34" charset="0"/>
                        </a:defRPr>
                      </a:lvl6pPr>
                      <a:lvl7pPr marL="2971800" indent="-228600" eaLnBrk="0" fontAlgn="base" hangingPunct="0">
                        <a:spcBef>
                          <a:spcPct val="20000"/>
                        </a:spcBef>
                        <a:spcAft>
                          <a:spcPct val="0"/>
                        </a:spcAft>
                        <a:defRPr>
                          <a:solidFill>
                            <a:schemeClr val="tx1"/>
                          </a:solidFill>
                          <a:latin typeface="Microsoft Sans Serif" panose="020B0604020202020204" pitchFamily="34" charset="0"/>
                        </a:defRPr>
                      </a:lvl7pPr>
                      <a:lvl8pPr marL="3429000" indent="-228600" eaLnBrk="0" fontAlgn="base" hangingPunct="0">
                        <a:spcBef>
                          <a:spcPct val="20000"/>
                        </a:spcBef>
                        <a:spcAft>
                          <a:spcPct val="0"/>
                        </a:spcAft>
                        <a:defRPr>
                          <a:solidFill>
                            <a:schemeClr val="tx1"/>
                          </a:solidFill>
                          <a:latin typeface="Microsoft Sans Serif" panose="020B0604020202020204" pitchFamily="34" charset="0"/>
                        </a:defRPr>
                      </a:lvl8pPr>
                      <a:lvl9pPr marL="3886200" indent="-228600" eaLnBrk="0" fontAlgn="base" hangingPunct="0">
                        <a:spcBef>
                          <a:spcPct val="20000"/>
                        </a:spcBef>
                        <a:spcAft>
                          <a:spcPct val="0"/>
                        </a:spcAft>
                        <a:defRPr>
                          <a:solidFill>
                            <a:schemeClr val="tx1"/>
                          </a:solidFill>
                          <a:latin typeface="Microsoft Sans Serif"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Победитель Всероссийского смотра-конкурса</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powerpoint-template-24">
  <a:themeElements>
    <a:clrScheme name="">
      <a:dk1>
        <a:srgbClr val="808080"/>
      </a:dk1>
      <a:lt1>
        <a:srgbClr val="FFFFFF"/>
      </a:lt1>
      <a:dk2>
        <a:srgbClr val="FFFFFF"/>
      </a:dk2>
      <a:lt2>
        <a:srgbClr val="0120BD"/>
      </a:lt2>
      <a:accent1>
        <a:srgbClr val="C300E6"/>
      </a:accent1>
      <a:accent2>
        <a:srgbClr val="F96F1C"/>
      </a:accent2>
      <a:accent3>
        <a:srgbClr val="FFFFFF"/>
      </a:accent3>
      <a:accent4>
        <a:srgbClr val="6C6C6C"/>
      </a:accent4>
      <a:accent5>
        <a:srgbClr val="DEAAF0"/>
      </a:accent5>
      <a:accent6>
        <a:srgbClr val="E26418"/>
      </a:accent6>
      <a:hlink>
        <a:srgbClr val="FFBF07"/>
      </a:hlink>
      <a:folHlink>
        <a:srgbClr val="5F5F5F"/>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4598</TotalTime>
  <Words>2533</Words>
  <Application>Microsoft Office PowerPoint</Application>
  <PresentationFormat>Экран (4:3)</PresentationFormat>
  <Paragraphs>386</Paragraphs>
  <Slides>39</Slides>
  <Notes>39</Notes>
  <HiddenSlides>0</HiddenSlides>
  <MMClips>0</MMClips>
  <ScaleCrop>false</ScaleCrop>
  <HeadingPairs>
    <vt:vector size="8" baseType="variant">
      <vt:variant>
        <vt:lpstr>Использованные шрифты</vt:lpstr>
      </vt:variant>
      <vt:variant>
        <vt:i4>6</vt:i4>
      </vt:variant>
      <vt:variant>
        <vt:lpstr>Тема</vt:lpstr>
      </vt:variant>
      <vt:variant>
        <vt:i4>1</vt:i4>
      </vt:variant>
      <vt:variant>
        <vt:lpstr>Внедренные серверы OLE</vt:lpstr>
      </vt:variant>
      <vt:variant>
        <vt:i4>3</vt:i4>
      </vt:variant>
      <vt:variant>
        <vt:lpstr>Заголовки слайдов</vt:lpstr>
      </vt:variant>
      <vt:variant>
        <vt:i4>39</vt:i4>
      </vt:variant>
    </vt:vector>
  </HeadingPairs>
  <TitlesOfParts>
    <vt:vector size="49" baseType="lpstr">
      <vt:lpstr>Arial</vt:lpstr>
      <vt:lpstr>Microsoft Sans Serif</vt:lpstr>
      <vt:lpstr>Cambria</vt:lpstr>
      <vt:lpstr>Times New Roman</vt:lpstr>
      <vt:lpstr>Marker Felt</vt:lpstr>
      <vt:lpstr>Arial Narrow</vt:lpstr>
      <vt:lpstr>powerpoint-template-24</vt:lpstr>
      <vt:lpstr>Диаграмма Microsoft Excel</vt:lpstr>
      <vt:lpstr>Adobe Acrobat Document</vt:lpstr>
      <vt:lpstr>Диаграмма Microsoft Office Excel</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vector>
  </TitlesOfParts>
  <Company>Templates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SmileTemplates.com</dc:creator>
  <cp:lastModifiedBy>1</cp:lastModifiedBy>
  <cp:revision>294</cp:revision>
  <cp:lastPrinted>2019-03-26T06:58:52Z</cp:lastPrinted>
  <dcterms:created xsi:type="dcterms:W3CDTF">2007-04-02T02:11:51Z</dcterms:created>
  <dcterms:modified xsi:type="dcterms:W3CDTF">2019-04-24T06:58:42Z</dcterms:modified>
</cp:coreProperties>
</file>