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handoutMasterIdLst>
    <p:handoutMasterId r:id="rId39"/>
  </p:handoutMasterIdLst>
  <p:sldIdLst>
    <p:sldId id="256" r:id="rId2"/>
    <p:sldId id="284" r:id="rId3"/>
    <p:sldId id="266" r:id="rId4"/>
    <p:sldId id="285" r:id="rId5"/>
    <p:sldId id="286" r:id="rId6"/>
    <p:sldId id="287" r:id="rId7"/>
    <p:sldId id="259" r:id="rId8"/>
    <p:sldId id="288" r:id="rId9"/>
    <p:sldId id="294" r:id="rId10"/>
    <p:sldId id="302" r:id="rId11"/>
    <p:sldId id="275" r:id="rId12"/>
    <p:sldId id="289" r:id="rId13"/>
    <p:sldId id="296" r:id="rId14"/>
    <p:sldId id="295" r:id="rId15"/>
    <p:sldId id="278" r:id="rId16"/>
    <p:sldId id="279" r:id="rId17"/>
    <p:sldId id="321" r:id="rId18"/>
    <p:sldId id="297" r:id="rId19"/>
    <p:sldId id="298" r:id="rId20"/>
    <p:sldId id="290" r:id="rId21"/>
    <p:sldId id="299" r:id="rId22"/>
    <p:sldId id="291" r:id="rId23"/>
    <p:sldId id="303" r:id="rId24"/>
    <p:sldId id="276" r:id="rId25"/>
    <p:sldId id="318" r:id="rId26"/>
    <p:sldId id="280" r:id="rId27"/>
    <p:sldId id="262" r:id="rId28"/>
    <p:sldId id="264" r:id="rId29"/>
    <p:sldId id="315" r:id="rId30"/>
    <p:sldId id="263" r:id="rId31"/>
    <p:sldId id="316" r:id="rId32"/>
    <p:sldId id="317" r:id="rId33"/>
    <p:sldId id="293" r:id="rId34"/>
    <p:sldId id="314" r:id="rId35"/>
    <p:sldId id="282" r:id="rId36"/>
    <p:sldId id="260" r:id="rId37"/>
    <p:sldId id="261" r:id="rId38"/>
  </p:sldIdLst>
  <p:sldSz cx="9144000" cy="6858000" type="screen4x3"/>
  <p:notesSz cx="6854825" cy="9664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051C8"/>
    <a:srgbClr val="FFAA2D"/>
    <a:srgbClr val="F2EC00"/>
    <a:srgbClr val="005FEA"/>
    <a:srgbClr val="3366FF"/>
    <a:srgbClr val="0066FF"/>
    <a:srgbClr val="33CCFF"/>
    <a:srgbClr val="FD6C5D"/>
    <a:srgbClr val="FD84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35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8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Количество проведенных </a:t>
            </a:r>
            <a:r>
              <a:rPr lang="ru-RU" sz="18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мероприятий</a:t>
            </a:r>
            <a:endParaRPr lang="ru-RU" sz="1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c:rich>
      </c:tx>
      <c:layout>
        <c:manualLayout>
          <c:xMode val="edge"/>
          <c:yMode val="edge"/>
          <c:x val="0.2158011142529187"/>
          <c:y val="1.8750000000000034E-2"/>
        </c:manualLayout>
      </c:layout>
      <c:spPr>
        <a:solidFill>
          <a:srgbClr val="FFAA2D"/>
        </a:solidFill>
        <a:ln w="76200" cap="flat" cmpd="thickThin" algn="ctr">
          <a:solidFill>
            <a:schemeClr val="lt1">
              <a:alpha val="80000"/>
            </a:schemeClr>
          </a:solidFill>
          <a:prstDash val="solid"/>
          <a:miter/>
        </a:ln>
        <a:effectLst/>
      </c:spPr>
    </c:title>
    <c:view3D>
      <c:rAngAx val="1"/>
    </c:view3D>
    <c:floor>
      <c:spPr>
        <a:ln w="6350">
          <a:solidFill>
            <a:prstClr val="black"/>
          </a:solidFill>
        </a:ln>
      </c:spPr>
    </c:floor>
    <c:sideWall>
      <c:spPr>
        <a:ln w="6350">
          <a:solidFill>
            <a:prstClr val="black"/>
          </a:solidFill>
        </a:ln>
      </c:spPr>
    </c:sideWall>
    <c:backWall>
      <c:spPr>
        <a:ln w="6350">
          <a:solidFill>
            <a:prstClr val="black"/>
          </a:solidFill>
        </a:ln>
      </c:spPr>
    </c:backWall>
    <c:plotArea>
      <c:layout>
        <c:manualLayout>
          <c:layoutTarget val="inner"/>
          <c:xMode val="edge"/>
          <c:yMode val="edge"/>
          <c:x val="0.12693908275075441"/>
          <c:y val="0.23818937718402991"/>
          <c:w val="0.87019350112451865"/>
          <c:h val="0.5180945206141894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проведенных мероприятий</c:v>
                </c:pt>
              </c:strCache>
            </c:strRef>
          </c:tx>
          <c:spPr>
            <a:solidFill>
              <a:srgbClr val="F4EE00"/>
            </a:solidFill>
          </c:spPr>
          <c:dLbls>
            <c:dLbl>
              <c:idx val="0"/>
              <c:layout>
                <c:manualLayout>
                  <c:x val="1.18517688998386E-2"/>
                  <c:y val="7.5000000000000136E-2"/>
                </c:manualLayout>
              </c:layout>
              <c:showVal val="1"/>
            </c:dLbl>
            <c:dLbl>
              <c:idx val="1"/>
              <c:layout>
                <c:manualLayout>
                  <c:x val="5.9258844499192774E-3"/>
                  <c:y val="9.3750000000000375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Зимний период 2010/2011 гг.</c:v>
                </c:pt>
                <c:pt idx="1">
                  <c:v>Зимний период 2011/2012 гг.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</c:v>
                </c:pt>
                <c:pt idx="1">
                  <c:v>16</c:v>
                </c:pt>
              </c:numCache>
            </c:numRef>
          </c:val>
        </c:ser>
        <c:gapDepth val="237"/>
        <c:shape val="cylinder"/>
        <c:axId val="92056192"/>
        <c:axId val="92074368"/>
        <c:axId val="0"/>
      </c:bar3DChart>
      <c:catAx>
        <c:axId val="9205619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solidFill>
                  <a:schemeClr val="bg1"/>
                </a:solidFill>
              </a:defRPr>
            </a:pPr>
            <a:endParaRPr lang="ru-RU"/>
          </a:p>
        </c:txPr>
        <c:crossAx val="92074368"/>
        <c:crosses val="autoZero"/>
        <c:auto val="1"/>
        <c:lblAlgn val="ctr"/>
        <c:lblOffset val="100"/>
      </c:catAx>
      <c:valAx>
        <c:axId val="92074368"/>
        <c:scaling>
          <c:orientation val="minMax"/>
        </c:scaling>
        <c:axPos val="l"/>
        <c:majorGridlines>
          <c:spPr>
            <a:ln w="6350">
              <a:solidFill>
                <a:schemeClr val="bg1"/>
              </a:solidFill>
            </a:ln>
          </c:spPr>
        </c:majorGridlines>
        <c:numFmt formatCode="General" sourceLinked="1"/>
        <c:tickLblPos val="nextTo"/>
        <c:spPr>
          <a:ln w="6350">
            <a:solidFill>
              <a:schemeClr val="bg1"/>
            </a:solidFill>
          </a:ln>
        </c:spPr>
        <c:txPr>
          <a:bodyPr/>
          <a:lstStyle/>
          <a:p>
            <a:pPr>
              <a:defRPr b="0">
                <a:solidFill>
                  <a:schemeClr val="bg1"/>
                </a:solidFill>
              </a:defRPr>
            </a:pPr>
            <a:endParaRPr lang="ru-RU"/>
          </a:p>
        </c:txPr>
        <c:crossAx val="920561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Количество человек, принявших участие в </a:t>
            </a:r>
            <a:r>
              <a:rPr lang="ru-RU" sz="18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мероприятиях</a:t>
            </a:r>
            <a:endParaRPr lang="ru-RU" sz="1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c:rich>
      </c:tx>
      <c:layout>
        <c:manualLayout>
          <c:xMode val="edge"/>
          <c:yMode val="edge"/>
          <c:x val="0.19493115907833444"/>
          <c:y val="1.592811971042048E-2"/>
        </c:manualLayout>
      </c:layout>
      <c:spPr>
        <a:solidFill>
          <a:srgbClr val="FFAA2D"/>
        </a:solidFill>
        <a:ln w="76200" cap="flat" cmpd="thickThin" algn="ctr">
          <a:solidFill>
            <a:schemeClr val="lt1">
              <a:alpha val="80000"/>
            </a:schemeClr>
          </a:solidFill>
          <a:prstDash val="solid"/>
          <a:miter/>
        </a:ln>
        <a:effectLst/>
      </c:spPr>
    </c:title>
    <c:view3D>
      <c:rAngAx val="1"/>
    </c:view3D>
    <c:floor>
      <c:spPr>
        <a:noFill/>
        <a:ln w="6350">
          <a:solidFill>
            <a:prstClr val="black"/>
          </a:solidFill>
        </a:ln>
      </c:spPr>
    </c:floor>
    <c:sideWall>
      <c:spPr>
        <a:ln w="6350">
          <a:solidFill>
            <a:prstClr val="black"/>
          </a:solidFill>
        </a:ln>
      </c:spPr>
    </c:sideWall>
    <c:plotArea>
      <c:layout>
        <c:manualLayout>
          <c:layoutTarget val="inner"/>
          <c:xMode val="edge"/>
          <c:yMode val="edge"/>
          <c:x val="0.18578065457971149"/>
          <c:y val="0.25001033196951389"/>
          <c:w val="0.78894224566610871"/>
          <c:h val="0.5272164074342184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человек, принявших участие в мероприятии</c:v>
                </c:pt>
              </c:strCache>
            </c:strRef>
          </c:tx>
          <c:spPr>
            <a:solidFill>
              <a:srgbClr val="FD6C5D"/>
            </a:solidFill>
          </c:spPr>
          <c:dLbls>
            <c:dLbl>
              <c:idx val="0"/>
              <c:layout>
                <c:manualLayout>
                  <c:x val="1.4414383329981326E-2"/>
                  <c:y val="8.4375000000000061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1.7297259995977591E-2"/>
                  <c:y val="8.4375000000000006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Зимний период 2010/2011 гг.</c:v>
                </c:pt>
                <c:pt idx="1">
                  <c:v>Зимний период 2011/2012 гг.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585</c:v>
                </c:pt>
                <c:pt idx="1">
                  <c:v>970</c:v>
                </c:pt>
              </c:numCache>
            </c:numRef>
          </c:val>
        </c:ser>
        <c:shape val="cylinder"/>
        <c:axId val="91411584"/>
        <c:axId val="91413120"/>
        <c:axId val="0"/>
      </c:bar3DChart>
      <c:catAx>
        <c:axId val="91411584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solidFill>
                  <a:schemeClr val="bg1"/>
                </a:solidFill>
              </a:defRPr>
            </a:pPr>
            <a:endParaRPr lang="ru-RU"/>
          </a:p>
        </c:txPr>
        <c:crossAx val="91413120"/>
        <c:crosses val="autoZero"/>
        <c:auto val="1"/>
        <c:lblAlgn val="ctr"/>
        <c:lblOffset val="100"/>
      </c:catAx>
      <c:valAx>
        <c:axId val="91413120"/>
        <c:scaling>
          <c:orientation val="minMax"/>
        </c:scaling>
        <c:axPos val="l"/>
        <c:majorGridlines>
          <c:spPr>
            <a:ln w="6350">
              <a:solidFill>
                <a:prstClr val="black"/>
              </a:solidFill>
            </a:ln>
          </c:spPr>
        </c:majorGridlines>
        <c:numFmt formatCode="General" sourceLinked="1"/>
        <c:tickLblPos val="nextTo"/>
        <c:spPr>
          <a:ln w="6350">
            <a:solidFill>
              <a:prstClr val="black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914115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F824E5-991A-4C26-BE95-35FC2D58F75C}" type="doc">
      <dgm:prSet loTypeId="urn:microsoft.com/office/officeart/2005/8/layout/vList5" loCatId="list" qsTypeId="urn:microsoft.com/office/officeart/2005/8/quickstyle/3d4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2FE34CC7-1DCA-4CEF-84B8-4F854B3675FD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11 шт.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997E89-8DF9-426E-BF9D-3825EB6F24DE}" type="parTrans" cxnId="{A9F6E496-6339-44C1-B246-9BB222A811FD}">
      <dgm:prSet/>
      <dgm:spPr/>
      <dgm:t>
        <a:bodyPr/>
        <a:lstStyle/>
        <a:p>
          <a:endParaRPr lang="ru-RU"/>
        </a:p>
      </dgm:t>
    </dgm:pt>
    <dgm:pt modelId="{C134DBE3-10A7-4DC6-AAA2-C2F1CC44DD58}" type="sibTrans" cxnId="{A9F6E496-6339-44C1-B246-9BB222A811FD}">
      <dgm:prSet/>
      <dgm:spPr/>
      <dgm:t>
        <a:bodyPr/>
        <a:lstStyle/>
        <a:p>
          <a:endParaRPr lang="ru-RU"/>
        </a:p>
      </dgm:t>
    </dgm:pt>
    <dgm:pt modelId="{9DFE666B-9588-424B-A408-7D2F751C2675}">
      <dgm:prSet phldrT="[Текст]" custT="1"/>
      <dgm:spPr>
        <a:solidFill>
          <a:srgbClr val="0099FF">
            <a:alpha val="90000"/>
          </a:srgbClr>
        </a:solidFill>
      </dgm:spPr>
      <dgm:t>
        <a:bodyPr/>
        <a:lstStyle/>
        <a:p>
          <a:pPr algn="ctr"/>
          <a:r>
            <a:rPr lang="ru-RU" sz="1900" b="1" dirty="0" smtClean="0"/>
            <a:t>Оздоровительная прогулочная лыжня</a:t>
          </a:r>
          <a:endParaRPr lang="ru-RU" sz="1900" b="1" dirty="0"/>
        </a:p>
      </dgm:t>
    </dgm:pt>
    <dgm:pt modelId="{7825FA38-0C03-40AB-B4D9-8F75AC8884A6}" type="parTrans" cxnId="{C3A442ED-CC87-4B75-92BB-CA468F7F3A23}">
      <dgm:prSet/>
      <dgm:spPr/>
      <dgm:t>
        <a:bodyPr/>
        <a:lstStyle/>
        <a:p>
          <a:endParaRPr lang="ru-RU"/>
        </a:p>
      </dgm:t>
    </dgm:pt>
    <dgm:pt modelId="{08F37E1C-87EB-4C9B-ADCF-5B03B6185774}" type="sibTrans" cxnId="{C3A442ED-CC87-4B75-92BB-CA468F7F3A23}">
      <dgm:prSet/>
      <dgm:spPr/>
      <dgm:t>
        <a:bodyPr/>
        <a:lstStyle/>
        <a:p>
          <a:endParaRPr lang="ru-RU"/>
        </a:p>
      </dgm:t>
    </dgm:pt>
    <dgm:pt modelId="{543B14A5-0FA2-44E1-8031-DB8CFDD8CFA7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4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8 шт.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8676B24-FF37-48B8-A8BD-A11F725E2CD1}" type="parTrans" cxnId="{32C3C038-F976-4462-9722-591460A8E442}">
      <dgm:prSet/>
      <dgm:spPr/>
      <dgm:t>
        <a:bodyPr/>
        <a:lstStyle/>
        <a:p>
          <a:endParaRPr lang="ru-RU"/>
        </a:p>
      </dgm:t>
    </dgm:pt>
    <dgm:pt modelId="{AB8E693D-58B0-4424-8C1E-604779D5A020}" type="sibTrans" cxnId="{32C3C038-F976-4462-9722-591460A8E442}">
      <dgm:prSet/>
      <dgm:spPr/>
      <dgm:t>
        <a:bodyPr/>
        <a:lstStyle/>
        <a:p>
          <a:endParaRPr lang="ru-RU"/>
        </a:p>
      </dgm:t>
    </dgm:pt>
    <dgm:pt modelId="{6F4F3551-997F-444D-BA3D-2B88EF4F4B7D}">
      <dgm:prSet phldrT="[Текст]" custT="1"/>
      <dgm:spPr>
        <a:solidFill>
          <a:srgbClr val="0099FF">
            <a:alpha val="90000"/>
          </a:srgbClr>
        </a:solidFill>
      </dgm:spPr>
      <dgm:t>
        <a:bodyPr/>
        <a:lstStyle/>
        <a:p>
          <a:pPr algn="ctr"/>
          <a:r>
            <a:rPr lang="ru-RU" sz="2000" b="1" dirty="0" smtClean="0"/>
            <a:t>Снежные ледяные горки</a:t>
          </a:r>
          <a:endParaRPr lang="ru-RU" sz="2000" b="1" dirty="0"/>
        </a:p>
      </dgm:t>
    </dgm:pt>
    <dgm:pt modelId="{E3FA8B44-A897-4462-B273-60C3A460A089}" type="parTrans" cxnId="{EEAC73E8-42BB-43CF-8E51-0A3557904B6D}">
      <dgm:prSet/>
      <dgm:spPr/>
      <dgm:t>
        <a:bodyPr/>
        <a:lstStyle/>
        <a:p>
          <a:endParaRPr lang="ru-RU"/>
        </a:p>
      </dgm:t>
    </dgm:pt>
    <dgm:pt modelId="{333A0D2C-9C46-4D8A-9966-33D10501D693}" type="sibTrans" cxnId="{EEAC73E8-42BB-43CF-8E51-0A3557904B6D}">
      <dgm:prSet/>
      <dgm:spPr/>
      <dgm:t>
        <a:bodyPr/>
        <a:lstStyle/>
        <a:p>
          <a:endParaRPr lang="ru-RU"/>
        </a:p>
      </dgm:t>
    </dgm:pt>
    <dgm:pt modelId="{CE33DB73-1A4F-4208-9E5B-B2219211496E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4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18 шт.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1EAFFA-F472-467B-8FB8-7CDB5A22A8DB}" type="parTrans" cxnId="{583B743F-7165-4C47-8F5C-194B177278CC}">
      <dgm:prSet/>
      <dgm:spPr/>
      <dgm:t>
        <a:bodyPr/>
        <a:lstStyle/>
        <a:p>
          <a:endParaRPr lang="ru-RU"/>
        </a:p>
      </dgm:t>
    </dgm:pt>
    <dgm:pt modelId="{4A02C2CA-600B-4C9E-8D79-1C093160D450}" type="sibTrans" cxnId="{583B743F-7165-4C47-8F5C-194B177278CC}">
      <dgm:prSet/>
      <dgm:spPr/>
      <dgm:t>
        <a:bodyPr/>
        <a:lstStyle/>
        <a:p>
          <a:endParaRPr lang="ru-RU"/>
        </a:p>
      </dgm:t>
    </dgm:pt>
    <dgm:pt modelId="{3AB871F2-4492-410F-B059-3E7C43232394}">
      <dgm:prSet phldrT="[Текст]" custT="1"/>
      <dgm:spPr>
        <a:solidFill>
          <a:srgbClr val="0099FF">
            <a:alpha val="90000"/>
          </a:srgbClr>
        </a:solidFill>
      </dgm:spPr>
      <dgm:t>
        <a:bodyPr/>
        <a:lstStyle/>
        <a:p>
          <a:pPr algn="ctr"/>
          <a:r>
            <a:rPr lang="ru-RU" sz="1900" b="1" dirty="0" smtClean="0"/>
            <a:t>Игровые детские комплексы</a:t>
          </a:r>
          <a:endParaRPr lang="ru-RU" sz="1900" b="1" dirty="0"/>
        </a:p>
      </dgm:t>
    </dgm:pt>
    <dgm:pt modelId="{E1ABBFBE-2AB3-422E-B165-1A70375CE405}" type="parTrans" cxnId="{862D3EEB-E82B-427F-81B8-567A163CC853}">
      <dgm:prSet/>
      <dgm:spPr/>
      <dgm:t>
        <a:bodyPr/>
        <a:lstStyle/>
        <a:p>
          <a:endParaRPr lang="ru-RU"/>
        </a:p>
      </dgm:t>
    </dgm:pt>
    <dgm:pt modelId="{0067B869-E18B-4D9E-8B07-942684D213A6}" type="sibTrans" cxnId="{862D3EEB-E82B-427F-81B8-567A163CC853}">
      <dgm:prSet/>
      <dgm:spPr/>
      <dgm:t>
        <a:bodyPr/>
        <a:lstStyle/>
        <a:p>
          <a:endParaRPr lang="ru-RU"/>
        </a:p>
      </dgm:t>
    </dgm:pt>
    <dgm:pt modelId="{AF7C071C-1803-4D6B-91AC-C0BD7C1F3188}">
      <dgm:prSet phldrT="[Текст]" custT="1"/>
      <dgm:spPr>
        <a:solidFill>
          <a:srgbClr val="0099FF">
            <a:alpha val="90000"/>
          </a:srgbClr>
        </a:solidFill>
      </dgm:spPr>
      <dgm:t>
        <a:bodyPr/>
        <a:lstStyle/>
        <a:p>
          <a:pPr algn="ctr"/>
          <a:r>
            <a:rPr lang="ru-RU" sz="1900" b="1" dirty="0" smtClean="0"/>
            <a:t>Дворовые спортивные площадки для зимних игр</a:t>
          </a:r>
          <a:endParaRPr lang="ru-RU" sz="1900" b="1" dirty="0"/>
        </a:p>
      </dgm:t>
    </dgm:pt>
    <dgm:pt modelId="{105C5C03-3F25-458A-A873-BB48E6F93C01}" type="parTrans" cxnId="{2729086E-0FE4-4FD4-AD96-F8B5D7455D82}">
      <dgm:prSet/>
      <dgm:spPr/>
      <dgm:t>
        <a:bodyPr/>
        <a:lstStyle/>
        <a:p>
          <a:endParaRPr lang="ru-RU"/>
        </a:p>
      </dgm:t>
    </dgm:pt>
    <dgm:pt modelId="{1C56BB5B-7E2F-494A-8A61-47CD13848257}" type="sibTrans" cxnId="{2729086E-0FE4-4FD4-AD96-F8B5D7455D82}">
      <dgm:prSet/>
      <dgm:spPr/>
      <dgm:t>
        <a:bodyPr/>
        <a:lstStyle/>
        <a:p>
          <a:endParaRPr lang="ru-RU"/>
        </a:p>
      </dgm:t>
    </dgm:pt>
    <dgm:pt modelId="{62983D6D-E064-4153-8243-5BF5178A46A8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4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шт.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4ADB6DC-24B6-4B20-A4E6-D8BEED711A8D}" type="parTrans" cxnId="{079E9879-38CC-4085-8D83-5F347A68E8CB}">
      <dgm:prSet/>
      <dgm:spPr/>
      <dgm:t>
        <a:bodyPr/>
        <a:lstStyle/>
        <a:p>
          <a:endParaRPr lang="ru-RU"/>
        </a:p>
      </dgm:t>
    </dgm:pt>
    <dgm:pt modelId="{E0674F85-81E1-4E2E-80DD-BDBB12441909}" type="sibTrans" cxnId="{079E9879-38CC-4085-8D83-5F347A68E8CB}">
      <dgm:prSet/>
      <dgm:spPr/>
      <dgm:t>
        <a:bodyPr/>
        <a:lstStyle/>
        <a:p>
          <a:endParaRPr lang="ru-RU"/>
        </a:p>
      </dgm:t>
    </dgm:pt>
    <dgm:pt modelId="{2AC50A41-6C9E-4360-8B6F-C734BA4A5AED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4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 шт.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3673C6-3C94-47AD-9725-45FE957592C2}" type="parTrans" cxnId="{2C020DE4-F2A8-4B07-AD9B-9610C40173DB}">
      <dgm:prSet/>
      <dgm:spPr/>
      <dgm:t>
        <a:bodyPr/>
        <a:lstStyle/>
        <a:p>
          <a:endParaRPr lang="ru-RU"/>
        </a:p>
      </dgm:t>
    </dgm:pt>
    <dgm:pt modelId="{8F17DD8C-21EC-4002-A14A-BB78F4AB9A7B}" type="sibTrans" cxnId="{2C020DE4-F2A8-4B07-AD9B-9610C40173DB}">
      <dgm:prSet/>
      <dgm:spPr/>
      <dgm:t>
        <a:bodyPr/>
        <a:lstStyle/>
        <a:p>
          <a:endParaRPr lang="ru-RU"/>
        </a:p>
      </dgm:t>
    </dgm:pt>
    <dgm:pt modelId="{3823BF71-9783-4199-A11B-C1FC0178A46D}">
      <dgm:prSet phldrT="[Текст]" custT="1"/>
      <dgm:spPr>
        <a:solidFill>
          <a:srgbClr val="0099FF">
            <a:alpha val="90000"/>
          </a:srgbClr>
        </a:solidFill>
      </dgm:spPr>
      <dgm:t>
        <a:bodyPr/>
        <a:lstStyle/>
        <a:p>
          <a:pPr algn="ctr"/>
          <a:r>
            <a:rPr lang="ru-RU" sz="2000" b="1" dirty="0" smtClean="0"/>
            <a:t>Тренажерные комплексы</a:t>
          </a:r>
          <a:endParaRPr lang="ru-RU" sz="2000" b="1" dirty="0"/>
        </a:p>
      </dgm:t>
    </dgm:pt>
    <dgm:pt modelId="{B06D27A3-EBB7-46BA-8B21-06B2B5FA07BC}" type="parTrans" cxnId="{740A92AB-5902-4259-88FF-ACCC14263EAC}">
      <dgm:prSet/>
      <dgm:spPr/>
      <dgm:t>
        <a:bodyPr/>
        <a:lstStyle/>
        <a:p>
          <a:endParaRPr lang="ru-RU"/>
        </a:p>
      </dgm:t>
    </dgm:pt>
    <dgm:pt modelId="{1E4722AD-9BFB-4B65-BB36-F2C844EFAEC2}" type="sibTrans" cxnId="{740A92AB-5902-4259-88FF-ACCC14263EAC}">
      <dgm:prSet/>
      <dgm:spPr/>
      <dgm:t>
        <a:bodyPr/>
        <a:lstStyle/>
        <a:p>
          <a:endParaRPr lang="ru-RU"/>
        </a:p>
      </dgm:t>
    </dgm:pt>
    <dgm:pt modelId="{1C619179-CD8F-4A53-92C6-DFF7B478BA3F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16 шт.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4F37F4-E8C9-4619-8141-F2C82C5FCDE1}" type="parTrans" cxnId="{A7F0F593-19AD-4BCB-9E5A-DC76A37B34F5}">
      <dgm:prSet/>
      <dgm:spPr/>
      <dgm:t>
        <a:bodyPr/>
        <a:lstStyle/>
        <a:p>
          <a:endParaRPr lang="ru-RU"/>
        </a:p>
      </dgm:t>
    </dgm:pt>
    <dgm:pt modelId="{378910DF-F68D-4DAC-9C85-4A3D896EAB29}" type="sibTrans" cxnId="{A7F0F593-19AD-4BCB-9E5A-DC76A37B34F5}">
      <dgm:prSet/>
      <dgm:spPr/>
      <dgm:t>
        <a:bodyPr/>
        <a:lstStyle/>
        <a:p>
          <a:endParaRPr lang="ru-RU"/>
        </a:p>
      </dgm:t>
    </dgm:pt>
    <dgm:pt modelId="{4423AB97-7A8F-4C4D-B7F9-288E0C923F0A}">
      <dgm:prSet phldrT="[Текст]" custT="1"/>
      <dgm:spPr>
        <a:solidFill>
          <a:srgbClr val="0099FF">
            <a:alpha val="90000"/>
          </a:srgbClr>
        </a:solidFill>
      </dgm:spPr>
      <dgm:t>
        <a:bodyPr/>
        <a:lstStyle/>
        <a:p>
          <a:pPr algn="ctr"/>
          <a:r>
            <a:rPr lang="ru-RU" sz="2000" b="1" dirty="0" smtClean="0"/>
            <a:t>Катки</a:t>
          </a:r>
          <a:endParaRPr lang="ru-RU" sz="2000" b="1" dirty="0"/>
        </a:p>
      </dgm:t>
    </dgm:pt>
    <dgm:pt modelId="{0CC34B49-FE55-4F74-ACDE-53EF1D058281}" type="sibTrans" cxnId="{B9F7CDB9-6215-45F4-B178-A73F6990DF92}">
      <dgm:prSet/>
      <dgm:spPr/>
      <dgm:t>
        <a:bodyPr/>
        <a:lstStyle/>
        <a:p>
          <a:endParaRPr lang="ru-RU"/>
        </a:p>
      </dgm:t>
    </dgm:pt>
    <dgm:pt modelId="{D620F43D-D1A6-43A2-8E6B-F6FD2B83CBD4}" type="parTrans" cxnId="{B9F7CDB9-6215-45F4-B178-A73F6990DF92}">
      <dgm:prSet/>
      <dgm:spPr/>
      <dgm:t>
        <a:bodyPr/>
        <a:lstStyle/>
        <a:p>
          <a:endParaRPr lang="ru-RU"/>
        </a:p>
      </dgm:t>
    </dgm:pt>
    <dgm:pt modelId="{F9595EDF-133A-48C1-BE85-42C95BEB9767}" type="pres">
      <dgm:prSet presAssocID="{12F824E5-991A-4C26-BE95-35FC2D58F75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A488CE-DF5F-4734-A958-5246155297AF}" type="pres">
      <dgm:prSet presAssocID="{2FE34CC7-1DCA-4CEF-84B8-4F854B3675FD}" presName="linNode" presStyleCnt="0"/>
      <dgm:spPr/>
    </dgm:pt>
    <dgm:pt modelId="{D007AF99-A5B4-4C33-A9DF-7D9B9F49B394}" type="pres">
      <dgm:prSet presAssocID="{2FE34CC7-1DCA-4CEF-84B8-4F854B3675FD}" presName="parentText" presStyleLbl="node1" presStyleIdx="0" presStyleCnt="6" custLinFactNeighborX="100000" custLinFactNeighborY="47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E36AAD-E6F0-491A-9F8F-94B4E9840390}" type="pres">
      <dgm:prSet presAssocID="{2FE34CC7-1DCA-4CEF-84B8-4F854B3675FD}" presName="descendantText" presStyleLbl="alignAccFollowNode1" presStyleIdx="0" presStyleCnt="6" custLinFactNeighborX="-97981" custLinFactNeighborY="7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037ECB-47B5-4853-80B2-001161EC94CF}" type="pres">
      <dgm:prSet presAssocID="{C134DBE3-10A7-4DC6-AAA2-C2F1CC44DD58}" presName="sp" presStyleCnt="0"/>
      <dgm:spPr/>
    </dgm:pt>
    <dgm:pt modelId="{233DA053-D0CB-43BA-823E-0DCBDEF1E609}" type="pres">
      <dgm:prSet presAssocID="{62983D6D-E064-4153-8243-5BF5178A46A8}" presName="linNode" presStyleCnt="0"/>
      <dgm:spPr/>
    </dgm:pt>
    <dgm:pt modelId="{E11B7560-BBE5-4F68-9F29-F3E200D1B1BC}" type="pres">
      <dgm:prSet presAssocID="{62983D6D-E064-4153-8243-5BF5178A46A8}" presName="parentText" presStyleLbl="node1" presStyleIdx="1" presStyleCnt="6" custLinFactNeighborX="100000" custLinFactNeighborY="-13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AE60C-C7C2-4D21-B474-7814A5F5CD6D}" type="pres">
      <dgm:prSet presAssocID="{62983D6D-E064-4153-8243-5BF5178A46A8}" presName="descendantText" presStyleLbl="alignAccFollowNode1" presStyleIdx="1" presStyleCnt="6" custLinFactNeighborX="-97981" custLinFactNeighborY="-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88A46-900C-4B16-845C-E5E6B7C6E5B8}" type="pres">
      <dgm:prSet presAssocID="{E0674F85-81E1-4E2E-80DD-BDBB12441909}" presName="sp" presStyleCnt="0"/>
      <dgm:spPr/>
    </dgm:pt>
    <dgm:pt modelId="{DA7D7294-FC50-4CBC-B65A-D704709E00DE}" type="pres">
      <dgm:prSet presAssocID="{543B14A5-0FA2-44E1-8031-DB8CFDD8CFA7}" presName="linNode" presStyleCnt="0"/>
      <dgm:spPr/>
    </dgm:pt>
    <dgm:pt modelId="{ACE81019-BE6E-4009-917C-FF8613876535}" type="pres">
      <dgm:prSet presAssocID="{543B14A5-0FA2-44E1-8031-DB8CFDD8CFA7}" presName="parentText" presStyleLbl="node1" presStyleIdx="2" presStyleCnt="6" custLinFactNeighborX="100000" custLinFactNeighborY="-74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620C0-CD67-4AFC-B6DA-AE038AB57130}" type="pres">
      <dgm:prSet presAssocID="{543B14A5-0FA2-44E1-8031-DB8CFDD8CFA7}" presName="descendantText" presStyleLbl="alignAccFollowNode1" presStyleIdx="2" presStyleCnt="6" custLinFactNeighborX="-97981" custLinFactNeighborY="-80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857DDB-02B4-4CD1-B955-ADA2803D2CD1}" type="pres">
      <dgm:prSet presAssocID="{AB8E693D-58B0-4424-8C1E-604779D5A020}" presName="sp" presStyleCnt="0"/>
      <dgm:spPr/>
    </dgm:pt>
    <dgm:pt modelId="{F3D6D1AA-F3C6-4C7F-9607-197A9C286A25}" type="pres">
      <dgm:prSet presAssocID="{CE33DB73-1A4F-4208-9E5B-B2219211496E}" presName="linNode" presStyleCnt="0"/>
      <dgm:spPr/>
    </dgm:pt>
    <dgm:pt modelId="{38A9FB81-0E99-4620-8AF4-B143D5A0C15C}" type="pres">
      <dgm:prSet presAssocID="{CE33DB73-1A4F-4208-9E5B-B2219211496E}" presName="parentText" presStyleLbl="node1" presStyleIdx="3" presStyleCnt="6" custLinFactNeighborX="100000" custLinFactNeighborY="-134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E94B88-7021-4D90-BF3C-BB24F1B635B3}" type="pres">
      <dgm:prSet presAssocID="{CE33DB73-1A4F-4208-9E5B-B2219211496E}" presName="descendantText" presStyleLbl="alignAccFollowNode1" presStyleIdx="3" presStyleCnt="6" custLinFactNeighborX="-97981" custLinFactNeighborY="-15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A09253-9B5C-45E2-84C3-2A5F9B26E108}" type="pres">
      <dgm:prSet presAssocID="{4A02C2CA-600B-4C9E-8D79-1C093160D450}" presName="sp" presStyleCnt="0"/>
      <dgm:spPr/>
    </dgm:pt>
    <dgm:pt modelId="{A779C1E7-8ACB-48AA-8F52-867757955271}" type="pres">
      <dgm:prSet presAssocID="{2AC50A41-6C9E-4360-8B6F-C734BA4A5AED}" presName="linNode" presStyleCnt="0"/>
      <dgm:spPr/>
    </dgm:pt>
    <dgm:pt modelId="{3AC8C800-63A6-4D69-BDA6-88FD19C8ED99}" type="pres">
      <dgm:prSet presAssocID="{2AC50A41-6C9E-4360-8B6F-C734BA4A5AED}" presName="parentText" presStyleLbl="node1" presStyleIdx="4" presStyleCnt="6" custLinFactNeighborX="100000" custLinFactNeighborY="-1956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16146-BC99-4CBC-BF11-AB16A0B63AD3}" type="pres">
      <dgm:prSet presAssocID="{2AC50A41-6C9E-4360-8B6F-C734BA4A5AED}" presName="descendantText" presStyleLbl="alignAccFollowNode1" presStyleIdx="4" presStyleCnt="6" custLinFactNeighborX="-97981" custLinFactNeighborY="-23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C93BB-0175-457C-9F5A-D0A2C1ED25C4}" type="pres">
      <dgm:prSet presAssocID="{8F17DD8C-21EC-4002-A14A-BB78F4AB9A7B}" presName="sp" presStyleCnt="0"/>
      <dgm:spPr/>
    </dgm:pt>
    <dgm:pt modelId="{68BEA156-803C-4375-84FB-9B9112B1E65D}" type="pres">
      <dgm:prSet presAssocID="{1C619179-CD8F-4A53-92C6-DFF7B478BA3F}" presName="linNode" presStyleCnt="0"/>
      <dgm:spPr/>
    </dgm:pt>
    <dgm:pt modelId="{4D37E7CB-F221-4D5B-B274-F2F314D4E8AE}" type="pres">
      <dgm:prSet presAssocID="{1C619179-CD8F-4A53-92C6-DFF7B478BA3F}" presName="parentText" presStyleLbl="node1" presStyleIdx="5" presStyleCnt="6" custLinFactNeighborX="100000" custLinFactNeighborY="-256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64AC6D-B41F-4544-A20B-E1D5BDDB8EBE}" type="pres">
      <dgm:prSet presAssocID="{1C619179-CD8F-4A53-92C6-DFF7B478BA3F}" presName="descendantText" presStyleLbl="alignAccFollowNode1" presStyleIdx="5" presStyleCnt="6" custLinFactNeighborX="-97981" custLinFactNeighborY="-307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0A92AB-5902-4259-88FF-ACCC14263EAC}" srcId="{2AC50A41-6C9E-4360-8B6F-C734BA4A5AED}" destId="{3823BF71-9783-4199-A11B-C1FC0178A46D}" srcOrd="0" destOrd="0" parTransId="{B06D27A3-EBB7-46BA-8B21-06B2B5FA07BC}" sibTransId="{1E4722AD-9BFB-4B65-BB36-F2C844EFAEC2}"/>
    <dgm:cxn modelId="{3563D332-888C-407D-ACB7-F94AEEC89618}" type="presOf" srcId="{62983D6D-E064-4153-8243-5BF5178A46A8}" destId="{E11B7560-BBE5-4F68-9F29-F3E200D1B1BC}" srcOrd="0" destOrd="0" presId="urn:microsoft.com/office/officeart/2005/8/layout/vList5"/>
    <dgm:cxn modelId="{64A36FF2-7E98-4C74-B9AB-ADAEB014B482}" type="presOf" srcId="{2AC50A41-6C9E-4360-8B6F-C734BA4A5AED}" destId="{3AC8C800-63A6-4D69-BDA6-88FD19C8ED99}" srcOrd="0" destOrd="0" presId="urn:microsoft.com/office/officeart/2005/8/layout/vList5"/>
    <dgm:cxn modelId="{B88071E8-0D43-49A5-BD90-D593859B371A}" type="presOf" srcId="{543B14A5-0FA2-44E1-8031-DB8CFDD8CFA7}" destId="{ACE81019-BE6E-4009-917C-FF8613876535}" srcOrd="0" destOrd="0" presId="urn:microsoft.com/office/officeart/2005/8/layout/vList5"/>
    <dgm:cxn modelId="{EEAC73E8-42BB-43CF-8E51-0A3557904B6D}" srcId="{543B14A5-0FA2-44E1-8031-DB8CFDD8CFA7}" destId="{6F4F3551-997F-444D-BA3D-2B88EF4F4B7D}" srcOrd="0" destOrd="0" parTransId="{E3FA8B44-A897-4462-B273-60C3A460A089}" sibTransId="{333A0D2C-9C46-4D8A-9966-33D10501D693}"/>
    <dgm:cxn modelId="{7C300B9B-98A6-4374-B182-8F56BD38F77E}" type="presOf" srcId="{12F824E5-991A-4C26-BE95-35FC2D58F75C}" destId="{F9595EDF-133A-48C1-BE85-42C95BEB9767}" srcOrd="0" destOrd="0" presId="urn:microsoft.com/office/officeart/2005/8/layout/vList5"/>
    <dgm:cxn modelId="{2B0A7FB2-C5E5-4771-9EB0-9D8AB58F55AB}" type="presOf" srcId="{9DFE666B-9588-424B-A408-7D2F751C2675}" destId="{C69AE60C-C7C2-4D21-B474-7814A5F5CD6D}" srcOrd="0" destOrd="0" presId="urn:microsoft.com/office/officeart/2005/8/layout/vList5"/>
    <dgm:cxn modelId="{3F5710A2-B31D-419D-81C8-1E91CF17A984}" type="presOf" srcId="{3AB871F2-4492-410F-B059-3E7C43232394}" destId="{18E94B88-7021-4D90-BF3C-BB24F1B635B3}" srcOrd="0" destOrd="0" presId="urn:microsoft.com/office/officeart/2005/8/layout/vList5"/>
    <dgm:cxn modelId="{AEF01119-4D2E-472D-823C-920170652ECA}" type="presOf" srcId="{1C619179-CD8F-4A53-92C6-DFF7B478BA3F}" destId="{4D37E7CB-F221-4D5B-B274-F2F314D4E8AE}" srcOrd="0" destOrd="0" presId="urn:microsoft.com/office/officeart/2005/8/layout/vList5"/>
    <dgm:cxn modelId="{862D3EEB-E82B-427F-81B8-567A163CC853}" srcId="{CE33DB73-1A4F-4208-9E5B-B2219211496E}" destId="{3AB871F2-4492-410F-B059-3E7C43232394}" srcOrd="0" destOrd="0" parTransId="{E1ABBFBE-2AB3-422E-B165-1A70375CE405}" sibTransId="{0067B869-E18B-4D9E-8B07-942684D213A6}"/>
    <dgm:cxn modelId="{583B743F-7165-4C47-8F5C-194B177278CC}" srcId="{12F824E5-991A-4C26-BE95-35FC2D58F75C}" destId="{CE33DB73-1A4F-4208-9E5B-B2219211496E}" srcOrd="3" destOrd="0" parTransId="{031EAFFA-F472-467B-8FB8-7CDB5A22A8DB}" sibTransId="{4A02C2CA-600B-4C9E-8D79-1C093160D450}"/>
    <dgm:cxn modelId="{2729086E-0FE4-4FD4-AD96-F8B5D7455D82}" srcId="{1C619179-CD8F-4A53-92C6-DFF7B478BA3F}" destId="{AF7C071C-1803-4D6B-91AC-C0BD7C1F3188}" srcOrd="0" destOrd="0" parTransId="{105C5C03-3F25-458A-A873-BB48E6F93C01}" sibTransId="{1C56BB5B-7E2F-494A-8A61-47CD13848257}"/>
    <dgm:cxn modelId="{0570119C-F463-44A8-806E-4B4F7A7B152F}" type="presOf" srcId="{2FE34CC7-1DCA-4CEF-84B8-4F854B3675FD}" destId="{D007AF99-A5B4-4C33-A9DF-7D9B9F49B394}" srcOrd="0" destOrd="0" presId="urn:microsoft.com/office/officeart/2005/8/layout/vList5"/>
    <dgm:cxn modelId="{AA41B4F5-66EC-49B3-A20E-B5C2E6368CC4}" type="presOf" srcId="{CE33DB73-1A4F-4208-9E5B-B2219211496E}" destId="{38A9FB81-0E99-4620-8AF4-B143D5A0C15C}" srcOrd="0" destOrd="0" presId="urn:microsoft.com/office/officeart/2005/8/layout/vList5"/>
    <dgm:cxn modelId="{32C3C038-F976-4462-9722-591460A8E442}" srcId="{12F824E5-991A-4C26-BE95-35FC2D58F75C}" destId="{543B14A5-0FA2-44E1-8031-DB8CFDD8CFA7}" srcOrd="2" destOrd="0" parTransId="{E8676B24-FF37-48B8-A8BD-A11F725E2CD1}" sibTransId="{AB8E693D-58B0-4424-8C1E-604779D5A020}"/>
    <dgm:cxn modelId="{A7F0F593-19AD-4BCB-9E5A-DC76A37B34F5}" srcId="{12F824E5-991A-4C26-BE95-35FC2D58F75C}" destId="{1C619179-CD8F-4A53-92C6-DFF7B478BA3F}" srcOrd="5" destOrd="0" parTransId="{B84F37F4-E8C9-4619-8141-F2C82C5FCDE1}" sibTransId="{378910DF-F68D-4DAC-9C85-4A3D896EAB29}"/>
    <dgm:cxn modelId="{492C1F5F-382A-4654-B2B5-F5CE88C26392}" type="presOf" srcId="{6F4F3551-997F-444D-BA3D-2B88EF4F4B7D}" destId="{EB6620C0-CD67-4AFC-B6DA-AE038AB57130}" srcOrd="0" destOrd="0" presId="urn:microsoft.com/office/officeart/2005/8/layout/vList5"/>
    <dgm:cxn modelId="{56710625-A626-4976-B590-4308873301E1}" type="presOf" srcId="{4423AB97-7A8F-4C4D-B7F9-288E0C923F0A}" destId="{A6E36AAD-E6F0-491A-9F8F-94B4E9840390}" srcOrd="0" destOrd="0" presId="urn:microsoft.com/office/officeart/2005/8/layout/vList5"/>
    <dgm:cxn modelId="{C3DEC0B2-AF0C-496E-8555-B9E2D16E5DD0}" type="presOf" srcId="{3823BF71-9783-4199-A11B-C1FC0178A46D}" destId="{4A116146-BC99-4CBC-BF11-AB16A0B63AD3}" srcOrd="0" destOrd="0" presId="urn:microsoft.com/office/officeart/2005/8/layout/vList5"/>
    <dgm:cxn modelId="{A9F6E496-6339-44C1-B246-9BB222A811FD}" srcId="{12F824E5-991A-4C26-BE95-35FC2D58F75C}" destId="{2FE34CC7-1DCA-4CEF-84B8-4F854B3675FD}" srcOrd="0" destOrd="0" parTransId="{69997E89-8DF9-426E-BF9D-3825EB6F24DE}" sibTransId="{C134DBE3-10A7-4DC6-AAA2-C2F1CC44DD58}"/>
    <dgm:cxn modelId="{91E0F546-DD24-4CDA-83D5-36F17408EFEA}" type="presOf" srcId="{AF7C071C-1803-4D6B-91AC-C0BD7C1F3188}" destId="{6E64AC6D-B41F-4544-A20B-E1D5BDDB8EBE}" srcOrd="0" destOrd="0" presId="urn:microsoft.com/office/officeart/2005/8/layout/vList5"/>
    <dgm:cxn modelId="{079E9879-38CC-4085-8D83-5F347A68E8CB}" srcId="{12F824E5-991A-4C26-BE95-35FC2D58F75C}" destId="{62983D6D-E064-4153-8243-5BF5178A46A8}" srcOrd="1" destOrd="0" parTransId="{24ADB6DC-24B6-4B20-A4E6-D8BEED711A8D}" sibTransId="{E0674F85-81E1-4E2E-80DD-BDBB12441909}"/>
    <dgm:cxn modelId="{2C020DE4-F2A8-4B07-AD9B-9610C40173DB}" srcId="{12F824E5-991A-4C26-BE95-35FC2D58F75C}" destId="{2AC50A41-6C9E-4360-8B6F-C734BA4A5AED}" srcOrd="4" destOrd="0" parTransId="{E23673C6-3C94-47AD-9725-45FE957592C2}" sibTransId="{8F17DD8C-21EC-4002-A14A-BB78F4AB9A7B}"/>
    <dgm:cxn modelId="{C3A442ED-CC87-4B75-92BB-CA468F7F3A23}" srcId="{62983D6D-E064-4153-8243-5BF5178A46A8}" destId="{9DFE666B-9588-424B-A408-7D2F751C2675}" srcOrd="0" destOrd="0" parTransId="{7825FA38-0C03-40AB-B4D9-8F75AC8884A6}" sibTransId="{08F37E1C-87EB-4C9B-ADCF-5B03B6185774}"/>
    <dgm:cxn modelId="{B9F7CDB9-6215-45F4-B178-A73F6990DF92}" srcId="{2FE34CC7-1DCA-4CEF-84B8-4F854B3675FD}" destId="{4423AB97-7A8F-4C4D-B7F9-288E0C923F0A}" srcOrd="0" destOrd="0" parTransId="{D620F43D-D1A6-43A2-8E6B-F6FD2B83CBD4}" sibTransId="{0CC34B49-FE55-4F74-ACDE-53EF1D058281}"/>
    <dgm:cxn modelId="{260215F7-891A-40ED-9413-412317F683BE}" type="presParOf" srcId="{F9595EDF-133A-48C1-BE85-42C95BEB9767}" destId="{F2A488CE-DF5F-4734-A958-5246155297AF}" srcOrd="0" destOrd="0" presId="urn:microsoft.com/office/officeart/2005/8/layout/vList5"/>
    <dgm:cxn modelId="{A6C9D441-9E1F-42C6-B937-7B18140C52BE}" type="presParOf" srcId="{F2A488CE-DF5F-4734-A958-5246155297AF}" destId="{D007AF99-A5B4-4C33-A9DF-7D9B9F49B394}" srcOrd="0" destOrd="0" presId="urn:microsoft.com/office/officeart/2005/8/layout/vList5"/>
    <dgm:cxn modelId="{CD41D639-E5CA-47E3-8C96-D65E1ACEC184}" type="presParOf" srcId="{F2A488CE-DF5F-4734-A958-5246155297AF}" destId="{A6E36AAD-E6F0-491A-9F8F-94B4E9840390}" srcOrd="1" destOrd="0" presId="urn:microsoft.com/office/officeart/2005/8/layout/vList5"/>
    <dgm:cxn modelId="{6E79AF06-946E-4A44-9784-846F12D182BE}" type="presParOf" srcId="{F9595EDF-133A-48C1-BE85-42C95BEB9767}" destId="{D6037ECB-47B5-4853-80B2-001161EC94CF}" srcOrd="1" destOrd="0" presId="urn:microsoft.com/office/officeart/2005/8/layout/vList5"/>
    <dgm:cxn modelId="{97E0EFA5-06E9-440E-A374-F60F6E5E78BA}" type="presParOf" srcId="{F9595EDF-133A-48C1-BE85-42C95BEB9767}" destId="{233DA053-D0CB-43BA-823E-0DCBDEF1E609}" srcOrd="2" destOrd="0" presId="urn:microsoft.com/office/officeart/2005/8/layout/vList5"/>
    <dgm:cxn modelId="{A6A53207-33A7-4D7D-AA72-D2980BDE3082}" type="presParOf" srcId="{233DA053-D0CB-43BA-823E-0DCBDEF1E609}" destId="{E11B7560-BBE5-4F68-9F29-F3E200D1B1BC}" srcOrd="0" destOrd="0" presId="urn:microsoft.com/office/officeart/2005/8/layout/vList5"/>
    <dgm:cxn modelId="{0825DB3B-97E8-4914-AD8F-9D7E773240F2}" type="presParOf" srcId="{233DA053-D0CB-43BA-823E-0DCBDEF1E609}" destId="{C69AE60C-C7C2-4D21-B474-7814A5F5CD6D}" srcOrd="1" destOrd="0" presId="urn:microsoft.com/office/officeart/2005/8/layout/vList5"/>
    <dgm:cxn modelId="{7245C5EE-D186-4606-8BC0-21D15FFB0C86}" type="presParOf" srcId="{F9595EDF-133A-48C1-BE85-42C95BEB9767}" destId="{5C588A46-900C-4B16-845C-E5E6B7C6E5B8}" srcOrd="3" destOrd="0" presId="urn:microsoft.com/office/officeart/2005/8/layout/vList5"/>
    <dgm:cxn modelId="{1A18B21F-AE54-4592-897D-01998CBFC8E1}" type="presParOf" srcId="{F9595EDF-133A-48C1-BE85-42C95BEB9767}" destId="{DA7D7294-FC50-4CBC-B65A-D704709E00DE}" srcOrd="4" destOrd="0" presId="urn:microsoft.com/office/officeart/2005/8/layout/vList5"/>
    <dgm:cxn modelId="{2CD1FBF1-3B4C-40FB-A0D7-269C2AF8CDE3}" type="presParOf" srcId="{DA7D7294-FC50-4CBC-B65A-D704709E00DE}" destId="{ACE81019-BE6E-4009-917C-FF8613876535}" srcOrd="0" destOrd="0" presId="urn:microsoft.com/office/officeart/2005/8/layout/vList5"/>
    <dgm:cxn modelId="{50B5BAEA-1A4C-4157-AA7B-796EFF9E9C41}" type="presParOf" srcId="{DA7D7294-FC50-4CBC-B65A-D704709E00DE}" destId="{EB6620C0-CD67-4AFC-B6DA-AE038AB57130}" srcOrd="1" destOrd="0" presId="urn:microsoft.com/office/officeart/2005/8/layout/vList5"/>
    <dgm:cxn modelId="{93A87AEF-51CB-4A4F-AA12-E9F87252DE59}" type="presParOf" srcId="{F9595EDF-133A-48C1-BE85-42C95BEB9767}" destId="{C0857DDB-02B4-4CD1-B955-ADA2803D2CD1}" srcOrd="5" destOrd="0" presId="urn:microsoft.com/office/officeart/2005/8/layout/vList5"/>
    <dgm:cxn modelId="{F864275E-161E-4373-8499-4B88C8654D3F}" type="presParOf" srcId="{F9595EDF-133A-48C1-BE85-42C95BEB9767}" destId="{F3D6D1AA-F3C6-4C7F-9607-197A9C286A25}" srcOrd="6" destOrd="0" presId="urn:microsoft.com/office/officeart/2005/8/layout/vList5"/>
    <dgm:cxn modelId="{56FC46EA-61F0-41A7-99BE-CC6CE805EAD3}" type="presParOf" srcId="{F3D6D1AA-F3C6-4C7F-9607-197A9C286A25}" destId="{38A9FB81-0E99-4620-8AF4-B143D5A0C15C}" srcOrd="0" destOrd="0" presId="urn:microsoft.com/office/officeart/2005/8/layout/vList5"/>
    <dgm:cxn modelId="{7BD0B765-A079-469B-9E40-A681E2D4C57A}" type="presParOf" srcId="{F3D6D1AA-F3C6-4C7F-9607-197A9C286A25}" destId="{18E94B88-7021-4D90-BF3C-BB24F1B635B3}" srcOrd="1" destOrd="0" presId="urn:microsoft.com/office/officeart/2005/8/layout/vList5"/>
    <dgm:cxn modelId="{46BBC5D3-E586-4E87-B760-890CAE5A22DB}" type="presParOf" srcId="{F9595EDF-133A-48C1-BE85-42C95BEB9767}" destId="{24A09253-9B5C-45E2-84C3-2A5F9B26E108}" srcOrd="7" destOrd="0" presId="urn:microsoft.com/office/officeart/2005/8/layout/vList5"/>
    <dgm:cxn modelId="{A35E98BF-ABAB-4430-AF35-9CA072E1447B}" type="presParOf" srcId="{F9595EDF-133A-48C1-BE85-42C95BEB9767}" destId="{A779C1E7-8ACB-48AA-8F52-867757955271}" srcOrd="8" destOrd="0" presId="urn:microsoft.com/office/officeart/2005/8/layout/vList5"/>
    <dgm:cxn modelId="{94426468-D3E5-49FE-B91C-CAB2A159CF89}" type="presParOf" srcId="{A779C1E7-8ACB-48AA-8F52-867757955271}" destId="{3AC8C800-63A6-4D69-BDA6-88FD19C8ED99}" srcOrd="0" destOrd="0" presId="urn:microsoft.com/office/officeart/2005/8/layout/vList5"/>
    <dgm:cxn modelId="{BFD26784-3653-4EA4-B4A4-5F51DD621C55}" type="presParOf" srcId="{A779C1E7-8ACB-48AA-8F52-867757955271}" destId="{4A116146-BC99-4CBC-BF11-AB16A0B63AD3}" srcOrd="1" destOrd="0" presId="urn:microsoft.com/office/officeart/2005/8/layout/vList5"/>
    <dgm:cxn modelId="{D7265DCF-98C2-442F-9D67-B1D641706374}" type="presParOf" srcId="{F9595EDF-133A-48C1-BE85-42C95BEB9767}" destId="{3B6C93BB-0175-457C-9F5A-D0A2C1ED25C4}" srcOrd="9" destOrd="0" presId="urn:microsoft.com/office/officeart/2005/8/layout/vList5"/>
    <dgm:cxn modelId="{BEA7AD3B-C7F8-485A-AADC-93EF23977ED0}" type="presParOf" srcId="{F9595EDF-133A-48C1-BE85-42C95BEB9767}" destId="{68BEA156-803C-4375-84FB-9B9112B1E65D}" srcOrd="10" destOrd="0" presId="urn:microsoft.com/office/officeart/2005/8/layout/vList5"/>
    <dgm:cxn modelId="{2DE58B0E-A2F1-45D9-ADC2-071AE605120A}" type="presParOf" srcId="{68BEA156-803C-4375-84FB-9B9112B1E65D}" destId="{4D37E7CB-F221-4D5B-B274-F2F314D4E8AE}" srcOrd="0" destOrd="0" presId="urn:microsoft.com/office/officeart/2005/8/layout/vList5"/>
    <dgm:cxn modelId="{AA2594DF-C820-4E4A-92FA-9659C4DF55A6}" type="presParOf" srcId="{68BEA156-803C-4375-84FB-9B9112B1E65D}" destId="{6E64AC6D-B41F-4544-A20B-E1D5BDDB8EB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E36AAD-E6F0-491A-9F8F-94B4E9840390}">
      <dsp:nvSpPr>
        <dsp:cNvPr id="0" name=""/>
        <dsp:cNvSpPr/>
      </dsp:nvSpPr>
      <dsp:spPr>
        <a:xfrm rot="5400000">
          <a:off x="1981793" y="-1811383"/>
          <a:ext cx="603173" cy="4465336"/>
        </a:xfrm>
        <a:prstGeom prst="round2SameRect">
          <a:avLst/>
        </a:prstGeom>
        <a:solidFill>
          <a:srgbClr val="0099FF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Катки</a:t>
          </a:r>
          <a:endParaRPr lang="ru-RU" sz="2000" b="1" kern="1200" dirty="0"/>
        </a:p>
      </dsp:txBody>
      <dsp:txXfrm rot="5400000">
        <a:off x="1981793" y="-1811383"/>
        <a:ext cx="603173" cy="4465336"/>
      </dsp:txXfrm>
    </dsp:sp>
    <dsp:sp modelId="{D007AF99-A5B4-4C33-A9DF-7D9B9F49B394}">
      <dsp:nvSpPr>
        <dsp:cNvPr id="0" name=""/>
        <dsp:cNvSpPr/>
      </dsp:nvSpPr>
      <dsp:spPr>
        <a:xfrm>
          <a:off x="4465336" y="36821"/>
          <a:ext cx="2511752" cy="753967"/>
        </a:xfrm>
        <a:prstGeom prst="roundRect">
          <a:avLst/>
        </a:prstGeom>
        <a:solidFill>
          <a:srgbClr val="FF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11 шт.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65336" y="36821"/>
        <a:ext cx="2511752" cy="753967"/>
      </dsp:txXfrm>
    </dsp:sp>
    <dsp:sp modelId="{C69AE60C-C7C2-4D21-B474-7814A5F5CD6D}">
      <dsp:nvSpPr>
        <dsp:cNvPr id="0" name=""/>
        <dsp:cNvSpPr/>
      </dsp:nvSpPr>
      <dsp:spPr>
        <a:xfrm rot="5400000">
          <a:off x="1981793" y="-1065469"/>
          <a:ext cx="603173" cy="4465336"/>
        </a:xfrm>
        <a:prstGeom prst="round2SameRect">
          <a:avLst/>
        </a:prstGeom>
        <a:solidFill>
          <a:srgbClr val="0099FF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/>
            <a:t>Оздоровительная прогулочная лыжня</a:t>
          </a:r>
          <a:endParaRPr lang="ru-RU" sz="1900" b="1" kern="1200" dirty="0"/>
        </a:p>
      </dsp:txBody>
      <dsp:txXfrm rot="5400000">
        <a:off x="1981793" y="-1065469"/>
        <a:ext cx="603173" cy="4465336"/>
      </dsp:txXfrm>
    </dsp:sp>
    <dsp:sp modelId="{E11B7560-BBE5-4F68-9F29-F3E200D1B1BC}">
      <dsp:nvSpPr>
        <dsp:cNvPr id="0" name=""/>
        <dsp:cNvSpPr/>
      </dsp:nvSpPr>
      <dsp:spPr>
        <a:xfrm>
          <a:off x="4465336" y="782736"/>
          <a:ext cx="2511752" cy="753967"/>
        </a:xfrm>
        <a:prstGeom prst="roundRect">
          <a:avLst/>
        </a:prstGeom>
        <a:solidFill>
          <a:srgbClr val="FF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шт.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65336" y="782736"/>
        <a:ext cx="2511752" cy="753967"/>
      </dsp:txXfrm>
    </dsp:sp>
    <dsp:sp modelId="{EB6620C0-CD67-4AFC-B6DA-AE038AB57130}">
      <dsp:nvSpPr>
        <dsp:cNvPr id="0" name=""/>
        <dsp:cNvSpPr/>
      </dsp:nvSpPr>
      <dsp:spPr>
        <a:xfrm rot="5400000">
          <a:off x="1981793" y="-319554"/>
          <a:ext cx="603173" cy="4465336"/>
        </a:xfrm>
        <a:prstGeom prst="round2SameRect">
          <a:avLst/>
        </a:prstGeom>
        <a:solidFill>
          <a:srgbClr val="0099FF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Снежные ледяные горки</a:t>
          </a:r>
          <a:endParaRPr lang="ru-RU" sz="2000" b="1" kern="1200" dirty="0"/>
        </a:p>
      </dsp:txBody>
      <dsp:txXfrm rot="5400000">
        <a:off x="1981793" y="-319554"/>
        <a:ext cx="603173" cy="4465336"/>
      </dsp:txXfrm>
    </dsp:sp>
    <dsp:sp modelId="{ACE81019-BE6E-4009-917C-FF8613876535}">
      <dsp:nvSpPr>
        <dsp:cNvPr id="0" name=""/>
        <dsp:cNvSpPr/>
      </dsp:nvSpPr>
      <dsp:spPr>
        <a:xfrm>
          <a:off x="4465336" y="1528651"/>
          <a:ext cx="2511752" cy="753967"/>
        </a:xfrm>
        <a:prstGeom prst="roundRect">
          <a:avLst/>
        </a:prstGeom>
        <a:solidFill>
          <a:srgbClr val="FF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8 шт.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65336" y="1528651"/>
        <a:ext cx="2511752" cy="753967"/>
      </dsp:txXfrm>
    </dsp:sp>
    <dsp:sp modelId="{18E94B88-7021-4D90-BF3C-BB24F1B635B3}">
      <dsp:nvSpPr>
        <dsp:cNvPr id="0" name=""/>
        <dsp:cNvSpPr/>
      </dsp:nvSpPr>
      <dsp:spPr>
        <a:xfrm rot="5400000">
          <a:off x="1981793" y="426360"/>
          <a:ext cx="603173" cy="4465336"/>
        </a:xfrm>
        <a:prstGeom prst="round2SameRect">
          <a:avLst/>
        </a:prstGeom>
        <a:solidFill>
          <a:srgbClr val="0099FF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/>
            <a:t>Игровые детские комплексы</a:t>
          </a:r>
          <a:endParaRPr lang="ru-RU" sz="1900" b="1" kern="1200" dirty="0"/>
        </a:p>
      </dsp:txBody>
      <dsp:txXfrm rot="5400000">
        <a:off x="1981793" y="426360"/>
        <a:ext cx="603173" cy="4465336"/>
      </dsp:txXfrm>
    </dsp:sp>
    <dsp:sp modelId="{38A9FB81-0E99-4620-8AF4-B143D5A0C15C}">
      <dsp:nvSpPr>
        <dsp:cNvPr id="0" name=""/>
        <dsp:cNvSpPr/>
      </dsp:nvSpPr>
      <dsp:spPr>
        <a:xfrm>
          <a:off x="4465336" y="2274565"/>
          <a:ext cx="2511752" cy="753967"/>
        </a:xfrm>
        <a:prstGeom prst="roundRect">
          <a:avLst/>
        </a:prstGeom>
        <a:solidFill>
          <a:srgbClr val="FF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18 шт.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65336" y="2274565"/>
        <a:ext cx="2511752" cy="753967"/>
      </dsp:txXfrm>
    </dsp:sp>
    <dsp:sp modelId="{4A116146-BC99-4CBC-BF11-AB16A0B63AD3}">
      <dsp:nvSpPr>
        <dsp:cNvPr id="0" name=""/>
        <dsp:cNvSpPr/>
      </dsp:nvSpPr>
      <dsp:spPr>
        <a:xfrm rot="5400000">
          <a:off x="1981793" y="1172275"/>
          <a:ext cx="603173" cy="4465336"/>
        </a:xfrm>
        <a:prstGeom prst="round2SameRect">
          <a:avLst/>
        </a:prstGeom>
        <a:solidFill>
          <a:srgbClr val="0099FF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Тренажерные комплексы</a:t>
          </a:r>
          <a:endParaRPr lang="ru-RU" sz="2000" b="1" kern="1200" dirty="0"/>
        </a:p>
      </dsp:txBody>
      <dsp:txXfrm rot="5400000">
        <a:off x="1981793" y="1172275"/>
        <a:ext cx="603173" cy="4465336"/>
      </dsp:txXfrm>
    </dsp:sp>
    <dsp:sp modelId="{3AC8C800-63A6-4D69-BDA6-88FD19C8ED99}">
      <dsp:nvSpPr>
        <dsp:cNvPr id="0" name=""/>
        <dsp:cNvSpPr/>
      </dsp:nvSpPr>
      <dsp:spPr>
        <a:xfrm>
          <a:off x="4465336" y="3020480"/>
          <a:ext cx="2511752" cy="753967"/>
        </a:xfrm>
        <a:prstGeom prst="roundRect">
          <a:avLst/>
        </a:prstGeom>
        <a:solidFill>
          <a:srgbClr val="FF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 шт.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65336" y="3020480"/>
        <a:ext cx="2511752" cy="753967"/>
      </dsp:txXfrm>
    </dsp:sp>
    <dsp:sp modelId="{6E64AC6D-B41F-4544-A20B-E1D5BDDB8EBE}">
      <dsp:nvSpPr>
        <dsp:cNvPr id="0" name=""/>
        <dsp:cNvSpPr/>
      </dsp:nvSpPr>
      <dsp:spPr>
        <a:xfrm rot="5400000">
          <a:off x="1981793" y="1918189"/>
          <a:ext cx="603173" cy="4465336"/>
        </a:xfrm>
        <a:prstGeom prst="round2SameRect">
          <a:avLst/>
        </a:prstGeom>
        <a:solidFill>
          <a:srgbClr val="0099FF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/>
            <a:t>Дворовые спортивные площадки для зимних игр</a:t>
          </a:r>
          <a:endParaRPr lang="ru-RU" sz="1900" b="1" kern="1200" dirty="0"/>
        </a:p>
      </dsp:txBody>
      <dsp:txXfrm rot="5400000">
        <a:off x="1981793" y="1918189"/>
        <a:ext cx="603173" cy="4465336"/>
      </dsp:txXfrm>
    </dsp:sp>
    <dsp:sp modelId="{4D37E7CB-F221-4D5B-B274-F2F314D4E8AE}">
      <dsp:nvSpPr>
        <dsp:cNvPr id="0" name=""/>
        <dsp:cNvSpPr/>
      </dsp:nvSpPr>
      <dsp:spPr>
        <a:xfrm>
          <a:off x="4465336" y="3766395"/>
          <a:ext cx="2511752" cy="753967"/>
        </a:xfrm>
        <a:prstGeom prst="roundRect">
          <a:avLst/>
        </a:prstGeom>
        <a:solidFill>
          <a:srgbClr val="FF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16 шт.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65336" y="3766395"/>
        <a:ext cx="2511752" cy="7539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424" cy="4832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2815" y="0"/>
            <a:ext cx="2970424" cy="4832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79F34-E485-4607-A256-B1CE166F823B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179788"/>
            <a:ext cx="2970424" cy="4832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2815" y="9179788"/>
            <a:ext cx="2970424" cy="4832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CDF99-FBC5-4A5A-B539-201BB4BAE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resh title.png"/>
          <p:cNvPicPr>
            <a:picLocks noChangeAspect="1"/>
          </p:cNvPicPr>
          <p:nvPr/>
        </p:nvPicPr>
        <p:blipFill>
          <a:blip r:embed="rId2" cstate="print"/>
          <a:srcRect b="39771"/>
          <a:stretch>
            <a:fillRect/>
          </a:stretch>
        </p:blipFill>
        <p:spPr bwMode="auto">
          <a:xfrm>
            <a:off x="0" y="1566863"/>
            <a:ext cx="9144000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Fresh title.png"/>
          <p:cNvPicPr>
            <a:picLocks noChangeAspect="1"/>
          </p:cNvPicPr>
          <p:nvPr/>
        </p:nvPicPr>
        <p:blipFill>
          <a:blip r:embed="rId2" cstate="print"/>
          <a:srcRect t="33632" b="59389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3403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14800"/>
            <a:ext cx="5257800" cy="13716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324600" y="6288088"/>
            <a:ext cx="1981200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6288088"/>
            <a:ext cx="289560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6288088"/>
            <a:ext cx="685800" cy="365125"/>
          </a:xfrm>
        </p:spPr>
        <p:txBody>
          <a:bodyPr/>
          <a:lstStyle>
            <a:lvl1pPr>
              <a:defRPr sz="11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1F89BC-D546-458E-8785-451DD5E5B5F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6F76B-9233-48E6-B39E-4D7F51A8B2C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1600200"/>
            <a:ext cx="17526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1600200"/>
            <a:ext cx="5257800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B5B5B-7E98-4865-942B-332003DE460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CFB86-EE34-46BE-9C7A-6D72C350EE3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resh section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67138"/>
            <a:ext cx="9144000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353" y="2819400"/>
            <a:ext cx="7772400" cy="182880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60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353" y="5257800"/>
            <a:ext cx="7772400" cy="685800"/>
          </a:xfr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Wingdings" pitchFamily="2" charset="2"/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73100" y="6553200"/>
            <a:ext cx="1981200" cy="2317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88" y="6553200"/>
            <a:ext cx="2895600" cy="23177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59700" y="6553200"/>
            <a:ext cx="685800" cy="2317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52713-1D24-4809-B899-27C0F06EC6B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3706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259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18570-B9C9-4E82-80BA-B0F596A51D4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/>
          <p:nvPr/>
        </p:nvSpPr>
        <p:spPr>
          <a:xfrm>
            <a:off x="4675188" y="1841500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Rectangle 9"/>
          <p:cNvSpPr/>
          <p:nvPr/>
        </p:nvSpPr>
        <p:spPr>
          <a:xfrm>
            <a:off x="990600" y="1841500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435" y="1809750"/>
            <a:ext cx="3429000" cy="639762"/>
          </a:xfrm>
          <a:noFill/>
        </p:spPr>
        <p:txBody>
          <a:bodyPr tIns="91440" bIns="91440" rtlCol="0" anchor="ctr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7494" y="1809750"/>
            <a:ext cx="3429000" cy="639762"/>
          </a:xfrm>
          <a:noFill/>
        </p:spPr>
        <p:txBody>
          <a:bodyPr tIns="91440" bIns="91440" rtlCol="0" anchor="ctr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7494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5435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A602F-DACE-446B-B25A-7632910DDC1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6522-FAD3-4DD2-A9AD-1B25C2C8A45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BD3FF-083A-4859-B4BB-866D1991106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8848"/>
            <a:ext cx="7223760" cy="86868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500" y="1673352"/>
            <a:ext cx="7223760" cy="25877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528"/>
            <a:ext cx="7223760" cy="804672"/>
          </a:xfrm>
        </p:spPr>
        <p:txBody>
          <a:bodyPr rtlCol="0">
            <a:normAutofit/>
          </a:bodyPr>
          <a:lstStyle>
            <a:lvl1pPr marL="0" indent="0"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DE758-6E77-4853-858E-389D10630EA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5800"/>
            <a:ext cx="7219950" cy="871538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52500" y="1676400"/>
            <a:ext cx="7219950" cy="2590800"/>
          </a:xfrm>
          <a:ln w="127000">
            <a:solidFill>
              <a:srgbClr val="FFFFFF">
                <a:alpha val="10000"/>
              </a:srgbClr>
            </a:solidFill>
            <a:miter lim="800000"/>
          </a:ln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338"/>
            <a:ext cx="7223760" cy="8048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58DC3-6F9A-4051-B758-C33698C09D7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resh Master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3100" y="188913"/>
            <a:ext cx="7797800" cy="14605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52500" y="2057400"/>
            <a:ext cx="7239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2500" y="6553200"/>
            <a:ext cx="1828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532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77100" y="6553200"/>
            <a:ext cx="914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FCD5EC-C6E9-49FC-B76D-DBE1BC08541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1" r:id="rId1"/>
    <p:sldLayoutId id="2147483783" r:id="rId2"/>
    <p:sldLayoutId id="2147483792" r:id="rId3"/>
    <p:sldLayoutId id="2147483784" r:id="rId4"/>
    <p:sldLayoutId id="2147483793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5400" b="1" kern="1200">
          <a:solidFill>
            <a:srgbClr val="FFFFFF"/>
          </a:solidFill>
          <a:effectLst>
            <a:innerShdw blurRad="38100">
              <a:schemeClr val="tx1">
                <a:lumMod val="85000"/>
              </a:scheme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400" b="1">
          <a:solidFill>
            <a:srgbClr val="FFFFFF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ts val="1800"/>
        </a:spcBef>
        <a:spcAft>
          <a:spcPct val="0"/>
        </a:spcAft>
        <a:buFont typeface="Wingdings" pitchFamily="2" charset="2"/>
        <a:buChar char="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ts val="1800"/>
        </a:spcBef>
        <a:spcAft>
          <a:spcPct val="0"/>
        </a:spcAft>
        <a:buFont typeface="Wingdings" pitchFamily="2" charset="2"/>
        <a:buChar char="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ts val="1800"/>
        </a:spcBef>
        <a:spcAft>
          <a:spcPct val="0"/>
        </a:spcAft>
        <a:buFont typeface="Wingdings" pitchFamily="2" charset="2"/>
        <a:buChar char="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ts val="1800"/>
        </a:spcBef>
        <a:spcAft>
          <a:spcPct val="0"/>
        </a:spcAft>
        <a:buFont typeface="Wingdings" pitchFamily="2" charset="2"/>
        <a:buChar char="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ts val="1800"/>
        </a:spcBef>
        <a:spcAft>
          <a:spcPct val="0"/>
        </a:spcAft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a4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1428736"/>
            <a:ext cx="3601389" cy="4894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868" y="1571612"/>
            <a:ext cx="5429288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100" b="1" cap="none" spc="0" dirty="0" smtClean="0">
                <a:ln w="952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51C8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Организация работы объектов индустрии отдыха населения в зимний период 2011-2012 гг. в районе </a:t>
            </a:r>
          </a:p>
          <a:p>
            <a:pPr algn="ctr"/>
            <a:r>
              <a:rPr lang="ru-RU" sz="4100" b="1" cap="none" spc="0" dirty="0" smtClean="0">
                <a:ln w="9525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51C8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Соколиная гора</a:t>
            </a:r>
            <a:endParaRPr lang="ru-RU" sz="4100" b="1" cap="none" spc="0" dirty="0">
              <a:ln w="9525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51C8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Изображение1 0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5888"/>
            <a:ext cx="4624388" cy="3468687"/>
          </a:xfrm>
          <a:prstGeom prst="roundRect">
            <a:avLst/>
          </a:prstGeom>
          <a:noFill/>
        </p:spPr>
      </p:pic>
      <p:pic>
        <p:nvPicPr>
          <p:cNvPr id="49157" name="Picture 5" descr="Изображение1 0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3213100"/>
            <a:ext cx="4660900" cy="3495675"/>
          </a:xfrm>
          <a:prstGeom prst="roundRect">
            <a:avLst/>
          </a:prstGeom>
          <a:noFill/>
        </p:spPr>
      </p:pic>
      <p:pic>
        <p:nvPicPr>
          <p:cNvPr id="49158" name="Picture 6" descr="Изображение1 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88913"/>
            <a:ext cx="4081462" cy="2952750"/>
          </a:xfrm>
          <a:prstGeom prst="roundRect">
            <a:avLst/>
          </a:prstGeom>
          <a:noFill/>
        </p:spPr>
      </p:pic>
      <p:pic>
        <p:nvPicPr>
          <p:cNvPr id="49159" name="Picture 7" descr="Изображение1 00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3662363"/>
            <a:ext cx="4103688" cy="3078162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323850" y="142875"/>
            <a:ext cx="8496300" cy="765175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300" b="1">
                <a:solidFill>
                  <a:schemeClr val="bg1"/>
                </a:solidFill>
                <a:latin typeface="Cambria" pitchFamily="18" charset="0"/>
              </a:rPr>
              <a:t>Каток </a:t>
            </a:r>
            <a:r>
              <a:rPr lang="ru-RU" sz="2400" b="1">
                <a:solidFill>
                  <a:schemeClr val="bg1"/>
                </a:solidFill>
                <a:latin typeface="Cambria" pitchFamily="18" charset="0"/>
              </a:rPr>
              <a:t>на территории ГОУ СОШ №1947 по адресу </a:t>
            </a:r>
            <a:endParaRPr lang="ru-RU" sz="2400" b="1">
              <a:solidFill>
                <a:schemeClr val="bg1"/>
              </a:solidFill>
            </a:endParaRPr>
          </a:p>
          <a:p>
            <a:pPr algn="ctr"/>
            <a:r>
              <a:rPr lang="ru-RU" sz="2400" b="1">
                <a:solidFill>
                  <a:schemeClr val="bg1"/>
                </a:solidFill>
                <a:latin typeface="Cambria" pitchFamily="18" charset="0"/>
              </a:rPr>
              <a:t>ул. Щербаковская, д. 36</a:t>
            </a:r>
            <a:endParaRPr lang="ru-RU" sz="2300" b="1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5" name="Рисунок 4" descr="F:\массовое катание\DSC_04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508" y="985819"/>
            <a:ext cx="3446439" cy="2357453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новый фотоаппарат\P1000025.JPG"/>
          <p:cNvPicPr/>
          <p:nvPr/>
        </p:nvPicPr>
        <p:blipFill>
          <a:blip r:embed="rId3" cstate="print">
            <a:lum bright="11000" contrast="19000"/>
          </a:blip>
          <a:srcRect/>
          <a:stretch>
            <a:fillRect/>
          </a:stretch>
        </p:blipFill>
        <p:spPr bwMode="auto">
          <a:xfrm>
            <a:off x="117444" y="3216273"/>
            <a:ext cx="4857784" cy="3509972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новый фотоаппарат\P10000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5324" y="985819"/>
            <a:ext cx="4429134" cy="3482586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cuments and Settings\user\Рабочий стол\для презентации_объекты зимнего отдыха\DSC015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9229" y="3867152"/>
            <a:ext cx="3781418" cy="2836064"/>
          </a:xfrm>
          <a:prstGeom prst="flowChartAlternateProcess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395288" y="115888"/>
            <a:ext cx="8607425" cy="792162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chemeClr val="bg1"/>
                </a:solidFill>
                <a:latin typeface="+mn-lt"/>
              </a:rPr>
              <a:t>Прогулочная оздоровительная лыжня на территории стадиона «Крылья Советов» - 500 м</a:t>
            </a:r>
          </a:p>
        </p:txBody>
      </p:sp>
      <p:pic>
        <p:nvPicPr>
          <p:cNvPr id="60417" name="Picture 1" descr="C:\Documents and Settings\user\Рабочий стол\для презентации_объекты зимнего отдыха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71545"/>
            <a:ext cx="4429156" cy="3436876"/>
          </a:xfrm>
          <a:prstGeom prst="roundRect">
            <a:avLst/>
          </a:prstGeom>
          <a:noFill/>
        </p:spPr>
      </p:pic>
      <p:pic>
        <p:nvPicPr>
          <p:cNvPr id="14342" name="Picture 6" descr="Изображение 716"/>
          <p:cNvPicPr>
            <a:picLocks noChangeAspect="1" noChangeArrowheads="1"/>
          </p:cNvPicPr>
          <p:nvPr/>
        </p:nvPicPr>
        <p:blipFill>
          <a:blip r:embed="rId3" cstate="print">
            <a:lum bright="4000" contrast="8000"/>
          </a:blip>
          <a:srcRect/>
          <a:stretch>
            <a:fillRect/>
          </a:stretch>
        </p:blipFill>
        <p:spPr bwMode="auto">
          <a:xfrm>
            <a:off x="4357686" y="2857496"/>
            <a:ext cx="4662488" cy="3643312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5" descr="Изображение 576"/>
          <p:cNvPicPr>
            <a:picLocks noChangeAspect="1" noChangeArrowheads="1"/>
          </p:cNvPicPr>
          <p:nvPr/>
        </p:nvPicPr>
        <p:blipFill>
          <a:blip r:embed="rId2" cstate="print">
            <a:lum bright="4000" contrast="8000"/>
          </a:blip>
          <a:srcRect/>
          <a:stretch>
            <a:fillRect/>
          </a:stretch>
        </p:blipFill>
        <p:spPr bwMode="auto">
          <a:xfrm>
            <a:off x="179388" y="2781300"/>
            <a:ext cx="4841875" cy="3921125"/>
          </a:xfrm>
          <a:prstGeom prst="roundRect">
            <a:avLst/>
          </a:prstGeom>
          <a:noFill/>
        </p:spPr>
      </p:pic>
      <p:pic>
        <p:nvPicPr>
          <p:cNvPr id="59393" name="Picture 1" descr="C:\Documents and Settings\user\Рабочий стол\для презентации_объекты зимнего отдыха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42852"/>
            <a:ext cx="4767262" cy="3829050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24524" y="642918"/>
            <a:ext cx="3276632" cy="5235575"/>
          </a:xfrm>
          <a:prstGeom prst="rect">
            <a:avLst/>
          </a:prstGeom>
          <a:solidFill>
            <a:srgbClr val="FFAA2D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600" b="1" u="sng" dirty="0">
                <a:solidFill>
                  <a:schemeClr val="bg1"/>
                </a:solidFill>
                <a:latin typeface="Cambria" pitchFamily="18" charset="0"/>
              </a:rPr>
              <a:t>На территории стадиона </a:t>
            </a:r>
          </a:p>
          <a:p>
            <a:pPr algn="ctr"/>
            <a:r>
              <a:rPr lang="ru-RU" sz="2600" b="1" u="sng" dirty="0">
                <a:solidFill>
                  <a:schemeClr val="bg1"/>
                </a:solidFill>
                <a:latin typeface="Cambria" pitchFamily="18" charset="0"/>
              </a:rPr>
              <a:t>«Крылья Советов» имеется:</a:t>
            </a:r>
          </a:p>
          <a:p>
            <a:pPr algn="just">
              <a:buFont typeface="Calibri" pitchFamily="34" charset="0"/>
              <a:buAutoNum type="arabicPeriod"/>
            </a:pPr>
            <a:r>
              <a:rPr lang="ru-RU" sz="2500" b="1" dirty="0">
                <a:solidFill>
                  <a:schemeClr val="bg1"/>
                </a:solidFill>
                <a:latin typeface="Cambria" pitchFamily="18" charset="0"/>
              </a:rPr>
              <a:t>освещение; </a:t>
            </a:r>
          </a:p>
          <a:p>
            <a:pPr algn="just">
              <a:buFont typeface="Calibri" pitchFamily="34" charset="0"/>
              <a:buAutoNum type="arabicPeriod"/>
            </a:pPr>
            <a:r>
              <a:rPr lang="ru-RU" sz="2500" b="1" dirty="0">
                <a:solidFill>
                  <a:schemeClr val="bg1"/>
                </a:solidFill>
                <a:latin typeface="Cambria" pitchFamily="18" charset="0"/>
              </a:rPr>
              <a:t>информационный стенд; </a:t>
            </a:r>
          </a:p>
          <a:p>
            <a:pPr algn="just">
              <a:buFont typeface="Calibri" pitchFamily="34" charset="0"/>
              <a:buAutoNum type="arabicPeriod"/>
            </a:pPr>
            <a:r>
              <a:rPr lang="ru-RU" sz="2500" b="1" dirty="0">
                <a:solidFill>
                  <a:schemeClr val="bg1"/>
                </a:solidFill>
                <a:latin typeface="Cambria" pitchFamily="18" charset="0"/>
              </a:rPr>
              <a:t>раздевалка; </a:t>
            </a:r>
          </a:p>
          <a:p>
            <a:pPr algn="just">
              <a:buFont typeface="Calibri" pitchFamily="34" charset="0"/>
              <a:buAutoNum type="arabicPeriod"/>
            </a:pPr>
            <a:r>
              <a:rPr lang="ru-RU" sz="2500" b="1" dirty="0" smtClean="0">
                <a:solidFill>
                  <a:schemeClr val="bg1"/>
                </a:solidFill>
                <a:latin typeface="Cambria" pitchFamily="18" charset="0"/>
              </a:rPr>
              <a:t>пункт </a:t>
            </a:r>
            <a:r>
              <a:rPr lang="ru-RU" sz="2500" b="1" dirty="0">
                <a:solidFill>
                  <a:schemeClr val="bg1"/>
                </a:solidFill>
                <a:latin typeface="Cambria" pitchFamily="18" charset="0"/>
              </a:rPr>
              <a:t>питания;</a:t>
            </a:r>
          </a:p>
          <a:p>
            <a:pPr algn="just">
              <a:buFont typeface="Calibri" pitchFamily="34" charset="0"/>
              <a:buAutoNum type="arabicPeriod"/>
            </a:pPr>
            <a:r>
              <a:rPr lang="ru-RU" sz="2500" b="1" dirty="0">
                <a:solidFill>
                  <a:schemeClr val="bg1"/>
                </a:solidFill>
                <a:latin typeface="Cambria" pitchFamily="18" charset="0"/>
              </a:rPr>
              <a:t>м</a:t>
            </a:r>
            <a:r>
              <a:rPr lang="ru-RU" sz="2500" b="1" dirty="0" smtClean="0">
                <a:solidFill>
                  <a:schemeClr val="bg1"/>
                </a:solidFill>
                <a:latin typeface="Cambria" pitchFamily="18" charset="0"/>
              </a:rPr>
              <a:t>едицинский </a:t>
            </a:r>
            <a:r>
              <a:rPr lang="ru-RU" sz="2500" b="1" dirty="0">
                <a:solidFill>
                  <a:schemeClr val="bg1"/>
                </a:solidFill>
                <a:latin typeface="Cambria" pitchFamily="18" charset="0"/>
              </a:rPr>
              <a:t>пункт</a:t>
            </a:r>
            <a:r>
              <a:rPr lang="ru-RU" sz="2600" b="1" dirty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(в здании администрации);</a:t>
            </a:r>
          </a:p>
          <a:p>
            <a:pPr algn="just">
              <a:buFont typeface="Calibri" pitchFamily="34" charset="0"/>
              <a:buAutoNum type="arabicPeriod"/>
            </a:pPr>
            <a:r>
              <a:rPr lang="ru-RU" sz="2500" b="1" dirty="0">
                <a:solidFill>
                  <a:schemeClr val="bg1"/>
                </a:solidFill>
                <a:latin typeface="Cambria" pitchFamily="18" charset="0"/>
              </a:rPr>
              <a:t>туалет</a:t>
            </a:r>
            <a:r>
              <a:rPr lang="ru-RU" sz="2600" b="1" dirty="0">
                <a:solidFill>
                  <a:schemeClr val="bg1"/>
                </a:solidFill>
                <a:latin typeface="Cambria" pitchFamily="18" charset="0"/>
              </a:rPr>
              <a:t>.</a:t>
            </a:r>
          </a:p>
        </p:txBody>
      </p:sp>
      <p:pic>
        <p:nvPicPr>
          <p:cNvPr id="41989" name="Picture 5" descr="Изображение 720"/>
          <p:cNvPicPr>
            <a:picLocks noChangeAspect="1" noChangeArrowheads="1"/>
          </p:cNvPicPr>
          <p:nvPr/>
        </p:nvPicPr>
        <p:blipFill>
          <a:blip r:embed="rId2" cstate="print">
            <a:lum bright="4000" contrast="20000"/>
          </a:blip>
          <a:srcRect/>
          <a:stretch>
            <a:fillRect/>
          </a:stretch>
        </p:blipFill>
        <p:spPr bwMode="auto">
          <a:xfrm>
            <a:off x="179388" y="188913"/>
            <a:ext cx="5400675" cy="63166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357188" y="285750"/>
            <a:ext cx="8429625" cy="785813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600" b="1" dirty="0">
                <a:solidFill>
                  <a:schemeClr val="bg1"/>
                </a:solidFill>
                <a:latin typeface="Cambria" pitchFamily="18" charset="0"/>
              </a:rPr>
              <a:t>Снежные ледяные горки, размещенные на дворовых территориях</a:t>
            </a:r>
          </a:p>
        </p:txBody>
      </p:sp>
      <p:sp>
        <p:nvSpPr>
          <p:cNvPr id="4" name="TextBox 3"/>
          <p:cNvSpPr>
            <a:spLocks noChangeArrowheads="1"/>
          </p:cNvSpPr>
          <p:nvPr/>
        </p:nvSpPr>
        <p:spPr bwMode="auto">
          <a:xfrm>
            <a:off x="214282" y="2428868"/>
            <a:ext cx="8572560" cy="4188381"/>
          </a:xfrm>
          <a:custGeom>
            <a:avLst/>
            <a:gdLst>
              <a:gd name="T0" fmla="*/ 6429420 w 6429420"/>
              <a:gd name="T1" fmla="*/ 1736646 h 3473291"/>
              <a:gd name="T2" fmla="*/ 3214710 w 6429420"/>
              <a:gd name="T3" fmla="*/ 3473291 h 3473291"/>
              <a:gd name="T4" fmla="*/ 0 w 6429420"/>
              <a:gd name="T5" fmla="*/ 1736646 h 3473291"/>
              <a:gd name="T6" fmla="*/ 3214710 w 6429420"/>
              <a:gd name="T7" fmla="*/ 0 h 3473291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169552 w 6429420"/>
              <a:gd name="T13" fmla="*/ 169552 h 3473291"/>
              <a:gd name="T14" fmla="*/ 6259868 w 6429420"/>
              <a:gd name="T15" fmla="*/ 3303739 h 347329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29420" h="3473291">
                <a:moveTo>
                  <a:pt x="578894" y="0"/>
                </a:moveTo>
                <a:lnTo>
                  <a:pt x="6429420" y="0"/>
                </a:lnTo>
                <a:lnTo>
                  <a:pt x="6429420" y="2894397"/>
                </a:lnTo>
                <a:cubicBezTo>
                  <a:pt x="6429420" y="3214111"/>
                  <a:pt x="6170240" y="3473290"/>
                  <a:pt x="5850526" y="3473291"/>
                </a:cubicBezTo>
                <a:lnTo>
                  <a:pt x="0" y="3473291"/>
                </a:lnTo>
                <a:lnTo>
                  <a:pt x="0" y="578894"/>
                </a:lnTo>
                <a:cubicBezTo>
                  <a:pt x="0" y="259180"/>
                  <a:pt x="259180" y="0"/>
                  <a:pt x="578894" y="1"/>
                </a:cubicBezTo>
                <a:cubicBezTo>
                  <a:pt x="578894" y="1"/>
                  <a:pt x="578894" y="1"/>
                  <a:pt x="578894" y="1"/>
                </a:cubicBezTo>
                <a:close/>
              </a:path>
            </a:pathLst>
          </a:cu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 wrap="square" lIns="1368000" anchor="ctr">
            <a:spAutoFit/>
          </a:bodyPr>
          <a:lstStyle/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Ул. Щербаковская, д. 20</a:t>
            </a:r>
            <a:r>
              <a:rPr lang="en-US" sz="2400" b="1" dirty="0">
                <a:solidFill>
                  <a:schemeClr val="bg1"/>
                </a:solidFill>
                <a:latin typeface="Bookman Old Style" pitchFamily="18" charset="0"/>
              </a:rPr>
              <a:t>/</a:t>
            </a:r>
            <a:r>
              <a:rPr lang="en-US" sz="2400" b="1" dirty="0">
                <a:solidFill>
                  <a:schemeClr val="bg1"/>
                </a:solidFill>
                <a:latin typeface="Cambria" pitchFamily="18" charset="0"/>
              </a:rPr>
              <a:t>24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Cambria" pitchFamily="18" charset="0"/>
              </a:rPr>
              <a:t>л</a:t>
            </a: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. Вельяминовская, д. 6</a:t>
            </a:r>
            <a:endParaRPr lang="en-US" sz="2400" b="1" dirty="0">
              <a:solidFill>
                <a:schemeClr val="bg1"/>
              </a:solidFill>
              <a:latin typeface="Bookman Old Style" pitchFamily="18" charset="0"/>
            </a:endParaRP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Измайловское Ш., д. </a:t>
            </a:r>
            <a:r>
              <a:rPr lang="ru-RU" sz="2400" b="1" dirty="0" smtClean="0">
                <a:solidFill>
                  <a:schemeClr val="bg1"/>
                </a:solidFill>
                <a:latin typeface="Cambria" pitchFamily="18" charset="0"/>
              </a:rPr>
              <a:t>2 (Семеновский парк)</a:t>
            </a:r>
            <a:r>
              <a:rPr lang="en-US" sz="2400" b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Cambria" pitchFamily="18" charset="0"/>
            </a:endParaRPr>
          </a:p>
          <a:p>
            <a:pPr marL="342900" indent="-342900" algn="just"/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   </a:t>
            </a:r>
            <a:r>
              <a:rPr lang="en-US" sz="2400" b="1" dirty="0">
                <a:solidFill>
                  <a:schemeClr val="bg1"/>
                </a:solidFill>
                <a:latin typeface="Bookman Old Style" pitchFamily="18" charset="0"/>
              </a:rPr>
              <a:t>(</a:t>
            </a: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снежная </a:t>
            </a:r>
            <a:r>
              <a:rPr lang="ru-RU" sz="2400" b="1" dirty="0" smtClean="0">
                <a:solidFill>
                  <a:schemeClr val="bg1"/>
                </a:solidFill>
                <a:latin typeface="Cambria" pitchFamily="18" charset="0"/>
              </a:rPr>
              <a:t>горка-мини  </a:t>
            </a: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№ 1 для малышей</a:t>
            </a:r>
            <a:r>
              <a:rPr lang="en-US" sz="2400" b="1" dirty="0">
                <a:solidFill>
                  <a:schemeClr val="bg1"/>
                </a:solidFill>
                <a:latin typeface="Bookman Old Style" pitchFamily="18" charset="0"/>
              </a:rPr>
              <a:t>)</a:t>
            </a:r>
          </a:p>
          <a:p>
            <a:pPr marL="342900" indent="-342900" algn="just">
              <a:buFont typeface="Calibri" pitchFamily="34" charset="0"/>
              <a:buAutoNum type="arabicPeriod" startAt="4"/>
            </a:pP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Измайловское Ш., д. </a:t>
            </a:r>
            <a:r>
              <a:rPr lang="ru-RU" sz="2400" b="1" dirty="0" smtClean="0">
                <a:solidFill>
                  <a:schemeClr val="bg1"/>
                </a:solidFill>
                <a:latin typeface="Cambria" pitchFamily="18" charset="0"/>
              </a:rPr>
              <a:t>2 (Семеновский парк)</a:t>
            </a:r>
            <a:endParaRPr lang="ru-RU" sz="2400" b="1" dirty="0">
              <a:solidFill>
                <a:schemeClr val="bg1"/>
              </a:solidFill>
              <a:latin typeface="Cambria" pitchFamily="18" charset="0"/>
            </a:endParaRPr>
          </a:p>
          <a:p>
            <a:pPr marL="342900" indent="-342900" algn="just"/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   </a:t>
            </a:r>
            <a:r>
              <a:rPr lang="en-US" sz="2400" b="1" dirty="0">
                <a:solidFill>
                  <a:schemeClr val="bg1"/>
                </a:solidFill>
                <a:latin typeface="Bookman Old Style" pitchFamily="18" charset="0"/>
              </a:rPr>
              <a:t>(</a:t>
            </a: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снежная горка № 2 для малышей</a:t>
            </a:r>
            <a:r>
              <a:rPr lang="en-US" sz="2400" b="1" dirty="0">
                <a:solidFill>
                  <a:schemeClr val="bg1"/>
                </a:solidFill>
                <a:latin typeface="Bookman Old Style" pitchFamily="18" charset="0"/>
              </a:rPr>
              <a:t>)</a:t>
            </a:r>
          </a:p>
          <a:p>
            <a:pPr marL="342900" indent="-342900" algn="just">
              <a:buFont typeface="Calibri" pitchFamily="34" charset="0"/>
              <a:buAutoNum type="arabicPeriod" startAt="5"/>
            </a:pP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Медовый пер., д. </a:t>
            </a:r>
            <a:r>
              <a:rPr lang="ru-RU" sz="2400" b="1" dirty="0">
                <a:solidFill>
                  <a:schemeClr val="bg1"/>
                </a:solidFill>
              </a:rPr>
              <a:t>6</a:t>
            </a:r>
            <a:endParaRPr lang="en-US" sz="2400" b="1" dirty="0">
              <a:solidFill>
                <a:schemeClr val="bg1"/>
              </a:solidFill>
            </a:endParaRPr>
          </a:p>
          <a:p>
            <a:pPr marL="342900" indent="-342900" algn="just">
              <a:buFont typeface="Calibri" pitchFamily="34" charset="0"/>
              <a:buAutoNum type="arabicPeriod" startAt="5"/>
            </a:pP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3-я ул. Соколиной горы, д. 14</a:t>
            </a:r>
          </a:p>
          <a:p>
            <a:pPr marL="342900" indent="-342900" algn="just">
              <a:buFont typeface="Calibri" pitchFamily="34" charset="0"/>
              <a:buAutoNum type="arabicPeriod" startAt="5"/>
            </a:pP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5-я ул. Соколиной горы, д. 21. корп.3</a:t>
            </a:r>
            <a:endParaRPr lang="en-US" sz="2400" b="1" dirty="0">
              <a:solidFill>
                <a:schemeClr val="bg1"/>
              </a:solidFill>
              <a:latin typeface="Bookman Old Style" pitchFamily="18" charset="0"/>
            </a:endParaRPr>
          </a:p>
          <a:p>
            <a:pPr marL="342900" indent="-342900" algn="just">
              <a:buFont typeface="Calibri" pitchFamily="34" charset="0"/>
              <a:buAutoNum type="arabicPeriod" startAt="5"/>
            </a:pPr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Ул. Уткина, д. 41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1547813" y="1268413"/>
            <a:ext cx="5857875" cy="928687"/>
          </a:xfrm>
          <a:prstGeom prst="downArrow">
            <a:avLst/>
          </a:prstGeom>
          <a:solidFill>
            <a:srgbClr val="FFFB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395288" y="115888"/>
            <a:ext cx="8358187" cy="785812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Снежные ледяные горки, размещенные на дворовых территориях</a:t>
            </a:r>
          </a:p>
        </p:txBody>
      </p:sp>
      <p:pic>
        <p:nvPicPr>
          <p:cNvPr id="16388" name="Picture 4" descr="IMG_4070"/>
          <p:cNvPicPr>
            <a:picLocks noChangeAspect="1" noChangeArrowheads="1"/>
          </p:cNvPicPr>
          <p:nvPr/>
        </p:nvPicPr>
        <p:blipFill>
          <a:blip r:embed="rId2" cstate="print">
            <a:lum bright="4000" contrast="8000"/>
          </a:blip>
          <a:srcRect/>
          <a:stretch>
            <a:fillRect/>
          </a:stretch>
        </p:blipFill>
        <p:spPr bwMode="auto">
          <a:xfrm>
            <a:off x="250825" y="1125538"/>
            <a:ext cx="4321175" cy="3311525"/>
          </a:xfrm>
          <a:prstGeom prst="rect">
            <a:avLst/>
          </a:prstGeom>
          <a:noFill/>
        </p:spPr>
      </p:pic>
      <p:pic>
        <p:nvPicPr>
          <p:cNvPr id="16389" name="Picture 5" descr="IMG_4112"/>
          <p:cNvPicPr>
            <a:picLocks noChangeAspect="1" noChangeArrowheads="1"/>
          </p:cNvPicPr>
          <p:nvPr/>
        </p:nvPicPr>
        <p:blipFill>
          <a:blip r:embed="rId3" cstate="print">
            <a:lum contrast="8000"/>
          </a:blip>
          <a:srcRect/>
          <a:stretch>
            <a:fillRect/>
          </a:stretch>
        </p:blipFill>
        <p:spPr bwMode="auto">
          <a:xfrm>
            <a:off x="4356100" y="3213100"/>
            <a:ext cx="4635500" cy="3476625"/>
          </a:xfrm>
          <a:prstGeom prst="rect">
            <a:avLst/>
          </a:prstGeom>
          <a:noFill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48263" y="2781300"/>
            <a:ext cx="3429000" cy="422275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mbria" pitchFamily="18" charset="0"/>
              </a:rPr>
              <a:t>Семеновский парк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23850" y="4365625"/>
            <a:ext cx="3816350" cy="422275"/>
          </a:xfrm>
          <a:prstGeom prst="rect">
            <a:avLst/>
          </a:prstGeom>
          <a:solidFill>
            <a:srgbClr val="FF9900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mbria" pitchFamily="18" charset="0"/>
              </a:rPr>
              <a:t>3-я ул. Соколиной горы, д.14</a:t>
            </a: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323850" y="4365625"/>
            <a:ext cx="3816350" cy="422275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3-я ул. Соколиной горы, д.14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Рабочий стол\для презентации_объекты зимнего отдыха\Медовый пер.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85794"/>
            <a:ext cx="3500462" cy="4667549"/>
          </a:xfrm>
          <a:prstGeom prst="rect">
            <a:avLst/>
          </a:prstGeom>
          <a:noFill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2844" y="5429264"/>
            <a:ext cx="3500430" cy="400110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ambria" pitchFamily="18" charset="0"/>
              </a:rPr>
              <a:t>Медовый пер., д. 6</a:t>
            </a:r>
            <a:endParaRPr lang="ru-RU" sz="20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028" name="Picture 4" descr="C:\Documents and Settings\user\Рабочий стол\для презентации_объекты зимнего отдыха\Щербаковская 20.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000108"/>
            <a:ext cx="5186530" cy="4500305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0" y="5429264"/>
            <a:ext cx="3500430" cy="400110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ambria" pitchFamily="18" charset="0"/>
              </a:rPr>
              <a:t>Ул. Щербаковская, д. 20</a:t>
            </a:r>
            <a:r>
              <a:rPr lang="en-US" sz="2000" b="1" dirty="0" smtClean="0">
                <a:solidFill>
                  <a:schemeClr val="bg1"/>
                </a:solidFill>
                <a:latin typeface="Cambria" pitchFamily="18" charset="0"/>
              </a:rPr>
              <a:t>/24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IMG_4077"/>
          <p:cNvPicPr>
            <a:picLocks noChangeAspect="1" noChangeArrowheads="1"/>
          </p:cNvPicPr>
          <p:nvPr/>
        </p:nvPicPr>
        <p:blipFill>
          <a:blip r:embed="rId2" cstate="print">
            <a:lum bright="4000" contrast="8000"/>
          </a:blip>
          <a:srcRect/>
          <a:stretch>
            <a:fillRect/>
          </a:stretch>
        </p:blipFill>
        <p:spPr bwMode="auto">
          <a:xfrm>
            <a:off x="250825" y="188913"/>
            <a:ext cx="5003800" cy="3752850"/>
          </a:xfrm>
          <a:prstGeom prst="rect">
            <a:avLst/>
          </a:prstGeom>
          <a:noFill/>
        </p:spPr>
      </p:pic>
      <p:pic>
        <p:nvPicPr>
          <p:cNvPr id="44037" name="Picture 5" descr="IMG_4080"/>
          <p:cNvPicPr>
            <a:picLocks noChangeAspect="1" noChangeArrowheads="1"/>
          </p:cNvPicPr>
          <p:nvPr/>
        </p:nvPicPr>
        <p:blipFill>
          <a:blip r:embed="rId3" cstate="print">
            <a:lum bright="6000" contrast="10000"/>
          </a:blip>
          <a:srcRect/>
          <a:stretch>
            <a:fillRect/>
          </a:stretch>
        </p:blipFill>
        <p:spPr bwMode="auto">
          <a:xfrm>
            <a:off x="395288" y="3284538"/>
            <a:ext cx="4635500" cy="3476625"/>
          </a:xfrm>
          <a:prstGeom prst="rect">
            <a:avLst/>
          </a:prstGeom>
          <a:noFill/>
        </p:spPr>
      </p:pic>
      <p:pic>
        <p:nvPicPr>
          <p:cNvPr id="44038" name="Picture 6" descr="IMG_4094"/>
          <p:cNvPicPr>
            <a:picLocks noChangeAspect="1" noChangeArrowheads="1"/>
          </p:cNvPicPr>
          <p:nvPr/>
        </p:nvPicPr>
        <p:blipFill>
          <a:blip r:embed="rId4" cstate="print">
            <a:lum bright="4000" contrast="8000"/>
          </a:blip>
          <a:srcRect/>
          <a:stretch>
            <a:fillRect/>
          </a:stretch>
        </p:blipFill>
        <p:spPr bwMode="auto">
          <a:xfrm>
            <a:off x="5076825" y="1196975"/>
            <a:ext cx="3910013" cy="5213350"/>
          </a:xfrm>
          <a:prstGeom prst="rect">
            <a:avLst/>
          </a:prstGeom>
          <a:noFill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64163" y="188913"/>
            <a:ext cx="3429000" cy="923330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dirty="0">
              <a:solidFill>
                <a:schemeClr val="bg1"/>
              </a:solidFill>
              <a:latin typeface="Cambria" pitchFamily="18" charset="0"/>
            </a:endParaRPr>
          </a:p>
          <a:p>
            <a:pPr algn="ctr"/>
            <a:r>
              <a:rPr lang="ru-RU" b="1" dirty="0">
                <a:solidFill>
                  <a:schemeClr val="bg1"/>
                </a:solidFill>
                <a:latin typeface="Cambria" pitchFamily="18" charset="0"/>
              </a:rPr>
              <a:t>5-я ул. Соколиной горы, д. 21, корп. </a:t>
            </a:r>
            <a:r>
              <a:rPr lang="ru-RU" b="1" dirty="0" smtClean="0">
                <a:solidFill>
                  <a:schemeClr val="bg1"/>
                </a:solidFill>
                <a:latin typeface="Cambria" pitchFamily="18" charset="0"/>
              </a:rPr>
              <a:t>3</a:t>
            </a:r>
            <a:endParaRPr lang="ru-RU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IMG_4097"/>
          <p:cNvPicPr>
            <a:picLocks noChangeAspect="1" noChangeArrowheads="1"/>
          </p:cNvPicPr>
          <p:nvPr/>
        </p:nvPicPr>
        <p:blipFill>
          <a:blip r:embed="rId2" cstate="print">
            <a:lum bright="2000" contrast="6000"/>
          </a:blip>
          <a:srcRect/>
          <a:stretch>
            <a:fillRect/>
          </a:stretch>
        </p:blipFill>
        <p:spPr bwMode="auto">
          <a:xfrm>
            <a:off x="3635375" y="2565400"/>
            <a:ext cx="5284788" cy="4106863"/>
          </a:xfrm>
          <a:prstGeom prst="rect">
            <a:avLst/>
          </a:prstGeom>
          <a:noFill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29256" y="928670"/>
            <a:ext cx="3429000" cy="1077218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 b="1" dirty="0">
              <a:solidFill>
                <a:schemeClr val="bg1"/>
              </a:solidFill>
              <a:latin typeface="Cambria" pitchFamily="18" charset="0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Cambria" pitchFamily="18" charset="0"/>
              </a:rPr>
              <a:t>Ул. Вельяминовская, д. </a:t>
            </a:r>
            <a:r>
              <a:rPr lang="ru-RU" sz="2400" b="1" dirty="0" smtClean="0">
                <a:solidFill>
                  <a:schemeClr val="bg1"/>
                </a:solidFill>
                <a:latin typeface="Cambria" pitchFamily="18" charset="0"/>
              </a:rPr>
              <a:t>6</a:t>
            </a:r>
            <a:endParaRPr lang="ru-RU" sz="16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54273" name="Picture 1" descr="C:\Documents and Settings\user\Рабочий стол\для презентации_объекты зимнего отдыха\Рисунок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42852"/>
            <a:ext cx="3035300" cy="3852863"/>
          </a:xfrm>
          <a:prstGeom prst="rect">
            <a:avLst/>
          </a:prstGeom>
          <a:noFill/>
        </p:spPr>
      </p:pic>
      <p:pic>
        <p:nvPicPr>
          <p:cNvPr id="45062" name="Picture 6" descr="IMG_4100"/>
          <p:cNvPicPr>
            <a:picLocks noChangeAspect="1" noChangeArrowheads="1"/>
          </p:cNvPicPr>
          <p:nvPr/>
        </p:nvPicPr>
        <p:blipFill>
          <a:blip r:embed="rId4" cstate="print">
            <a:lum bright="4000" contrast="8000"/>
          </a:blip>
          <a:srcRect/>
          <a:stretch>
            <a:fillRect/>
          </a:stretch>
        </p:blipFill>
        <p:spPr bwMode="auto">
          <a:xfrm>
            <a:off x="107950" y="2781300"/>
            <a:ext cx="2970213" cy="39608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000100" y="1857364"/>
          <a:ext cx="6977089" cy="4714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0" y="260350"/>
            <a:ext cx="7993063" cy="1449388"/>
          </a:xfrm>
          <a:prstGeom prst="rect">
            <a:avLst/>
          </a:prstGeom>
          <a:solidFill>
            <a:srgbClr val="FFAA2D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ambria" pitchFamily="18" charset="0"/>
              </a:rPr>
              <a:t>На территории района Соколиная гора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Cambria" pitchFamily="18" charset="0"/>
              </a:rPr>
              <a:t>в 2011 – 2012 гг. организовано </a:t>
            </a:r>
          </a:p>
          <a:p>
            <a:pPr algn="ctr"/>
            <a:r>
              <a:rPr lang="ru-RU" sz="2800" b="1" u="sng" dirty="0">
                <a:solidFill>
                  <a:schemeClr val="bg1"/>
                </a:solidFill>
                <a:latin typeface="Cambria" pitchFamily="18" charset="0"/>
              </a:rPr>
              <a:t>58 объектов зимнего отдыха </a:t>
            </a:r>
            <a:endParaRPr lang="ru-RU" sz="28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428625" y="214313"/>
            <a:ext cx="8358188" cy="857250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Cambria" pitchFamily="18" charset="0"/>
              </a:rPr>
              <a:t>Зона отдыха для жителей района Соколиная гора</a:t>
            </a:r>
          </a:p>
          <a:p>
            <a:pPr algn="ctr"/>
            <a:r>
              <a:rPr lang="ru-RU" sz="2800" b="1" u="sng">
                <a:solidFill>
                  <a:schemeClr val="bg1"/>
                </a:solidFill>
                <a:latin typeface="Cambria" pitchFamily="18" charset="0"/>
              </a:rPr>
              <a:t>«Семеновский парк»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0825" y="1281113"/>
            <a:ext cx="8713788" cy="1133475"/>
          </a:xfrm>
          <a:custGeom>
            <a:avLst/>
            <a:gdLst>
              <a:gd name="T0" fmla="*/ 8215370 w 8215370"/>
              <a:gd name="T1" fmla="*/ 561856 h 1123712"/>
              <a:gd name="T2" fmla="*/ 4107685 w 8215370"/>
              <a:gd name="T3" fmla="*/ 1123712 h 1123712"/>
              <a:gd name="T4" fmla="*/ 0 w 8215370"/>
              <a:gd name="T5" fmla="*/ 561856 h 1123712"/>
              <a:gd name="T6" fmla="*/ 4107685 w 8215370"/>
              <a:gd name="T7" fmla="*/ 0 h 112371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4855 w 8215370"/>
              <a:gd name="T13" fmla="*/ 54855 h 1123712"/>
              <a:gd name="T14" fmla="*/ 8160515 w 8215370"/>
              <a:gd name="T15" fmla="*/ 1068857 h 11237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15370" h="1123712">
                <a:moveTo>
                  <a:pt x="187289" y="0"/>
                </a:moveTo>
                <a:lnTo>
                  <a:pt x="8215370" y="0"/>
                </a:lnTo>
                <a:lnTo>
                  <a:pt x="8215370" y="936423"/>
                </a:lnTo>
                <a:cubicBezTo>
                  <a:pt x="8215370" y="1039859"/>
                  <a:pt x="8131517" y="1123711"/>
                  <a:pt x="8028081" y="1123712"/>
                </a:cubicBezTo>
                <a:lnTo>
                  <a:pt x="0" y="1123712"/>
                </a:lnTo>
                <a:lnTo>
                  <a:pt x="0" y="187289"/>
                </a:lnTo>
                <a:cubicBezTo>
                  <a:pt x="0" y="83852"/>
                  <a:pt x="83852" y="0"/>
                  <a:pt x="187288" y="0"/>
                </a:cubicBezTo>
                <a:close/>
              </a:path>
            </a:pathLst>
          </a:cu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r>
              <a:rPr lang="ru-RU" altLang="zh-CN" sz="2000" b="1" i="1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rPr>
              <a:t>В 2011 году проведены работы по благоустройству. Установлены снежные горки, игровые детские комплексы, скамейки для отдыха, прогулочная зона.</a:t>
            </a:r>
            <a:endParaRPr lang="ru-RU" altLang="zh-CN" sz="2000" b="1">
              <a:solidFill>
                <a:schemeClr val="bg1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7413" name="Picture 5" descr="IMG_4109"/>
          <p:cNvPicPr>
            <a:picLocks noChangeAspect="1" noChangeArrowheads="1"/>
          </p:cNvPicPr>
          <p:nvPr/>
        </p:nvPicPr>
        <p:blipFill>
          <a:blip r:embed="rId2" cstate="print">
            <a:lum contrast="4000"/>
          </a:blip>
          <a:srcRect/>
          <a:stretch>
            <a:fillRect/>
          </a:stretch>
        </p:blipFill>
        <p:spPr bwMode="auto">
          <a:xfrm>
            <a:off x="395288" y="2636838"/>
            <a:ext cx="4608512" cy="3692525"/>
          </a:xfrm>
          <a:prstGeom prst="rect">
            <a:avLst/>
          </a:prstGeom>
          <a:noFill/>
        </p:spPr>
      </p:pic>
      <p:pic>
        <p:nvPicPr>
          <p:cNvPr id="17414" name="Picture 6" descr="IMG_4110"/>
          <p:cNvPicPr>
            <a:picLocks noChangeAspect="1" noChangeArrowheads="1"/>
          </p:cNvPicPr>
          <p:nvPr/>
        </p:nvPicPr>
        <p:blipFill>
          <a:blip r:embed="rId3" cstate="print">
            <a:lum contrast="4000"/>
          </a:blip>
          <a:srcRect/>
          <a:stretch>
            <a:fillRect/>
          </a:stretch>
        </p:blipFill>
        <p:spPr bwMode="auto">
          <a:xfrm>
            <a:off x="5508625" y="2565400"/>
            <a:ext cx="3095625" cy="41259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 descr="IMG_4122"/>
          <p:cNvPicPr>
            <a:picLocks noChangeAspect="1" noChangeArrowheads="1"/>
          </p:cNvPicPr>
          <p:nvPr/>
        </p:nvPicPr>
        <p:blipFill>
          <a:blip r:embed="rId2" cstate="print">
            <a:lum bright="6000" contrast="8000"/>
          </a:blip>
          <a:srcRect/>
          <a:stretch>
            <a:fillRect/>
          </a:stretch>
        </p:blipFill>
        <p:spPr bwMode="auto">
          <a:xfrm>
            <a:off x="4857752" y="857232"/>
            <a:ext cx="4160837" cy="5545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6" name="Picture 6" descr="IMG_4119"/>
          <p:cNvPicPr>
            <a:picLocks noChangeAspect="1" noChangeArrowheads="1"/>
          </p:cNvPicPr>
          <p:nvPr/>
        </p:nvPicPr>
        <p:blipFill>
          <a:blip r:embed="rId3" cstate="print">
            <a:lum bright="9000" contrast="12000"/>
          </a:blip>
          <a:srcRect/>
          <a:stretch>
            <a:fillRect/>
          </a:stretch>
        </p:blipFill>
        <p:spPr bwMode="auto">
          <a:xfrm>
            <a:off x="179388" y="188913"/>
            <a:ext cx="4752975" cy="3565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4" name="Picture 4" descr="IMG_41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997200"/>
            <a:ext cx="2951163" cy="3673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0825" y="6308725"/>
            <a:ext cx="3025775" cy="392113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mbria" pitchFamily="18" charset="0"/>
              </a:rPr>
              <a:t>Тропинки здоровья</a:t>
            </a:r>
          </a:p>
        </p:txBody>
      </p:sp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5292725" y="476250"/>
            <a:ext cx="3429000" cy="361950"/>
          </a:xfrm>
          <a:prstGeom prst="rect">
            <a:avLst/>
          </a:prstGeom>
          <a:solidFill>
            <a:srgbClr val="FF9900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</a:rPr>
              <a:t>Игровая зона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5286380" y="500042"/>
            <a:ext cx="3429000" cy="392113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mbria" pitchFamily="18" charset="0"/>
              </a:rPr>
              <a:t>Игровая зона</a:t>
            </a: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900113" y="115888"/>
            <a:ext cx="3429000" cy="392112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mbria" pitchFamily="18" charset="0"/>
              </a:rPr>
              <a:t>Прогулочная зона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428625" y="214313"/>
            <a:ext cx="8358188" cy="857250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На территории района Соколиная гора установлено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4</a:t>
            </a:r>
            <a:r>
              <a:rPr lang="ru-RU" sz="2400" b="1" dirty="0">
                <a:solidFill>
                  <a:schemeClr val="bg1"/>
                </a:solidFill>
                <a:latin typeface="+mn-lt"/>
              </a:rPr>
              <a:t> тренажерных комплекса</a:t>
            </a:r>
            <a:endParaRPr lang="ru-RU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2844" y="3071810"/>
            <a:ext cx="4071966" cy="338554"/>
          </a:xfrm>
          <a:prstGeom prst="rect">
            <a:avLst/>
          </a:prstGeom>
          <a:solidFill>
            <a:srgbClr val="FF9900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5-я ул. Соколиной горы, д.21, к.3</a:t>
            </a:r>
          </a:p>
        </p:txBody>
      </p:sp>
      <p:pic>
        <p:nvPicPr>
          <p:cNvPr id="18441" name="Picture 3" descr="G:\тренажерные комплексы\DSC002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214422"/>
            <a:ext cx="4794250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14810" y="4643446"/>
            <a:ext cx="4824412" cy="361950"/>
          </a:xfrm>
          <a:prstGeom prst="rect">
            <a:avLst/>
          </a:prstGeom>
          <a:solidFill>
            <a:srgbClr val="FF9900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3-я ул. Соколиной горы, д.12А</a:t>
            </a:r>
          </a:p>
        </p:txBody>
      </p:sp>
      <p:pic>
        <p:nvPicPr>
          <p:cNvPr id="18435" name="Picture 2" descr="C:\Documents and Settings\user\Рабочий стол\для презентации_объекты зимнего отдыха\DSC016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429000"/>
            <a:ext cx="4500594" cy="328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2" descr="G:\тренажерные комплексы\DSC002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4824412" cy="361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79388" y="3573463"/>
            <a:ext cx="4824412" cy="361950"/>
          </a:xfrm>
          <a:prstGeom prst="rect">
            <a:avLst/>
          </a:prstGeom>
          <a:solidFill>
            <a:srgbClr val="FF9900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Медовый пер., д. 6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57620" y="6143644"/>
            <a:ext cx="4824412" cy="361950"/>
          </a:xfrm>
          <a:prstGeom prst="rect">
            <a:avLst/>
          </a:prstGeom>
          <a:solidFill>
            <a:srgbClr val="FF9900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Ул. Зверинецкая, д. 6</a:t>
            </a:r>
          </a:p>
        </p:txBody>
      </p:sp>
      <p:pic>
        <p:nvPicPr>
          <p:cNvPr id="1026" name="Picture 2" descr="C:\Documents and Settings\user\Рабочий стол\для презентации_объекты зимнего отдыха\тренажерные комплексы\DSC002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500306"/>
            <a:ext cx="4857784" cy="36433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250825" y="260350"/>
            <a:ext cx="8640763" cy="642938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Дворовые спортивные площадки для игр на снегу </a:t>
            </a:r>
          </a:p>
        </p:txBody>
      </p:sp>
      <p:sp>
        <p:nvSpPr>
          <p:cNvPr id="5" name="TextBox 4"/>
          <p:cNvSpPr>
            <a:spLocks noChangeArrowheads="1"/>
          </p:cNvSpPr>
          <p:nvPr/>
        </p:nvSpPr>
        <p:spPr bwMode="auto">
          <a:xfrm>
            <a:off x="1116013" y="1125538"/>
            <a:ext cx="6623050" cy="5524500"/>
          </a:xfrm>
          <a:custGeom>
            <a:avLst/>
            <a:gdLst>
              <a:gd name="T0" fmla="*/ 6000792 w 6000792"/>
              <a:gd name="T1" fmla="*/ 2094191 h 4188381"/>
              <a:gd name="T2" fmla="*/ 3000396 w 6000792"/>
              <a:gd name="T3" fmla="*/ 4188381 h 4188381"/>
              <a:gd name="T4" fmla="*/ 0 w 6000792"/>
              <a:gd name="T5" fmla="*/ 2094191 h 4188381"/>
              <a:gd name="T6" fmla="*/ 3000396 w 6000792"/>
              <a:gd name="T7" fmla="*/ 0 h 4188381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04460 w 6000792"/>
              <a:gd name="T13" fmla="*/ 204460 h 4188381"/>
              <a:gd name="T14" fmla="*/ 5796332 w 6000792"/>
              <a:gd name="T15" fmla="*/ 3983921 h 41883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00792" h="4188381">
                <a:moveTo>
                  <a:pt x="698078" y="0"/>
                </a:moveTo>
                <a:lnTo>
                  <a:pt x="6000792" y="0"/>
                </a:lnTo>
                <a:lnTo>
                  <a:pt x="6000792" y="3490303"/>
                </a:lnTo>
                <a:cubicBezTo>
                  <a:pt x="6000792" y="3875840"/>
                  <a:pt x="5688251" y="4188380"/>
                  <a:pt x="5302714" y="4188381"/>
                </a:cubicBezTo>
                <a:lnTo>
                  <a:pt x="0" y="4188381"/>
                </a:lnTo>
                <a:lnTo>
                  <a:pt x="0" y="698078"/>
                </a:lnTo>
                <a:cubicBezTo>
                  <a:pt x="0" y="312540"/>
                  <a:pt x="312540" y="0"/>
                  <a:pt x="698078" y="1"/>
                </a:cubicBezTo>
                <a:cubicBezTo>
                  <a:pt x="698078" y="1"/>
                  <a:pt x="698078" y="1"/>
                  <a:pt x="698078" y="1"/>
                </a:cubicBezTo>
                <a:close/>
              </a:path>
            </a:pathLst>
          </a:cu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 lIns="1476000" anchor="ctr">
            <a:spAutoFit/>
          </a:bodyPr>
          <a:lstStyle/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Ул. Борисовская, д.8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Проспект  Буденного, д.1 кор.1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Ул. Зверинецкая, д.6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Ул. Ибрагимова, д.5а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Измайловское шоссе, д.15 кор.1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Ул. Лечебная, д.17/19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Медовый пер., д.6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Ул. М.Семеновская, д.12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3-я ул. Соколиной горы, д.12а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8-я ул. Соколиной горы, д.12б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10-я ул. Соколиной горы, .28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Ул. Уткина, д.41б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Ул. Щербаковская, д.20/24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Ул. Щербаковская, д.32/7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Ул. Щербаковская, д.58</a:t>
            </a:r>
            <a:endParaRPr lang="ru-RU" sz="2000" b="1" dirty="0">
              <a:solidFill>
                <a:schemeClr val="bg1"/>
              </a:solidFill>
            </a:endParaRP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000" b="1" dirty="0">
                <a:solidFill>
                  <a:schemeClr val="bg1"/>
                </a:solidFill>
                <a:latin typeface="Cambria" pitchFamily="18" charset="0"/>
              </a:rPr>
              <a:t>Ул. Вельяминовская, д. 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C:\Documents and Settings\user\Рабочий стол\для презентации_объекты зимнего отдыха\DSC_0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4584700" cy="3048000"/>
          </a:xfrm>
          <a:prstGeom prst="rect">
            <a:avLst/>
          </a:prstGeom>
          <a:noFill/>
        </p:spPr>
      </p:pic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571472" y="3000372"/>
            <a:ext cx="3744913" cy="369332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ambria" pitchFamily="18" charset="0"/>
              </a:rPr>
              <a:t>Ул. Уткина, д. 41б</a:t>
            </a:r>
            <a:endParaRPr lang="ru-RU" b="1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86019" name="Picture 3" descr="C:\Documents and Settings\user\Рабочий стол\пл\DSC_0024.jpg"/>
          <p:cNvPicPr>
            <a:picLocks noChangeAspect="1" noChangeArrowheads="1"/>
          </p:cNvPicPr>
          <p:nvPr/>
        </p:nvPicPr>
        <p:blipFill>
          <a:blip r:embed="rId3" cstate="print"/>
          <a:srcRect l="20366" t="13400"/>
          <a:stretch>
            <a:fillRect/>
          </a:stretch>
        </p:blipFill>
        <p:spPr bwMode="auto">
          <a:xfrm>
            <a:off x="285720" y="3429000"/>
            <a:ext cx="4469392" cy="3231583"/>
          </a:xfrm>
          <a:prstGeom prst="rect">
            <a:avLst/>
          </a:prstGeom>
          <a:noFill/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571472" y="6357958"/>
            <a:ext cx="3744913" cy="369332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ambria" pitchFamily="18" charset="0"/>
              </a:rPr>
              <a:t>Ул. Щербаковская, д.20/24</a:t>
            </a:r>
            <a:endParaRPr lang="ru-RU" b="1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6" name="Picture 4" descr="C:\Users\Margo\Desktop\зима\img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785925"/>
            <a:ext cx="4033046" cy="3017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929190" y="4714884"/>
            <a:ext cx="3744913" cy="369332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ambria" pitchFamily="18" charset="0"/>
              </a:rPr>
              <a:t>Ул. Вельяминовская, д. 6</a:t>
            </a:r>
            <a:endParaRPr lang="ru-RU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Margo\Pictures\img16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l="26422" t="72" r="3902" b="28330"/>
          <a:stretch/>
        </p:blipFill>
        <p:spPr bwMode="auto">
          <a:xfrm>
            <a:off x="439709" y="1008046"/>
            <a:ext cx="4589240" cy="5572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/>
          </a:extLst>
        </p:spPr>
      </p:pic>
      <p:sp>
        <p:nvSpPr>
          <p:cNvPr id="3" name="Заголовок 1"/>
          <p:cNvSpPr>
            <a:spLocks/>
          </p:cNvSpPr>
          <p:nvPr/>
        </p:nvSpPr>
        <p:spPr bwMode="auto">
          <a:xfrm>
            <a:off x="428625" y="214313"/>
            <a:ext cx="8358188" cy="571500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Привлечение населения района к активному отдыху</a:t>
            </a:r>
          </a:p>
        </p:txBody>
      </p:sp>
      <p:sp>
        <p:nvSpPr>
          <p:cNvPr id="4" name="TextBox 3"/>
          <p:cNvSpPr>
            <a:spLocks noChangeArrowheads="1"/>
          </p:cNvSpPr>
          <p:nvPr/>
        </p:nvSpPr>
        <p:spPr bwMode="auto">
          <a:xfrm>
            <a:off x="5364163" y="1557338"/>
            <a:ext cx="3429000" cy="2279650"/>
          </a:xfrm>
          <a:custGeom>
            <a:avLst/>
            <a:gdLst>
              <a:gd name="T0" fmla="*/ 3429024 w 3429024"/>
              <a:gd name="T1" fmla="*/ 902375 h 1804749"/>
              <a:gd name="T2" fmla="*/ 1714512 w 3429024"/>
              <a:gd name="T3" fmla="*/ 1804749 h 1804749"/>
              <a:gd name="T4" fmla="*/ 0 w 3429024"/>
              <a:gd name="T5" fmla="*/ 902375 h 1804749"/>
              <a:gd name="T6" fmla="*/ 1714512 w 3429024"/>
              <a:gd name="T7" fmla="*/ 0 h 180474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88101 w 3429024"/>
              <a:gd name="T13" fmla="*/ 88101 h 1804749"/>
              <a:gd name="T14" fmla="*/ 3340923 w 3429024"/>
              <a:gd name="T15" fmla="*/ 1716648 h 18047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29024" h="1804749">
                <a:moveTo>
                  <a:pt x="300798" y="0"/>
                </a:moveTo>
                <a:lnTo>
                  <a:pt x="3429024" y="0"/>
                </a:lnTo>
                <a:lnTo>
                  <a:pt x="3429024" y="1503951"/>
                </a:lnTo>
                <a:cubicBezTo>
                  <a:pt x="3429024" y="1670077"/>
                  <a:pt x="3294352" y="1804748"/>
                  <a:pt x="3128226" y="1804749"/>
                </a:cubicBezTo>
                <a:lnTo>
                  <a:pt x="0" y="1804749"/>
                </a:lnTo>
                <a:lnTo>
                  <a:pt x="0" y="300798"/>
                </a:lnTo>
                <a:cubicBezTo>
                  <a:pt x="0" y="134671"/>
                  <a:pt x="134671" y="0"/>
                  <a:pt x="300798" y="0"/>
                </a:cubicBezTo>
                <a:cubicBezTo>
                  <a:pt x="300798" y="0"/>
                  <a:pt x="300798" y="0"/>
                  <a:pt x="300798" y="0"/>
                </a:cubicBezTo>
                <a:close/>
              </a:path>
            </a:pathLst>
          </a:cu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mbria" pitchFamily="18" charset="0"/>
              </a:rPr>
              <a:t>В дни новогодних и рождественских праздников проведено </a:t>
            </a:r>
            <a:r>
              <a:rPr lang="ru-RU" sz="2400" b="1" u="sng">
                <a:solidFill>
                  <a:schemeClr val="bg1"/>
                </a:solidFill>
                <a:latin typeface="Cambria" pitchFamily="18" charset="0"/>
              </a:rPr>
              <a:t>более 10 мероприятий</a:t>
            </a:r>
            <a:r>
              <a:rPr lang="ru-RU" sz="2000" b="1">
                <a:solidFill>
                  <a:schemeClr val="bg1"/>
                </a:solidFill>
                <a:latin typeface="Cambria" pitchFamily="18" charset="0"/>
              </a:rPr>
              <a:t> </a:t>
            </a:r>
            <a:endParaRPr lang="en-US" sz="2000" b="1">
              <a:solidFill>
                <a:schemeClr val="bg1"/>
              </a:solidFill>
              <a:latin typeface="Cambria" pitchFamily="18" charset="0"/>
            </a:endParaRPr>
          </a:p>
          <a:p>
            <a:pPr algn="ctr"/>
            <a:r>
              <a:rPr lang="ru-RU" sz="2000" b="1">
                <a:solidFill>
                  <a:schemeClr val="bg1"/>
                </a:solidFill>
                <a:latin typeface="Cambria" pitchFamily="18" charset="0"/>
              </a:rPr>
              <a:t>на свежем воздухе.</a:t>
            </a:r>
          </a:p>
        </p:txBody>
      </p:sp>
      <p:sp>
        <p:nvSpPr>
          <p:cNvPr id="5" name="TextBox 4"/>
          <p:cNvSpPr>
            <a:spLocks noChangeArrowheads="1"/>
          </p:cNvSpPr>
          <p:nvPr/>
        </p:nvSpPr>
        <p:spPr bwMode="auto">
          <a:xfrm>
            <a:off x="5435600" y="4437063"/>
            <a:ext cx="3357563" cy="1200150"/>
          </a:xfrm>
          <a:custGeom>
            <a:avLst/>
            <a:gdLst>
              <a:gd name="T0" fmla="*/ 3357586 w 3357586"/>
              <a:gd name="T1" fmla="*/ 561856 h 1123712"/>
              <a:gd name="T2" fmla="*/ 1678793 w 3357586"/>
              <a:gd name="T3" fmla="*/ 1123712 h 1123712"/>
              <a:gd name="T4" fmla="*/ 0 w 3357586"/>
              <a:gd name="T5" fmla="*/ 561856 h 1123712"/>
              <a:gd name="T6" fmla="*/ 1678793 w 3357586"/>
              <a:gd name="T7" fmla="*/ 0 h 112371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4855 w 3357586"/>
              <a:gd name="T13" fmla="*/ 54855 h 1123712"/>
              <a:gd name="T14" fmla="*/ 3302731 w 3357586"/>
              <a:gd name="T15" fmla="*/ 1068857 h 11237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57586" h="1123712">
                <a:moveTo>
                  <a:pt x="187289" y="0"/>
                </a:moveTo>
                <a:lnTo>
                  <a:pt x="3357586" y="0"/>
                </a:lnTo>
                <a:lnTo>
                  <a:pt x="3357586" y="936423"/>
                </a:lnTo>
                <a:cubicBezTo>
                  <a:pt x="3357586" y="1039859"/>
                  <a:pt x="3273733" y="1123711"/>
                  <a:pt x="3170297" y="1123712"/>
                </a:cubicBezTo>
                <a:lnTo>
                  <a:pt x="0" y="1123712"/>
                </a:lnTo>
                <a:lnTo>
                  <a:pt x="0" y="187289"/>
                </a:lnTo>
                <a:cubicBezTo>
                  <a:pt x="0" y="83852"/>
                  <a:pt x="83852" y="0"/>
                  <a:pt x="187288" y="0"/>
                </a:cubicBezTo>
                <a:close/>
              </a:path>
            </a:pathLst>
          </a:cu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mbria" pitchFamily="18" charset="0"/>
              </a:rPr>
              <a:t>В мероприятиях приняло участие  </a:t>
            </a:r>
            <a:endParaRPr lang="en-US" sz="2000" b="1">
              <a:solidFill>
                <a:schemeClr val="bg1"/>
              </a:solidFill>
              <a:latin typeface="Cambria" pitchFamily="18" charset="0"/>
            </a:endParaRPr>
          </a:p>
          <a:p>
            <a:pPr algn="ctr"/>
            <a:r>
              <a:rPr lang="en-US" sz="2400" b="1" u="sng">
                <a:solidFill>
                  <a:schemeClr val="bg1"/>
                </a:solidFill>
                <a:latin typeface="Cambria" pitchFamily="18" charset="0"/>
              </a:rPr>
              <a:t>970</a:t>
            </a:r>
            <a:r>
              <a:rPr lang="ru-RU" sz="2400" b="1" u="sng">
                <a:solidFill>
                  <a:schemeClr val="bg1"/>
                </a:solidFill>
                <a:latin typeface="Cambria" pitchFamily="18" charset="0"/>
              </a:rPr>
              <a:t> человек</a:t>
            </a:r>
            <a:r>
              <a:rPr lang="ru-RU" sz="2000" b="1">
                <a:solidFill>
                  <a:schemeClr val="bg1"/>
                </a:solidFill>
                <a:latin typeface="Cambria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072066" y="1928802"/>
            <a:ext cx="3619500" cy="2419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47813" y="1196975"/>
            <a:ext cx="6000750" cy="666750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mbria" pitchFamily="18" charset="0"/>
              </a:rPr>
              <a:t>29 декабря 2011 г., ул. Вельяминовская, д. 6 – </a:t>
            </a:r>
          </a:p>
          <a:p>
            <a:pPr algn="ctr"/>
            <a:r>
              <a:rPr lang="ru-RU" b="1">
                <a:solidFill>
                  <a:schemeClr val="bg1"/>
                </a:solidFill>
                <a:latin typeface="Cambria" pitchFamily="18" charset="0"/>
              </a:rPr>
              <a:t>«Ёлка нашего двора»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85720" y="1928802"/>
            <a:ext cx="3619500" cy="2714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714612" y="4071942"/>
            <a:ext cx="3816424" cy="25509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8" name="Заголовок 1"/>
          <p:cNvSpPr>
            <a:spLocks/>
          </p:cNvSpPr>
          <p:nvPr/>
        </p:nvSpPr>
        <p:spPr bwMode="auto">
          <a:xfrm>
            <a:off x="395288" y="260350"/>
            <a:ext cx="8358187" cy="792163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>
                <a:solidFill>
                  <a:schemeClr val="bg1"/>
                </a:solidFill>
                <a:latin typeface="Cambria" pitchFamily="18" charset="0"/>
              </a:rPr>
              <a:t>Привлечение населения района к активному отдыху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71625" y="285750"/>
            <a:ext cx="6000750" cy="666750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mbria" pitchFamily="18" charset="0"/>
              </a:rPr>
              <a:t>08 января 2012 г., ул. Щербаковская, д. 54 – </a:t>
            </a:r>
          </a:p>
          <a:p>
            <a:pPr algn="ctr"/>
            <a:r>
              <a:rPr lang="ru-RU" b="1">
                <a:solidFill>
                  <a:srgbClr val="000000"/>
                </a:solidFill>
                <a:latin typeface="Cambria" pitchFamily="18" charset="0"/>
              </a:rPr>
              <a:t>«Рождественский праздник двора»</a:t>
            </a:r>
            <a:endParaRPr lang="ru-RU" b="1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3074" name="Рисунок 2" descr="D:\фотографии\2011\Зимушка-Зима_08.12.12\DSC_00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643314"/>
            <a:ext cx="4253612" cy="28079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076" name="Рисунок 4" descr="F:\ФОТО\ФОТО 2012\мунципальные\январь\06 и 08.01.2012\DSC_0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142984"/>
            <a:ext cx="3944715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071546"/>
            <a:ext cx="2409825" cy="3619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8" name="Рисунок 5" descr="F:\ФОТО\ФОТО 2012\мунципальные\январь\06 и 08.01.2012\DSC_00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214818"/>
            <a:ext cx="3357586" cy="2202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00166" y="214290"/>
            <a:ext cx="6000750" cy="369332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ambria" pitchFamily="18" charset="0"/>
              </a:rPr>
              <a:t>Ул</a:t>
            </a:r>
            <a:r>
              <a:rPr lang="ru-RU" b="1" dirty="0">
                <a:solidFill>
                  <a:schemeClr val="bg1"/>
                </a:solidFill>
                <a:latin typeface="Cambria" pitchFamily="18" charset="0"/>
              </a:rPr>
              <a:t>. Вельяминовская, д. 6 – </a:t>
            </a:r>
            <a:r>
              <a:rPr lang="ru-RU" b="1" dirty="0" smtClean="0">
                <a:solidFill>
                  <a:schemeClr val="bg1"/>
                </a:solidFill>
                <a:latin typeface="Cambria" pitchFamily="18" charset="0"/>
              </a:rPr>
              <a:t>Святки</a:t>
            </a:r>
            <a:endParaRPr lang="ru-RU" b="1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4" name="Picture 2" descr="C:\Users\Margo\Desktop\зима\DSC00643 [1600x1200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3929066"/>
            <a:ext cx="4086454" cy="279574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Margo\Desktop\зима\DSC00729 [1600x1200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2620" y="714356"/>
            <a:ext cx="4179122" cy="278608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Margo\Desktop\зима\IM5C76~1 [1600x1200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54" y="2786058"/>
            <a:ext cx="2272942" cy="170470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C:\Users\Margo\Desktop\зима\IMG_03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3929066"/>
            <a:ext cx="3619504" cy="271462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Margo\Desktop\зима\DSC00601 [1600x1200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785794"/>
            <a:ext cx="3857653" cy="257176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357158" y="428604"/>
            <a:ext cx="8429625" cy="839788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ambria" pitchFamily="18" charset="0"/>
              </a:rPr>
              <a:t>Катки, расположенные на дворовых спортивных площадках</a:t>
            </a:r>
          </a:p>
        </p:txBody>
      </p:sp>
      <p:sp>
        <p:nvSpPr>
          <p:cNvPr id="6" name="TextBox 5"/>
          <p:cNvSpPr>
            <a:spLocks noChangeArrowheads="1"/>
          </p:cNvSpPr>
          <p:nvPr/>
        </p:nvSpPr>
        <p:spPr bwMode="auto">
          <a:xfrm>
            <a:off x="500034" y="1643050"/>
            <a:ext cx="8132765" cy="4604381"/>
          </a:xfrm>
          <a:custGeom>
            <a:avLst/>
            <a:gdLst>
              <a:gd name="T0" fmla="*/ 4857784 w 4857784"/>
              <a:gd name="T1" fmla="*/ 868323 h 1736646"/>
              <a:gd name="T2" fmla="*/ 2428892 w 4857784"/>
              <a:gd name="T3" fmla="*/ 1736646 h 1736646"/>
              <a:gd name="T4" fmla="*/ 0 w 4857784"/>
              <a:gd name="T5" fmla="*/ 868323 h 1736646"/>
              <a:gd name="T6" fmla="*/ 2428892 w 4857784"/>
              <a:gd name="T7" fmla="*/ 0 h 17366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84776 w 4857784"/>
              <a:gd name="T13" fmla="*/ 84776 h 1736646"/>
              <a:gd name="T14" fmla="*/ 4773008 w 4857784"/>
              <a:gd name="T15" fmla="*/ 1651870 h 17366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57784" h="1736646">
                <a:moveTo>
                  <a:pt x="289447" y="0"/>
                </a:moveTo>
                <a:lnTo>
                  <a:pt x="4857784" y="0"/>
                </a:lnTo>
                <a:lnTo>
                  <a:pt x="4857784" y="1447199"/>
                </a:lnTo>
                <a:cubicBezTo>
                  <a:pt x="4857784" y="1607056"/>
                  <a:pt x="4728194" y="1736645"/>
                  <a:pt x="4568337" y="1736646"/>
                </a:cubicBezTo>
                <a:lnTo>
                  <a:pt x="0" y="1736646"/>
                </a:lnTo>
                <a:lnTo>
                  <a:pt x="0" y="289447"/>
                </a:lnTo>
                <a:cubicBezTo>
                  <a:pt x="0" y="129589"/>
                  <a:pt x="129589" y="0"/>
                  <a:pt x="289447" y="0"/>
                </a:cubicBezTo>
                <a:cubicBezTo>
                  <a:pt x="289447" y="0"/>
                  <a:pt x="289447" y="0"/>
                  <a:pt x="289447" y="0"/>
                </a:cubicBezTo>
                <a:close/>
              </a:path>
            </a:pathLst>
          </a:cu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 wrap="square" lIns="79200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Ул. Вельяминовская, д.6 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Измайловское шоссе, д. 55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Ул. Мироновская, д. 9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5-я ул. Соколиной горы, д.21 корп.3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8-я ул. Соколиной горы, д.20 корп.1</a:t>
            </a: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Ул. Щербаковская, д.35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71625" y="285750"/>
            <a:ext cx="6000750" cy="666750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mbria" pitchFamily="18" charset="0"/>
              </a:rPr>
              <a:t>06 января 2012 г., Семеновский парк – </a:t>
            </a:r>
          </a:p>
          <a:p>
            <a:pPr algn="ctr"/>
            <a:r>
              <a:rPr lang="ru-RU" b="1">
                <a:solidFill>
                  <a:schemeClr val="bg1"/>
                </a:solidFill>
                <a:latin typeface="Cambria" pitchFamily="18" charset="0"/>
              </a:rPr>
              <a:t>спортивное мероприятие «Веселые старты»</a:t>
            </a:r>
          </a:p>
        </p:txBody>
      </p:sp>
      <p:pic>
        <p:nvPicPr>
          <p:cNvPr id="2052" name="Picture 4" descr="DSC_0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286124"/>
            <a:ext cx="4979988" cy="3314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051" name="Picture 3" descr="DSC_0030"/>
          <p:cNvPicPr>
            <a:picLocks noChangeAspect="1" noChangeArrowheads="1"/>
          </p:cNvPicPr>
          <p:nvPr/>
        </p:nvPicPr>
        <p:blipFill>
          <a:blip r:embed="rId3" cstate="print"/>
          <a:srcRect t="6398" r="17140"/>
          <a:stretch>
            <a:fillRect/>
          </a:stretch>
        </p:blipFill>
        <p:spPr bwMode="auto">
          <a:xfrm>
            <a:off x="4857752" y="1071546"/>
            <a:ext cx="3810878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050" name="Picture 2" descr="DSC_0024"/>
          <p:cNvPicPr>
            <a:picLocks noChangeAspect="1" noChangeArrowheads="1"/>
          </p:cNvPicPr>
          <p:nvPr/>
        </p:nvPicPr>
        <p:blipFill>
          <a:blip r:embed="rId4" cstate="print"/>
          <a:srcRect l="3346"/>
          <a:stretch>
            <a:fillRect/>
          </a:stretch>
        </p:blipFill>
        <p:spPr bwMode="auto">
          <a:xfrm>
            <a:off x="357158" y="1071546"/>
            <a:ext cx="3719519" cy="2768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14414" y="285728"/>
            <a:ext cx="6786610" cy="646331"/>
          </a:xfrm>
          <a:prstGeom prst="rect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ambria" pitchFamily="18" charset="0"/>
              </a:rPr>
              <a:t>23 </a:t>
            </a:r>
            <a:r>
              <a:rPr lang="ru-RU" b="1" dirty="0">
                <a:solidFill>
                  <a:schemeClr val="bg1"/>
                </a:solidFill>
                <a:latin typeface="Cambria" pitchFamily="18" charset="0"/>
              </a:rPr>
              <a:t>января 2012 </a:t>
            </a:r>
            <a:r>
              <a:rPr lang="ru-RU" b="1" dirty="0" smtClean="0">
                <a:solidFill>
                  <a:schemeClr val="bg1"/>
                </a:solidFill>
                <a:latin typeface="Cambria" pitchFamily="18" charset="0"/>
              </a:rPr>
              <a:t>г., ул. Уткина, д.44, дворовая территория -  </a:t>
            </a:r>
            <a:endParaRPr lang="ru-RU" b="1" dirty="0">
              <a:solidFill>
                <a:schemeClr val="bg1"/>
              </a:solidFill>
              <a:latin typeface="Cambria" pitchFamily="18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Cambria" pitchFamily="18" charset="0"/>
              </a:rPr>
              <a:t>Китайский Новый Год</a:t>
            </a:r>
            <a:endParaRPr lang="ru-RU" b="1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84995" name="Picture 3" descr="C:\Documents and Settings\user\Рабочий стол\для презентации_объекты зимнего отдыха\Фото Кит Нов Год 2012 отбор\DSC007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3375446" cy="4500594"/>
          </a:xfrm>
          <a:prstGeom prst="roundRect">
            <a:avLst/>
          </a:prstGeom>
          <a:noFill/>
        </p:spPr>
      </p:pic>
      <p:pic>
        <p:nvPicPr>
          <p:cNvPr id="84996" name="Picture 4" descr="C:\Documents and Settings\user\Рабочий стол\для презентации_объекты зимнего отдыха\Фото Кит Нов Год 2012 отбор\DSC007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142984"/>
            <a:ext cx="4024342" cy="3018256"/>
          </a:xfrm>
          <a:prstGeom prst="roundRect">
            <a:avLst/>
          </a:prstGeom>
          <a:noFill/>
        </p:spPr>
      </p:pic>
      <p:pic>
        <p:nvPicPr>
          <p:cNvPr id="84997" name="Picture 5" descr="C:\Documents and Settings\user\Рабочий стол\для презентации_объекты зимнего отдыха\Фото Кит Нов Год 2012 отбор\DSC_52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0050" y="3857628"/>
            <a:ext cx="4253950" cy="2847984"/>
          </a:xfrm>
          <a:prstGeom prst="roundRect">
            <a:avLst/>
          </a:prstGeom>
          <a:noFill/>
        </p:spPr>
      </p:pic>
      <p:pic>
        <p:nvPicPr>
          <p:cNvPr id="84998" name="Picture 6" descr="C:\Documents and Settings\user\Рабочий стол\для презентации_объекты зимнего отдыха\Фото Кит Нов Год 2012 отбор\DSC_52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4643446"/>
            <a:ext cx="3123979" cy="2091477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для презентации_объекты зимнего отдыха\Фото Кит Нов Год 2012 отбор\DSC00747.JPG"/>
          <p:cNvPicPr>
            <a:picLocks noChangeAspect="1" noChangeArrowheads="1"/>
          </p:cNvPicPr>
          <p:nvPr/>
        </p:nvPicPr>
        <p:blipFill>
          <a:blip r:embed="rId2" cstate="print">
            <a:lum bright="9000" contrast="14000"/>
          </a:blip>
          <a:srcRect/>
          <a:stretch>
            <a:fillRect/>
          </a:stretch>
        </p:blipFill>
        <p:spPr bwMode="auto">
          <a:xfrm>
            <a:off x="571472" y="357166"/>
            <a:ext cx="8143932" cy="6107950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95925" y="333353"/>
            <a:ext cx="7858824" cy="500066"/>
          </a:xfrm>
          <a:prstGeom prst="flowChartAlternateProcess">
            <a:avLst/>
          </a:prstGeom>
          <a:solidFill>
            <a:srgbClr val="33CC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Minion Pro Cond" pitchFamily="18" charset="0"/>
              </a:rPr>
              <a:t>Информирование населения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14612" y="1785926"/>
            <a:ext cx="4643469" cy="715089"/>
          </a:xfrm>
          <a:prstGeom prst="roundRect">
            <a:avLst/>
          </a:prstGeom>
          <a:solidFill>
            <a:srgbClr val="FFAA2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сайт  управы</a:t>
            </a:r>
            <a:r>
              <a:rPr lang="en-US" b="1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ru-RU" b="1">
                <a:solidFill>
                  <a:schemeClr val="bg1"/>
                </a:solidFill>
              </a:rPr>
              <a:t>района и муниципалитета Соколиная гора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14612" y="2714620"/>
            <a:ext cx="4643469" cy="408623"/>
          </a:xfrm>
          <a:prstGeom prst="roundRect">
            <a:avLst/>
          </a:prstGeom>
          <a:solidFill>
            <a:srgbClr val="FFAA2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</a:rPr>
              <a:t>районную газету «Соколинка Информ»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8926" y="1142984"/>
            <a:ext cx="4214842" cy="461665"/>
          </a:xfrm>
          <a:prstGeom prst="rect">
            <a:avLst/>
          </a:prstGeom>
          <a:solidFill>
            <a:srgbClr val="FFAA2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solidFill>
                  <a:schemeClr val="bg1"/>
                </a:solidFill>
              </a:rPr>
              <a:t>Осуществляется через :</a:t>
            </a:r>
            <a:endParaRPr lang="ru-RU" sz="24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2714612" y="3357562"/>
            <a:ext cx="4643469" cy="1021556"/>
          </a:xfrm>
          <a:prstGeom prst="roundRect">
            <a:avLst/>
          </a:prstGeom>
          <a:solidFill>
            <a:srgbClr val="FFAA2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афиши и объявления , развешанные на информационных стендах и подъездах домов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14612" y="4572008"/>
            <a:ext cx="4643469" cy="1940957"/>
          </a:xfrm>
          <a:prstGeom prst="roundRect">
            <a:avLst/>
          </a:prstGeom>
          <a:solidFill>
            <a:srgbClr val="FFAA2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информацию, вывешенную </a:t>
            </a:r>
            <a:r>
              <a:rPr lang="ru-RU" b="1" dirty="0">
                <a:solidFill>
                  <a:schemeClr val="bg1"/>
                </a:solidFill>
              </a:rPr>
              <a:t>на объектах и учреждениях социальной сферы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</a:rPr>
              <a:t>,</a:t>
            </a:r>
            <a:r>
              <a:rPr lang="ru-RU" b="1" dirty="0">
                <a:solidFill>
                  <a:schemeClr val="bg1"/>
                </a:solidFill>
              </a:rPr>
              <a:t> библиотеках, школах, детских садах, учреждениях культуры и спорта, объектах потребительского </a:t>
            </a:r>
            <a:r>
              <a:rPr lang="ru-RU" b="1" dirty="0" smtClean="0">
                <a:solidFill>
                  <a:schemeClr val="bg1"/>
                </a:solidFill>
              </a:rPr>
              <a:t>рынка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857356" y="1928802"/>
            <a:ext cx="428629" cy="428628"/>
          </a:xfrm>
          <a:prstGeom prst="ellipse">
            <a:avLst/>
          </a:prstGeom>
          <a:solidFill>
            <a:srgbClr val="FFFB4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857356" y="2714620"/>
            <a:ext cx="428629" cy="428628"/>
          </a:xfrm>
          <a:prstGeom prst="ellipse">
            <a:avLst/>
          </a:prstGeom>
          <a:solidFill>
            <a:srgbClr val="FFFB4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857356" y="3571876"/>
            <a:ext cx="428629" cy="428628"/>
          </a:xfrm>
          <a:prstGeom prst="ellipse">
            <a:avLst/>
          </a:prstGeom>
          <a:solidFill>
            <a:srgbClr val="FFFB4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857356" y="5143512"/>
            <a:ext cx="428629" cy="428628"/>
          </a:xfrm>
          <a:prstGeom prst="ellipse">
            <a:avLst/>
          </a:prstGeom>
          <a:solidFill>
            <a:srgbClr val="FFFB4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3" descr="C:\Documents and Settings\user\Рабочий стол\для презентации_объекты зимнего отдыха\DSC_0016.JPG"/>
          <p:cNvPicPr>
            <a:picLocks noChangeAspect="1" noChangeArrowheads="1"/>
          </p:cNvPicPr>
          <p:nvPr/>
        </p:nvPicPr>
        <p:blipFill>
          <a:blip r:embed="rId2" cstate="print"/>
          <a:srcRect b="12378"/>
          <a:stretch>
            <a:fillRect/>
          </a:stretch>
        </p:blipFill>
        <p:spPr bwMode="auto">
          <a:xfrm>
            <a:off x="1763713" y="115888"/>
            <a:ext cx="547211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395288" y="260350"/>
            <a:ext cx="8358187" cy="865188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>
                <a:solidFill>
                  <a:schemeClr val="bg1"/>
                </a:solidFill>
                <a:latin typeface="Cambria" pitchFamily="18" charset="0"/>
              </a:rPr>
              <a:t>Новогоднее оформление объектов зимнего отдыха</a:t>
            </a:r>
          </a:p>
        </p:txBody>
      </p:sp>
      <p:pic>
        <p:nvPicPr>
          <p:cNvPr id="25603" name="Picture 3" descr="C:\Documents and Settings\user\Рабочий стол\для презентации_объекты зимнего отдыха\IMAG0236.jpg"/>
          <p:cNvPicPr>
            <a:picLocks noChangeAspect="1" noChangeArrowheads="1"/>
          </p:cNvPicPr>
          <p:nvPr/>
        </p:nvPicPr>
        <p:blipFill>
          <a:blip r:embed="rId2" cstate="print"/>
          <a:srcRect l="9824" t="6311" r="1775"/>
          <a:stretch>
            <a:fillRect/>
          </a:stretch>
        </p:blipFill>
        <p:spPr bwMode="auto">
          <a:xfrm>
            <a:off x="250825" y="1268413"/>
            <a:ext cx="3643313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C:\Documents and Settings\user\Рабочий стол\для презентации_объекты зимнего отдыха\DSC_0005.JPG"/>
          <p:cNvPicPr>
            <a:picLocks noChangeAspect="1" noChangeArrowheads="1"/>
          </p:cNvPicPr>
          <p:nvPr/>
        </p:nvPicPr>
        <p:blipFill>
          <a:blip r:embed="rId3" cstate="print">
            <a:lum bright="4000" contrast="14000"/>
          </a:blip>
          <a:srcRect/>
          <a:stretch>
            <a:fillRect/>
          </a:stretch>
        </p:blipFill>
        <p:spPr bwMode="auto">
          <a:xfrm>
            <a:off x="4859338" y="1341438"/>
            <a:ext cx="403701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C:\Documents and Settings\user\Рабочий стол\для презентации_объекты зимнего отдыха\DSC_0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3714750"/>
            <a:ext cx="4418013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>
            <a:spLocks/>
          </p:cNvSpPr>
          <p:nvPr/>
        </p:nvSpPr>
        <p:spPr bwMode="auto">
          <a:xfrm>
            <a:off x="6640513" y="1273175"/>
            <a:ext cx="2071687" cy="392113"/>
          </a:xfrm>
          <a:prstGeom prst="borderCallout1">
            <a:avLst>
              <a:gd name="adj1" fmla="val 83727"/>
              <a:gd name="adj2" fmla="val 80"/>
              <a:gd name="adj3" fmla="val 250606"/>
              <a:gd name="adj4" fmla="val -33181"/>
            </a:avLst>
          </a:prstGeom>
          <a:solidFill>
            <a:srgbClr val="FFFB47"/>
          </a:solidFill>
          <a:ln w="25400" algn="ctr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+mn-lt"/>
              </a:rPr>
              <a:t>Флажная лента</a:t>
            </a:r>
          </a:p>
        </p:txBody>
      </p:sp>
      <p:sp>
        <p:nvSpPr>
          <p:cNvPr id="10" name="TextBox 9"/>
          <p:cNvSpPr>
            <a:spLocks/>
          </p:cNvSpPr>
          <p:nvPr/>
        </p:nvSpPr>
        <p:spPr bwMode="auto">
          <a:xfrm>
            <a:off x="2555875" y="1412875"/>
            <a:ext cx="2071688" cy="392113"/>
          </a:xfrm>
          <a:prstGeom prst="borderCallout2">
            <a:avLst>
              <a:gd name="adj1" fmla="val 29148"/>
              <a:gd name="adj2" fmla="val -3676"/>
              <a:gd name="adj3" fmla="val 29148"/>
              <a:gd name="adj4" fmla="val -14944"/>
              <a:gd name="adj5" fmla="val 91903"/>
              <a:gd name="adj6" fmla="val -35477"/>
            </a:avLst>
          </a:prstGeom>
          <a:solidFill>
            <a:srgbClr val="FFFB47"/>
          </a:solidFill>
          <a:ln w="25400" algn="ctr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+mn-lt"/>
              </a:rPr>
              <a:t>Новогодняя елка</a:t>
            </a:r>
          </a:p>
        </p:txBody>
      </p:sp>
      <p:sp>
        <p:nvSpPr>
          <p:cNvPr id="11" name="TextBox 10"/>
          <p:cNvSpPr>
            <a:spLocks/>
          </p:cNvSpPr>
          <p:nvPr/>
        </p:nvSpPr>
        <p:spPr bwMode="auto">
          <a:xfrm>
            <a:off x="6011863" y="3933825"/>
            <a:ext cx="2928937" cy="392113"/>
          </a:xfrm>
          <a:prstGeom prst="borderCallout1">
            <a:avLst>
              <a:gd name="adj1" fmla="val 53956"/>
              <a:gd name="adj2" fmla="val -941"/>
              <a:gd name="adj3" fmla="val 193523"/>
              <a:gd name="adj4" fmla="val -63088"/>
            </a:avLst>
          </a:prstGeom>
          <a:solidFill>
            <a:srgbClr val="FFFB47"/>
          </a:solidFill>
          <a:ln w="25400" algn="ctr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+mn-lt"/>
              </a:rPr>
              <a:t>Праздничные баннеры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42844" y="214290"/>
            <a:ext cx="8858312" cy="1071570"/>
          </a:xfrm>
          <a:prstGeom prst="flowChartAlternateProcess">
            <a:avLst/>
          </a:prstGeom>
          <a:solidFill>
            <a:srgbClr val="33CC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Minion Pro Cond" pitchFamily="18" charset="0"/>
              </a:rPr>
              <a:t>Физкультурно-оздоровительная и досуговая работа с населением на объектах зимнего отдыха в периоды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Minion Pro Cond" pitchFamily="18" charset="0"/>
              </a:rPr>
              <a:t>2010 -2011 гг. и 2011-2012 гг.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42844" y="1714488"/>
          <a:ext cx="442915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357686" y="1714488"/>
          <a:ext cx="4619636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1357298"/>
            <a:ext cx="8715436" cy="3557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9525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5FEA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Спасибо </a:t>
            </a:r>
            <a:r>
              <a:rPr lang="ru-RU" sz="8000" b="1" dirty="0" smtClean="0">
                <a:ln w="9525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5FEA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за внимание</a:t>
            </a:r>
            <a:r>
              <a:rPr lang="ru-RU" sz="8000" b="1" dirty="0">
                <a:ln w="9525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5FEA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285750" y="285750"/>
            <a:ext cx="8643938" cy="500063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bg1"/>
                </a:solidFill>
                <a:latin typeface="+mn-lt"/>
              </a:rPr>
              <a:t>Катки, расположенные на дворовых спортивных площадках</a:t>
            </a:r>
          </a:p>
        </p:txBody>
      </p:sp>
      <p:pic>
        <p:nvPicPr>
          <p:cNvPr id="8195" name="Picture 2" descr="C:\Documents and Settings\user\Рабочий стол\отправить\ул. вельяминовская,д.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500188"/>
            <a:ext cx="4357688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3" descr="C:\Documents and Settings\user\Рабочий стол\для презентации_объекты зимнего отдыха\Копия Измайловское ш.,д.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00188"/>
            <a:ext cx="43402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>
            <a:spLocks noChangeArrowheads="1"/>
          </p:cNvSpPr>
          <p:nvPr/>
        </p:nvSpPr>
        <p:spPr bwMode="auto">
          <a:xfrm>
            <a:off x="4786313" y="5218113"/>
            <a:ext cx="4214812" cy="121602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Измайловское шоссе, д. 55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TextBox 5"/>
          <p:cNvSpPr>
            <a:spLocks noChangeArrowheads="1"/>
          </p:cNvSpPr>
          <p:nvPr/>
        </p:nvSpPr>
        <p:spPr bwMode="auto">
          <a:xfrm>
            <a:off x="214313" y="5218113"/>
            <a:ext cx="4214812" cy="121602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Ул. Вельяминовская, д. 6</a:t>
            </a: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2071688" y="931863"/>
            <a:ext cx="571500" cy="506412"/>
          </a:xfrm>
          <a:prstGeom prst="ellipse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1.</a:t>
            </a:r>
          </a:p>
        </p:txBody>
      </p: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6500813" y="931863"/>
            <a:ext cx="571500" cy="506412"/>
          </a:xfrm>
          <a:prstGeom prst="ellipse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285750" y="285750"/>
            <a:ext cx="8643938" cy="500063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bg1"/>
                </a:solidFill>
                <a:latin typeface="+mn-lt"/>
              </a:rPr>
              <a:t>Катки, расположенные на дворовых спортивных площадках</a:t>
            </a:r>
          </a:p>
        </p:txBody>
      </p:sp>
      <p:pic>
        <p:nvPicPr>
          <p:cNvPr id="3" name="Picture 2" descr="C:\Documents and Settings\user\Рабочий стол\для презентации_объекты зимнего отдыха\DSC016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500188"/>
            <a:ext cx="4429125" cy="3660775"/>
          </a:xfrm>
          <a:prstGeom prst="rect">
            <a:avLst/>
          </a:prstGeom>
          <a:ln>
            <a:noFill/>
          </a:ln>
          <a:effectLst>
            <a:outerShdw blurRad="292100" dist="139700" dir="2700000" sx="1000" sy="1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>
            <a:spLocks noChangeArrowheads="1"/>
          </p:cNvSpPr>
          <p:nvPr/>
        </p:nvSpPr>
        <p:spPr bwMode="auto">
          <a:xfrm>
            <a:off x="214313" y="5289550"/>
            <a:ext cx="4214812" cy="121602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Ул. Мироновская, д. 9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TextBox 5"/>
          <p:cNvSpPr>
            <a:spLocks noChangeArrowheads="1"/>
          </p:cNvSpPr>
          <p:nvPr/>
        </p:nvSpPr>
        <p:spPr bwMode="auto">
          <a:xfrm>
            <a:off x="4645025" y="5289550"/>
            <a:ext cx="4354513" cy="121602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8-я ул. Соколиной горы, д. 20,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корп. 1</a:t>
            </a: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2071688" y="931863"/>
            <a:ext cx="571500" cy="506412"/>
          </a:xfrm>
          <a:prstGeom prst="ellipse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3.</a:t>
            </a: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6572250" y="931863"/>
            <a:ext cx="571500" cy="506412"/>
          </a:xfrm>
          <a:prstGeom prst="ellipse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4.</a:t>
            </a:r>
          </a:p>
        </p:txBody>
      </p:sp>
      <p:pic>
        <p:nvPicPr>
          <p:cNvPr id="1026" name="Picture 2" descr="C:\Documents and Settings\user\Рабочий стол\для презентации_объекты зимнего отдыха\DSC002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500174"/>
            <a:ext cx="4285185" cy="36433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285750" y="285750"/>
            <a:ext cx="8643938" cy="500063"/>
          </a:xfrm>
          <a:prstGeom prst="flowChartAlternateProcess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bg1"/>
                </a:solidFill>
                <a:latin typeface="+mn-lt"/>
              </a:rPr>
              <a:t>Катки, расположенные на дворовых спортивных площадках</a:t>
            </a:r>
          </a:p>
        </p:txBody>
      </p:sp>
      <p:pic>
        <p:nvPicPr>
          <p:cNvPr id="3" name="Picture 5" descr="C:\Documents and Settings\user\Рабочий стол\5я ул. соколиной горы, д. 21 к.3\DSC01554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429125" y="1500188"/>
            <a:ext cx="4572000" cy="3643312"/>
          </a:xfrm>
          <a:prstGeom prst="rect">
            <a:avLst/>
          </a:prstGeom>
          <a:ln>
            <a:noFill/>
          </a:ln>
          <a:effectLst>
            <a:outerShdw blurRad="292100" dist="139700" dir="2700000" sx="1000" sy="1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4" name="Picture 2" descr="C:\Documents and Settings\user\Рабочий стол\для презентации_объекты зимнего отдыха\ул.щербаковская,д.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500188"/>
            <a:ext cx="4214813" cy="366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>
            <a:spLocks noChangeArrowheads="1"/>
          </p:cNvSpPr>
          <p:nvPr/>
        </p:nvSpPr>
        <p:spPr bwMode="auto">
          <a:xfrm>
            <a:off x="142875" y="5289550"/>
            <a:ext cx="4214813" cy="121602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Ул. Щербаковская,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д. 35</a:t>
            </a:r>
          </a:p>
        </p:txBody>
      </p:sp>
      <p:sp>
        <p:nvSpPr>
          <p:cNvPr id="6" name="TextBox 5"/>
          <p:cNvSpPr>
            <a:spLocks noChangeArrowheads="1"/>
          </p:cNvSpPr>
          <p:nvPr/>
        </p:nvSpPr>
        <p:spPr bwMode="auto">
          <a:xfrm>
            <a:off x="4645025" y="5289550"/>
            <a:ext cx="4354513" cy="121602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5-я ул. Соколиной горы, д. 21,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корп. 3</a:t>
            </a: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2071688" y="931863"/>
            <a:ext cx="571500" cy="506412"/>
          </a:xfrm>
          <a:prstGeom prst="ellipse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5.</a:t>
            </a: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6429375" y="931863"/>
            <a:ext cx="571500" cy="506412"/>
          </a:xfrm>
          <a:prstGeom prst="ellipse">
            <a:avLst/>
          </a:pr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6.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14348" y="214290"/>
            <a:ext cx="7799294" cy="500066"/>
          </a:xfrm>
          <a:prstGeom prst="flowChartAlternateProcess">
            <a:avLst/>
          </a:prstGeom>
          <a:solidFill>
            <a:srgbClr val="33CC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Minion Pro Cond" pitchFamily="18" charset="0"/>
              </a:rPr>
              <a:t>Подготовка катков к эксплуатации </a:t>
            </a: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68313" y="981075"/>
            <a:ext cx="8215312" cy="966788"/>
          </a:xfrm>
          <a:custGeom>
            <a:avLst/>
            <a:gdLst>
              <a:gd name="T0" fmla="*/ 8215370 w 8215370"/>
              <a:gd name="T1" fmla="*/ 476727 h 953453"/>
              <a:gd name="T2" fmla="*/ 4107685 w 8215370"/>
              <a:gd name="T3" fmla="*/ 953453 h 953453"/>
              <a:gd name="T4" fmla="*/ 0 w 8215370"/>
              <a:gd name="T5" fmla="*/ 476727 h 953453"/>
              <a:gd name="T6" fmla="*/ 4107685 w 8215370"/>
              <a:gd name="T7" fmla="*/ 0 h 953453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46544 w 8215370"/>
              <a:gd name="T13" fmla="*/ 46544 h 953453"/>
              <a:gd name="T14" fmla="*/ 8168826 w 8215370"/>
              <a:gd name="T15" fmla="*/ 906909 h 9534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15370" h="953453">
                <a:moveTo>
                  <a:pt x="158912" y="0"/>
                </a:moveTo>
                <a:lnTo>
                  <a:pt x="8215370" y="0"/>
                </a:lnTo>
                <a:lnTo>
                  <a:pt x="8215370" y="794541"/>
                </a:lnTo>
                <a:cubicBezTo>
                  <a:pt x="8215370" y="882305"/>
                  <a:pt x="8144222" y="953452"/>
                  <a:pt x="8056458" y="953453"/>
                </a:cubicBezTo>
                <a:lnTo>
                  <a:pt x="0" y="953453"/>
                </a:lnTo>
                <a:lnTo>
                  <a:pt x="0" y="158912"/>
                </a:lnTo>
                <a:cubicBezTo>
                  <a:pt x="0" y="71147"/>
                  <a:pt x="71147" y="0"/>
                  <a:pt x="158911" y="0"/>
                </a:cubicBezTo>
                <a:close/>
              </a:path>
            </a:pathLst>
          </a:cu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>
              <a:defRPr/>
            </a:pPr>
            <a:r>
              <a:rPr lang="ru-RU" altLang="zh-CN" sz="1600" i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Силами подрядной организации </a:t>
            </a:r>
            <a:r>
              <a:rPr lang="ru-RU" altLang="zh-CN" b="1" i="1" u="sng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ООО « Альянс Групп»</a:t>
            </a:r>
            <a:r>
              <a:rPr lang="ru-RU" altLang="zh-CN" i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,</a:t>
            </a:r>
            <a:r>
              <a:rPr lang="ru-RU" altLang="zh-CN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altLang="zh-CN" sz="1600" i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обслуживающей дворовые спортивные площадки, в период с декабря по март осуществляется заливка и чистка катков, уборка снега на спортивных дворовых площадках. </a:t>
            </a:r>
            <a:endParaRPr lang="ru-RU" altLang="zh-CN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Стрелка углом 6"/>
          <p:cNvSpPr/>
          <p:nvPr/>
        </p:nvSpPr>
        <p:spPr>
          <a:xfrm rot="5400000">
            <a:off x="6143636" y="2786058"/>
            <a:ext cx="1071570" cy="1071570"/>
          </a:xfrm>
          <a:prstGeom prst="bentArrow">
            <a:avLst>
              <a:gd name="adj1" fmla="val 25242"/>
              <a:gd name="adj2" fmla="val 25000"/>
              <a:gd name="adj3" fmla="val 50000"/>
              <a:gd name="adj4" fmla="val 43750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 углом 7"/>
          <p:cNvSpPr/>
          <p:nvPr/>
        </p:nvSpPr>
        <p:spPr>
          <a:xfrm>
            <a:off x="1428728" y="2786058"/>
            <a:ext cx="1143008" cy="1071570"/>
          </a:xfrm>
          <a:prstGeom prst="ben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3079" name="Picture 7" descr="C:\Documents and Settings\user\Рабочий стол\пл\Копия DSC_0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4071938"/>
            <a:ext cx="3571875" cy="2589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Documents and Settings\user\Рабочий стол\для презентации_объекты зимнего отдыха\фото\Копия DSC_02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63" y="2571750"/>
            <a:ext cx="3121025" cy="2073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571750" y="2143125"/>
            <a:ext cx="3500438" cy="412750"/>
          </a:xfrm>
          <a:prstGeom prst="rect">
            <a:avLst/>
          </a:prstGeom>
          <a:solidFill>
            <a:srgbClr val="FFAA2D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5-я ул. Соколиной горы, д. 21,к. 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6357958"/>
            <a:ext cx="3786214" cy="338554"/>
          </a:xfrm>
          <a:prstGeom prst="rect">
            <a:avLst/>
          </a:prstGeom>
          <a:solidFill>
            <a:srgbClr val="FFFB47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Cambria" pitchFamily="18" charset="0"/>
              </a:rPr>
              <a:t>1:</a:t>
            </a:r>
            <a:r>
              <a:rPr lang="ru-RU" sz="1300" b="1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ru-RU" sz="1300" b="1" u="sng">
                <a:solidFill>
                  <a:schemeClr val="bg1"/>
                </a:solidFill>
                <a:latin typeface="Cambria" pitchFamily="18" charset="0"/>
              </a:rPr>
              <a:t>Подготовка основания (утрамбовка снега)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86050" y="4357694"/>
            <a:ext cx="2857520" cy="338554"/>
          </a:xfrm>
          <a:prstGeom prst="rect">
            <a:avLst/>
          </a:prstGeom>
          <a:solidFill>
            <a:srgbClr val="FFFB47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Cambria" pitchFamily="18" charset="0"/>
              </a:rPr>
              <a:t>2:</a:t>
            </a:r>
            <a:r>
              <a:rPr lang="ru-RU" sz="1300" b="1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ru-RU" sz="1300" b="1" u="sng">
                <a:solidFill>
                  <a:schemeClr val="bg1"/>
                </a:solidFill>
                <a:latin typeface="Cambria" pitchFamily="18" charset="0"/>
              </a:rPr>
              <a:t>Заливка льда</a:t>
            </a:r>
          </a:p>
        </p:txBody>
      </p:sp>
      <p:pic>
        <p:nvPicPr>
          <p:cNvPr id="3077" name="Picture 5" descr="C:\Documents and Settings\user\Рабочий стол\5я ул. соколиной горы, д. 21 к.3\DSC01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4000500"/>
            <a:ext cx="3590925" cy="269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357818" y="6286520"/>
            <a:ext cx="3643338" cy="338554"/>
          </a:xfrm>
          <a:prstGeom prst="rect">
            <a:avLst/>
          </a:prstGeom>
          <a:solidFill>
            <a:srgbClr val="FFFB47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Cambria" pitchFamily="18" charset="0"/>
              </a:rPr>
              <a:t>3:</a:t>
            </a:r>
            <a:r>
              <a:rPr lang="ru-RU" sz="1300" b="1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ru-RU" sz="1300" b="1" u="sng">
                <a:solidFill>
                  <a:schemeClr val="bg1"/>
                </a:solidFill>
                <a:latin typeface="Cambria" pitchFamily="18" charset="0"/>
              </a:rPr>
              <a:t>Выравнивание финишного слоя льда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8575675" cy="1876425"/>
          </a:xfrm>
          <a:prstGeom prst="rect">
            <a:avLst/>
          </a:prstGeom>
          <a:solidFill>
            <a:srgbClr val="00CCFF"/>
          </a:solidFill>
          <a:ln w="76200" cmpd="thickThin" algn="ctr">
            <a:solidFill>
              <a:schemeClr val="tx1">
                <a:alpha val="79999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  <a:latin typeface="Cambria" pitchFamily="18" charset="0"/>
              </a:rPr>
              <a:t>На территории стадиона «Крылья Советов» </a:t>
            </a:r>
            <a:endParaRPr lang="ru-RU" sz="2800" b="1">
              <a:solidFill>
                <a:schemeClr val="bg1"/>
              </a:solidFill>
            </a:endParaRPr>
          </a:p>
          <a:p>
            <a:pPr algn="ctr"/>
            <a:r>
              <a:rPr lang="ru-RU" sz="2800" b="1">
                <a:solidFill>
                  <a:schemeClr val="bg1"/>
                </a:solidFill>
                <a:latin typeface="Cambria" pitchFamily="18" charset="0"/>
              </a:rPr>
              <a:t>ФГУП НПЦ «Газотурбостроения «Салют»</a:t>
            </a:r>
            <a:r>
              <a:rPr lang="ru-RU" sz="2800" b="1">
                <a:solidFill>
                  <a:schemeClr val="bg1"/>
                </a:solidFill>
              </a:rPr>
              <a:t> </a:t>
            </a:r>
            <a:r>
              <a:rPr lang="ru-RU" sz="2800" b="1">
                <a:solidFill>
                  <a:schemeClr val="bg1"/>
                </a:solidFill>
                <a:latin typeface="Cambria" pitchFamily="18" charset="0"/>
              </a:rPr>
              <a:t>действуют 4 катка </a:t>
            </a:r>
          </a:p>
          <a:p>
            <a:pPr algn="ctr"/>
            <a:r>
              <a:rPr lang="ru-RU" sz="2800" b="1">
                <a:solidFill>
                  <a:schemeClr val="bg1"/>
                </a:solidFill>
                <a:latin typeface="Cambria" pitchFamily="18" charset="0"/>
              </a:rPr>
              <a:t>для фигурного катания и игры в хоккей</a:t>
            </a:r>
          </a:p>
        </p:txBody>
      </p: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900113" y="3284538"/>
            <a:ext cx="7127875" cy="3355975"/>
          </a:xfrm>
          <a:custGeom>
            <a:avLst/>
            <a:gdLst>
              <a:gd name="T0" fmla="*/ 4857784 w 4857784"/>
              <a:gd name="T1" fmla="*/ 595908 h 1191816"/>
              <a:gd name="T2" fmla="*/ 2428892 w 4857784"/>
              <a:gd name="T3" fmla="*/ 1191816 h 1191816"/>
              <a:gd name="T4" fmla="*/ 0 w 4857784"/>
              <a:gd name="T5" fmla="*/ 595908 h 1191816"/>
              <a:gd name="T6" fmla="*/ 2428892 w 4857784"/>
              <a:gd name="T7" fmla="*/ 0 h 119181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8180 w 4857784"/>
              <a:gd name="T13" fmla="*/ 58180 h 1191816"/>
              <a:gd name="T14" fmla="*/ 4799604 w 4857784"/>
              <a:gd name="T15" fmla="*/ 1133636 h 11918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57784" h="1191816">
                <a:moveTo>
                  <a:pt x="198640" y="0"/>
                </a:moveTo>
                <a:lnTo>
                  <a:pt x="4857784" y="0"/>
                </a:lnTo>
                <a:lnTo>
                  <a:pt x="4857784" y="993176"/>
                </a:lnTo>
                <a:cubicBezTo>
                  <a:pt x="4857784" y="1102881"/>
                  <a:pt x="4768849" y="1191815"/>
                  <a:pt x="4659144" y="1191816"/>
                </a:cubicBezTo>
                <a:lnTo>
                  <a:pt x="0" y="1191816"/>
                </a:lnTo>
                <a:lnTo>
                  <a:pt x="0" y="198640"/>
                </a:lnTo>
                <a:cubicBezTo>
                  <a:pt x="0" y="88934"/>
                  <a:pt x="88934" y="0"/>
                  <a:pt x="198639" y="0"/>
                </a:cubicBezTo>
                <a:close/>
              </a:path>
            </a:pathLst>
          </a:custGeom>
          <a:solidFill>
            <a:srgbClr val="FFAA2D"/>
          </a:solidFill>
          <a:ln w="25400" algn="ctr">
            <a:solidFill>
              <a:srgbClr val="BE4B48"/>
            </a:solidFill>
            <a:miter lim="800000"/>
            <a:headEnd/>
            <a:tailEnd/>
          </a:ln>
        </p:spPr>
        <p:txBody>
          <a:bodyPr lIns="756000">
            <a:spAutoFit/>
          </a:bodyPr>
          <a:lstStyle/>
          <a:p>
            <a:pPr marL="342900" indent="-342900" algn="ctr">
              <a:buFont typeface="Arial" pitchFamily="34" charset="0"/>
              <a:buChar char="•"/>
            </a:pPr>
            <a:r>
              <a:rPr lang="ru-RU" sz="2400" b="1" u="sng">
                <a:solidFill>
                  <a:schemeClr val="bg1"/>
                </a:solidFill>
                <a:latin typeface="Cambria" pitchFamily="18" charset="0"/>
              </a:rPr>
              <a:t>Пр. Буденного, д. 17А:</a:t>
            </a:r>
            <a:r>
              <a:rPr lang="ru-RU" sz="2400" b="1">
                <a:solidFill>
                  <a:schemeClr val="bg1"/>
                </a:solidFill>
                <a:latin typeface="Cambria" pitchFamily="18" charset="0"/>
              </a:rPr>
              <a:t> 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400" b="1">
                <a:solidFill>
                  <a:schemeClr val="bg1"/>
                </a:solidFill>
                <a:latin typeface="Cambria" pitchFamily="18" charset="0"/>
              </a:rPr>
              <a:t>площадка для фигурного катания</a:t>
            </a:r>
            <a:endParaRPr lang="ru-RU" sz="2400" b="1">
              <a:solidFill>
                <a:schemeClr val="bg1"/>
              </a:solidFill>
            </a:endParaRPr>
          </a:p>
          <a:p>
            <a:pPr marL="342900" indent="-342900" algn="just">
              <a:buFont typeface="Calibri" pitchFamily="34" charset="0"/>
              <a:buAutoNum type="arabicPeriod"/>
            </a:pPr>
            <a:endParaRPr lang="ru-RU" sz="2400" b="1">
              <a:solidFill>
                <a:schemeClr val="bg1"/>
              </a:solidFill>
              <a:latin typeface="Cambria" pitchFamily="18" charset="0"/>
            </a:endParaRP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400" b="1">
                <a:solidFill>
                  <a:schemeClr val="bg1"/>
                </a:solidFill>
                <a:latin typeface="Cambria" pitchFamily="18" charset="0"/>
              </a:rPr>
              <a:t>площадка для массового катания </a:t>
            </a:r>
            <a:endParaRPr lang="ru-RU" sz="2400" b="1">
              <a:solidFill>
                <a:schemeClr val="bg1"/>
              </a:solidFill>
            </a:endParaRPr>
          </a:p>
          <a:p>
            <a:pPr marL="342900" indent="-342900" algn="just">
              <a:buFont typeface="Calibri" pitchFamily="34" charset="0"/>
              <a:buAutoNum type="arabicPeriod"/>
            </a:pPr>
            <a:endParaRPr lang="ru-RU" sz="2400" b="1">
              <a:solidFill>
                <a:schemeClr val="bg1"/>
              </a:solidFill>
            </a:endParaRP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400" b="1">
                <a:solidFill>
                  <a:schemeClr val="bg1"/>
                </a:solidFill>
                <a:latin typeface="Cambria" pitchFamily="18" charset="0"/>
              </a:rPr>
              <a:t>площадка для игры в хоккей </a:t>
            </a:r>
            <a:endParaRPr lang="ru-RU" sz="2400" b="1">
              <a:solidFill>
                <a:schemeClr val="bg1"/>
              </a:solidFill>
            </a:endParaRPr>
          </a:p>
          <a:p>
            <a:pPr marL="342900" indent="-342900" algn="just">
              <a:buFont typeface="Calibri" pitchFamily="34" charset="0"/>
              <a:buAutoNum type="arabicPeriod"/>
            </a:pPr>
            <a:endParaRPr lang="ru-RU" sz="2400" b="1">
              <a:solidFill>
                <a:schemeClr val="bg1"/>
              </a:solidFill>
            </a:endParaRP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400" b="1">
                <a:solidFill>
                  <a:schemeClr val="bg1"/>
                </a:solidFill>
                <a:latin typeface="Cambria" pitchFamily="18" charset="0"/>
              </a:rPr>
              <a:t>площадка для игры в хоккей</a:t>
            </a:r>
            <a:r>
              <a:rPr lang="ru-RU" sz="2400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1476375" y="2205038"/>
            <a:ext cx="5857875" cy="928687"/>
          </a:xfrm>
          <a:prstGeom prst="downArrow">
            <a:avLst/>
          </a:prstGeom>
          <a:solidFill>
            <a:srgbClr val="FFFB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7" name="Picture 7" descr="Изображение 5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3573463"/>
            <a:ext cx="4157662" cy="3119437"/>
          </a:xfrm>
          <a:prstGeom prst="roundRect">
            <a:avLst/>
          </a:prstGeom>
          <a:noFill/>
        </p:spPr>
      </p:pic>
      <p:pic>
        <p:nvPicPr>
          <p:cNvPr id="40969" name="Picture 9" descr="Изображение1 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3429000"/>
            <a:ext cx="4443413" cy="3333750"/>
          </a:xfrm>
          <a:prstGeom prst="roundRect">
            <a:avLst/>
          </a:prstGeom>
          <a:noFill/>
        </p:spPr>
      </p:pic>
      <p:pic>
        <p:nvPicPr>
          <p:cNvPr id="40966" name="Picture 6" descr="Изображение 564"/>
          <p:cNvPicPr>
            <a:picLocks noChangeAspect="1" noChangeArrowheads="1"/>
          </p:cNvPicPr>
          <p:nvPr/>
        </p:nvPicPr>
        <p:blipFill>
          <a:blip r:embed="rId4" cstate="print">
            <a:lum bright="12000" contrast="8000"/>
          </a:blip>
          <a:srcRect/>
          <a:stretch>
            <a:fillRect/>
          </a:stretch>
        </p:blipFill>
        <p:spPr bwMode="auto">
          <a:xfrm>
            <a:off x="107950" y="115888"/>
            <a:ext cx="4321175" cy="3168650"/>
          </a:xfrm>
          <a:prstGeom prst="roundRect">
            <a:avLst/>
          </a:prstGeom>
          <a:noFill/>
        </p:spPr>
      </p:pic>
      <p:pic>
        <p:nvPicPr>
          <p:cNvPr id="40970" name="Picture 10" descr="Изображение1 0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115888"/>
            <a:ext cx="4445000" cy="3335337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_Fresh_them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resh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resh">
      <a:fillStyleLst>
        <a:solidFill>
          <a:schemeClr val="phClr"/>
        </a:solidFill>
        <a:solidFill>
          <a:schemeClr val="phClr">
            <a:tint val="70000"/>
            <a:satMod val="115000"/>
          </a:schemeClr>
        </a:solidFill>
        <a:solidFill>
          <a:schemeClr val="phClr">
            <a:shade val="80000"/>
            <a:satMod val="115000"/>
          </a:schemeClr>
        </a:soli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/>
          </a:solidFill>
          <a:prstDash val="solid"/>
          <a:miter/>
        </a:ln>
        <a:ln w="76200" cap="flat" cmpd="thickThin" algn="ctr">
          <a:solidFill>
            <a:schemeClr val="phClr">
              <a:alpha val="8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63500" sx="101000" sy="101000" rotWithShape="0">
              <a:srgbClr val="FFFFFF">
                <a:alpha val="50000"/>
              </a:srgbClr>
            </a:outerShdw>
          </a:effectLst>
        </a:effectStyle>
        <a:effectStyle>
          <a:effectLst>
            <a:innerShdw blurRad="101600">
              <a:srgbClr val="FFFFFF">
                <a:alpha val="75000"/>
              </a:srgbClr>
            </a:innerShdw>
            <a:outerShdw blurRad="63500" sx="101000" sy="101000" rotWithShape="0">
              <a:srgbClr val="FFFFFF">
                <a:alpha val="50000"/>
              </a:srgbClr>
            </a:outerShdw>
            <a:reflection blurRad="12700" stA="30000" endPos="35000" dist="38100" dir="5400000" sy="-100000" rotWithShape="0"/>
          </a:effectLst>
          <a:scene3d>
            <a:camera prst="orthographicFront">
              <a:rot lat="0" lon="0" rev="0"/>
            </a:camera>
            <a:lightRig rig="balanced" dir="t">
              <a:rot lat="0" lon="0" rev="30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Theme_Fresh_theme</Template>
  <TotalTime>3475</TotalTime>
  <Words>931</Words>
  <Application>Microsoft Office PowerPoint</Application>
  <PresentationFormat>Экран (4:3)</PresentationFormat>
  <Paragraphs>158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Theme_Fresh_theme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tati</cp:lastModifiedBy>
  <cp:revision>301</cp:revision>
  <dcterms:created xsi:type="dcterms:W3CDTF">2012-01-27T06:47:58Z</dcterms:created>
  <dcterms:modified xsi:type="dcterms:W3CDTF">2012-02-09T18:51:08Z</dcterms:modified>
</cp:coreProperties>
</file>